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2676" autoAdjust="0"/>
  </p:normalViewPr>
  <p:slideViewPr>
    <p:cSldViewPr snapToGrid="0" snapToObjects="1">
      <p:cViewPr varScale="1">
        <p:scale>
          <a:sx n="66" d="100"/>
          <a:sy n="66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5AE4-B651-9648-8E12-64B9D1D37FB4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A9FE-4BB4-4E42-B13B-5096DF4B1D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approx cost?</a:t>
            </a:r>
          </a:p>
          <a:p>
            <a:pPr>
              <a:buFontTx/>
              <a:buChar char="-"/>
            </a:pPr>
            <a:r>
              <a:rPr lang="en-US" dirty="0" smtClean="0"/>
              <a:t>- technical</a:t>
            </a:r>
            <a:r>
              <a:rPr lang="en-US" baseline="0" dirty="0" smtClean="0"/>
              <a:t> summary? More technical</a:t>
            </a:r>
          </a:p>
          <a:p>
            <a:pPr>
              <a:buFontTx/>
              <a:buChar char="-"/>
            </a:pPr>
            <a:r>
              <a:rPr lang="en-US" baseline="0" dirty="0" smtClean="0"/>
              <a:t>-vendors?</a:t>
            </a:r>
          </a:p>
          <a:p>
            <a:pPr>
              <a:buFontTx/>
              <a:buChar char="-"/>
            </a:pPr>
            <a:r>
              <a:rPr lang="en-US" dirty="0" smtClean="0"/>
              <a:t> show more of progress</a:t>
            </a:r>
            <a:r>
              <a:rPr lang="en-US" baseline="0" dirty="0" smtClean="0"/>
              <a:t> by now technically</a:t>
            </a:r>
          </a:p>
          <a:p>
            <a:pPr>
              <a:buFontTx/>
              <a:buChar char="-"/>
            </a:pPr>
            <a:r>
              <a:rPr lang="en-US" baseline="0" dirty="0" smtClean="0"/>
              <a:t>- what if cant get surgeons?</a:t>
            </a:r>
          </a:p>
          <a:p>
            <a:pPr>
              <a:buFontTx/>
              <a:buChar char="-"/>
            </a:pPr>
            <a:r>
              <a:rPr lang="en-US" baseline="0" dirty="0" smtClean="0"/>
              <a:t>- how much money needed?</a:t>
            </a:r>
          </a:p>
          <a:p>
            <a:pPr>
              <a:buFontTx/>
              <a:buChar char="-"/>
            </a:pPr>
            <a:r>
              <a:rPr lang="en-US" baseline="0" dirty="0" smtClean="0"/>
              <a:t>- what other material?</a:t>
            </a:r>
          </a:p>
          <a:p>
            <a:pPr>
              <a:buFontTx/>
              <a:buChar char="-"/>
            </a:pPr>
            <a:r>
              <a:rPr lang="en-US" dirty="0" smtClean="0"/>
              <a:t>- lab space; no fabrication stuff, just basic lab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A9FE-4BB4-4E42-B13B-5096DF4B1D9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48AB6F8-7A25-DF44-B57E-BC4C19DED546}" type="datetimeFigureOut">
              <a:rPr lang="en-US" smtClean="0"/>
              <a:t>2/24/14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1CC1B2-FC9C-F346-9DCD-AF8601EB6E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wdh8@jhu.ed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5897"/>
            <a:ext cx="7772400" cy="1829761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cs typeface="Apple Chancery"/>
              </a:rPr>
              <a:t>Physical Training </a:t>
            </a:r>
            <a:r>
              <a:rPr lang="en-US" sz="3800" dirty="0">
                <a:solidFill>
                  <a:schemeClr val="tx1"/>
                </a:solidFill>
                <a:cs typeface="Apple Chancery"/>
              </a:rPr>
              <a:t>Model for Robotic Blood Vessel Dissection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Shayer</a:t>
            </a:r>
            <a:r>
              <a:rPr lang="en-US" sz="2400" dirty="0" smtClean="0"/>
              <a:t> </a:t>
            </a:r>
            <a:r>
              <a:rPr lang="en-US" sz="2400" dirty="0" err="1" smtClean="0"/>
              <a:t>Chowdhury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(schowdh8@jhu.edu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Project #3</a:t>
            </a:r>
          </a:p>
          <a:p>
            <a:r>
              <a:rPr lang="en-US" sz="2400" dirty="0" smtClean="0"/>
              <a:t>Mentors: Dr. </a:t>
            </a:r>
            <a:r>
              <a:rPr lang="en-US" sz="2400" dirty="0" err="1" smtClean="0"/>
              <a:t>Gyusung</a:t>
            </a:r>
            <a:r>
              <a:rPr lang="en-US" sz="2400" dirty="0" smtClean="0"/>
              <a:t> Lee, Dr. </a:t>
            </a:r>
            <a:r>
              <a:rPr lang="en-US" sz="2400" dirty="0" err="1" smtClean="0"/>
              <a:t>Mija</a:t>
            </a:r>
            <a:r>
              <a:rPr lang="en-US" sz="2400" dirty="0" smtClean="0"/>
              <a:t> Lee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80" y="271810"/>
            <a:ext cx="19177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088" y="1"/>
            <a:ext cx="3098911" cy="14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C Schneider, C </a:t>
            </a:r>
            <a:r>
              <a:rPr lang="en-US" dirty="0" err="1" smtClean="0"/>
              <a:t>Kut</a:t>
            </a:r>
            <a:r>
              <a:rPr lang="en-US" dirty="0" smtClean="0"/>
              <a:t>, N Carter-Monroe, </a:t>
            </a:r>
            <a:r>
              <a:rPr lang="en-US" i="1" u="sng" dirty="0" smtClean="0"/>
              <a:t>Creation of Ultrasound </a:t>
            </a:r>
            <a:r>
              <a:rPr lang="en-US" i="1" u="sng" dirty="0" err="1" smtClean="0"/>
              <a:t>Elastography</a:t>
            </a:r>
            <a:r>
              <a:rPr lang="en-US" i="1" u="sng" dirty="0" smtClean="0"/>
              <a:t> Phantoms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GI Lee, MR Lee, T Clanton, E Sutton, AE Park, MR </a:t>
            </a:r>
            <a:r>
              <a:rPr lang="en-US" dirty="0" err="1" smtClean="0"/>
              <a:t>Marohn</a:t>
            </a:r>
            <a:r>
              <a:rPr lang="en-US" dirty="0" smtClean="0"/>
              <a:t>, </a:t>
            </a:r>
            <a:r>
              <a:rPr lang="en-US" i="1" u="sng" dirty="0" smtClean="0"/>
              <a:t>Comparative assessment of physical and cognitive ergonomics associated with robotic and traditional laparoscopic surgeries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DS </a:t>
            </a:r>
            <a:r>
              <a:rPr lang="en-US" dirty="0" err="1" smtClean="0"/>
              <a:t>Kopac</a:t>
            </a:r>
            <a:r>
              <a:rPr lang="en-US" dirty="0" smtClean="0"/>
              <a:t>, J Chen, R Tang, A </a:t>
            </a:r>
            <a:r>
              <a:rPr lang="en-US" dirty="0" err="1" smtClean="0"/>
              <a:t>Sawka</a:t>
            </a:r>
            <a:r>
              <a:rPr lang="en-US" dirty="0" smtClean="0"/>
              <a:t>, H </a:t>
            </a:r>
            <a:r>
              <a:rPr lang="en-US" dirty="0" err="1" smtClean="0"/>
              <a:t>Vaghadia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u="sng" dirty="0" smtClean="0"/>
              <a:t>Comparison of a novel real-time </a:t>
            </a:r>
            <a:r>
              <a:rPr lang="en-US" i="1" u="sng" dirty="0" err="1" smtClean="0"/>
              <a:t>SonixGPS</a:t>
            </a:r>
            <a:r>
              <a:rPr lang="en-US" i="1" u="sng" dirty="0" smtClean="0"/>
              <a:t> needle-tracking ultrasound technique with traditional ultrasound for vascular access in a phantom gel model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KB </a:t>
            </a:r>
            <a:r>
              <a:rPr lang="en-US" dirty="0" err="1" smtClean="0"/>
              <a:t>Lawrenson</a:t>
            </a:r>
            <a:r>
              <a:rPr lang="en-US" dirty="0" smtClean="0"/>
              <a:t>, FO Stephens, </a:t>
            </a:r>
            <a:r>
              <a:rPr lang="en-US" i="1" u="sng" dirty="0" smtClean="0"/>
              <a:t>The Use of </a:t>
            </a:r>
            <a:r>
              <a:rPr lang="en-US" i="1" u="sng" dirty="0" err="1" smtClean="0"/>
              <a:t>Electrocutting</a:t>
            </a:r>
            <a:r>
              <a:rPr lang="en-US" i="1" u="sng" dirty="0" smtClean="0"/>
              <a:t> and </a:t>
            </a:r>
            <a:r>
              <a:rPr lang="en-US" i="1" u="sng" dirty="0" err="1" smtClean="0"/>
              <a:t>Electrocoagulation</a:t>
            </a:r>
            <a:r>
              <a:rPr lang="en-US" i="1" u="sng" dirty="0" smtClean="0"/>
              <a:t> in </a:t>
            </a:r>
            <a:r>
              <a:rPr lang="en-US" i="1" u="sng" dirty="0" smtClean="0"/>
              <a:t>Surgery</a:t>
            </a:r>
            <a:endParaRPr lang="en-US" dirty="0" smtClean="0"/>
          </a:p>
          <a:p>
            <a:pPr lvl="0">
              <a:buNone/>
            </a:pPr>
            <a:r>
              <a:rPr lang="en-US" i="1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T </a:t>
            </a:r>
            <a:r>
              <a:rPr lang="en-US" dirty="0" err="1" smtClean="0"/>
              <a:t>Diamantis</a:t>
            </a:r>
            <a:r>
              <a:rPr lang="en-US" dirty="0" smtClean="0"/>
              <a:t>, M </a:t>
            </a:r>
            <a:r>
              <a:rPr lang="en-US" dirty="0" err="1" smtClean="0"/>
              <a:t>Kontos</a:t>
            </a:r>
            <a:r>
              <a:rPr lang="en-US" dirty="0" smtClean="0"/>
              <a:t>, A </a:t>
            </a:r>
            <a:r>
              <a:rPr lang="en-US" dirty="0" err="1" smtClean="0"/>
              <a:t>Arvelakis</a:t>
            </a:r>
            <a:r>
              <a:rPr lang="en-US" dirty="0" smtClean="0"/>
              <a:t>, S </a:t>
            </a:r>
            <a:r>
              <a:rPr lang="en-US" dirty="0" err="1" smtClean="0"/>
              <a:t>Syroukis</a:t>
            </a:r>
            <a:r>
              <a:rPr lang="en-US" dirty="0" smtClean="0"/>
              <a:t>, D </a:t>
            </a:r>
            <a:r>
              <a:rPr lang="en-US" dirty="0" err="1" smtClean="0"/>
              <a:t>Koronarchis</a:t>
            </a:r>
            <a:r>
              <a:rPr lang="en-US" dirty="0" smtClean="0"/>
              <a:t>, A </a:t>
            </a:r>
            <a:r>
              <a:rPr lang="en-US" dirty="0" err="1" smtClean="0"/>
              <a:t>Papalois</a:t>
            </a:r>
            <a:r>
              <a:rPr lang="en-US" dirty="0" smtClean="0"/>
              <a:t>, E Agapitos, E </a:t>
            </a:r>
            <a:r>
              <a:rPr lang="en-US" dirty="0" err="1" smtClean="0"/>
              <a:t>Bastounis</a:t>
            </a:r>
            <a:r>
              <a:rPr lang="en-US" dirty="0" smtClean="0"/>
              <a:t>, AC </a:t>
            </a:r>
            <a:r>
              <a:rPr lang="en-US" dirty="0" err="1" smtClean="0"/>
              <a:t>Lazaris</a:t>
            </a:r>
            <a:r>
              <a:rPr lang="en-US" dirty="0" smtClean="0"/>
              <a:t>, </a:t>
            </a:r>
            <a:r>
              <a:rPr lang="en-US" i="1" u="sng" dirty="0" smtClean="0"/>
              <a:t>Comparison of </a:t>
            </a:r>
            <a:r>
              <a:rPr lang="en-US" i="1" u="sng" dirty="0" err="1" smtClean="0"/>
              <a:t>monopolar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electrocoagulation</a:t>
            </a:r>
            <a:r>
              <a:rPr lang="en-US" i="1" u="sng" dirty="0" smtClean="0"/>
              <a:t>, bipolar </a:t>
            </a:r>
            <a:r>
              <a:rPr lang="en-US" i="1" u="sng" dirty="0" err="1" smtClean="0"/>
              <a:t>electrocoagulation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Ultracision</a:t>
            </a:r>
            <a:r>
              <a:rPr lang="en-US" i="1" u="sng" dirty="0" smtClean="0"/>
              <a:t>, and </a:t>
            </a:r>
            <a:r>
              <a:rPr lang="en-US" i="1" u="sng" dirty="0" err="1" smtClean="0"/>
              <a:t>Ligasure</a:t>
            </a:r>
            <a:r>
              <a:rPr lang="en-US" i="1" u="sng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418782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Robotic surgeons have expressed a desire to spend more time on blood vessel dissection preparation</a:t>
            </a:r>
          </a:p>
          <a:p>
            <a:endParaRPr lang="en-US" dirty="0" smtClean="0"/>
          </a:p>
          <a:p>
            <a:r>
              <a:rPr lang="en-US" dirty="0" smtClean="0"/>
              <a:t>Want to practice different techniques: blunt dissection, sharp dissection, and </a:t>
            </a:r>
            <a:r>
              <a:rPr lang="en-US" dirty="0" err="1" smtClean="0"/>
              <a:t>electrocoagulation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Relevance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6" y="1510664"/>
            <a:ext cx="4041773" cy="429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7142" y="1481328"/>
            <a:ext cx="417965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practice models run up to $75-80 and are not reusable</a:t>
            </a:r>
          </a:p>
          <a:p>
            <a:endParaRPr lang="en-US" dirty="0" smtClean="0"/>
          </a:p>
          <a:p>
            <a:r>
              <a:rPr lang="en-US" dirty="0" smtClean="0"/>
              <a:t>Want a realistic phantom training model, but one that is also cheap and efficient to make, and potentially reusable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Relevance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5449"/>
            <a:ext cx="3802127" cy="411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state: Lack of a cheap, effective, and reusable blood vessel dissection phantom for robotic surgery training</a:t>
            </a:r>
          </a:p>
          <a:p>
            <a:endParaRPr lang="en-US" dirty="0" smtClean="0"/>
          </a:p>
          <a:p>
            <a:r>
              <a:rPr lang="en-US" dirty="0" smtClean="0"/>
              <a:t>Approach: Model creation, then frequent updating and testing through user feedback with surgeons at JHMI</a:t>
            </a:r>
          </a:p>
          <a:p>
            <a:endParaRPr lang="en-US" dirty="0" smtClean="0"/>
          </a:p>
          <a:p>
            <a:r>
              <a:rPr lang="en-US" dirty="0" smtClean="0"/>
              <a:t>Goal: Create </a:t>
            </a:r>
            <a:r>
              <a:rPr lang="en-US" dirty="0" smtClean="0"/>
              <a:t>a comprehensive </a:t>
            </a:r>
            <a:r>
              <a:rPr lang="en-US" dirty="0" smtClean="0"/>
              <a:t>inanimate surgical training model for sharp/blunt </a:t>
            </a:r>
            <a:r>
              <a:rPr lang="en-US" dirty="0" smtClean="0"/>
              <a:t>dissection and blood vessel</a:t>
            </a:r>
            <a:r>
              <a:rPr lang="en-US" dirty="0" smtClean="0"/>
              <a:t> </a:t>
            </a:r>
            <a:r>
              <a:rPr lang="en-US" dirty="0" err="1" smtClean="0"/>
              <a:t>electrocoagulation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Stated Topic and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and Technical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56" y="1417638"/>
            <a:ext cx="7936444" cy="458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Minimum: </a:t>
            </a:r>
          </a:p>
          <a:p>
            <a:pPr lvl="1"/>
            <a:r>
              <a:rPr lang="en-US" dirty="0" smtClean="0"/>
              <a:t>Blunt/sharp dissection model prototype</a:t>
            </a:r>
          </a:p>
          <a:p>
            <a:pPr lvl="1"/>
            <a:r>
              <a:rPr lang="en-US" dirty="0" smtClean="0"/>
              <a:t>Expected date: March 20th</a:t>
            </a:r>
          </a:p>
          <a:p>
            <a:endParaRPr lang="en-US" dirty="0" smtClean="0"/>
          </a:p>
          <a:p>
            <a:r>
              <a:rPr lang="en-US" dirty="0" smtClean="0"/>
              <a:t>Expected:</a:t>
            </a:r>
          </a:p>
          <a:p>
            <a:pPr lvl="1"/>
            <a:r>
              <a:rPr lang="en-US" dirty="0" smtClean="0"/>
              <a:t>Modified and improved blunt/sharp dissection model with user feedback and experimentation with other materials</a:t>
            </a:r>
          </a:p>
          <a:p>
            <a:pPr lvl="1"/>
            <a:r>
              <a:rPr lang="en-US" dirty="0" err="1" smtClean="0"/>
              <a:t>Electrocoagulation</a:t>
            </a:r>
            <a:r>
              <a:rPr lang="en-US" dirty="0" smtClean="0"/>
              <a:t> model prototype</a:t>
            </a:r>
          </a:p>
          <a:p>
            <a:pPr lvl="1"/>
            <a:r>
              <a:rPr lang="en-US" dirty="0" smtClean="0"/>
              <a:t>Expected date: April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Maximum:</a:t>
            </a:r>
          </a:p>
          <a:p>
            <a:pPr lvl="1"/>
            <a:r>
              <a:rPr lang="en-US" dirty="0" smtClean="0"/>
              <a:t>Completed blunt/sharp dissection and </a:t>
            </a:r>
            <a:r>
              <a:rPr lang="en-US" dirty="0" err="1" smtClean="0"/>
              <a:t>electrocoagulation</a:t>
            </a:r>
            <a:r>
              <a:rPr lang="en-US" dirty="0" smtClean="0"/>
              <a:t> models</a:t>
            </a:r>
          </a:p>
          <a:p>
            <a:pPr lvl="1"/>
            <a:r>
              <a:rPr lang="en-US" dirty="0" smtClean="0"/>
              <a:t>Integration into future standard robotic surgery training </a:t>
            </a:r>
            <a:r>
              <a:rPr lang="en-US" dirty="0" err="1" smtClean="0"/>
              <a:t>practicums</a:t>
            </a:r>
            <a:endParaRPr lang="en-US" dirty="0" smtClean="0"/>
          </a:p>
          <a:p>
            <a:pPr lvl="1"/>
            <a:r>
              <a:rPr lang="en-US" dirty="0" smtClean="0"/>
              <a:t>Production and storage of models for future planned usage</a:t>
            </a:r>
          </a:p>
          <a:p>
            <a:pPr lvl="1"/>
            <a:r>
              <a:rPr lang="en-US" dirty="0" smtClean="0"/>
              <a:t>Expected date: May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March 7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Finish discussion with surgeons regarding current models</a:t>
            </a:r>
          </a:p>
          <a:p>
            <a:pPr lvl="1"/>
            <a:r>
              <a:rPr lang="en-US" dirty="0" smtClean="0"/>
              <a:t>Familiarization with current models and production of phantom </a:t>
            </a:r>
            <a:r>
              <a:rPr lang="en-US" dirty="0" smtClean="0"/>
              <a:t>materials</a:t>
            </a:r>
            <a:endParaRPr lang="en-US" baseline="30000" dirty="0" smtClean="0"/>
          </a:p>
          <a:p>
            <a:r>
              <a:rPr lang="en-US" dirty="0" smtClean="0"/>
              <a:t>March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Creation of first blunt/sharp dissection model prototype</a:t>
            </a:r>
          </a:p>
          <a:p>
            <a:r>
              <a:rPr lang="en-US" dirty="0" smtClean="0"/>
              <a:t>March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Obtain user feedback from surgeons on blunt/sharp model</a:t>
            </a:r>
          </a:p>
          <a:p>
            <a:pPr lvl="1"/>
            <a:r>
              <a:rPr lang="en-US" dirty="0" smtClean="0"/>
              <a:t>Creation of first </a:t>
            </a:r>
            <a:r>
              <a:rPr lang="en-US" dirty="0" err="1" smtClean="0"/>
              <a:t>electrocoagulation</a:t>
            </a:r>
            <a:r>
              <a:rPr lang="en-US" dirty="0" smtClean="0"/>
              <a:t> dissection model prototype</a:t>
            </a:r>
          </a:p>
          <a:p>
            <a:r>
              <a:rPr lang="en-US" dirty="0" smtClean="0"/>
              <a:t>April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Continue modifying blunt/sharp dissection model</a:t>
            </a:r>
          </a:p>
          <a:p>
            <a:pPr lvl="1"/>
            <a:r>
              <a:rPr lang="en-US" dirty="0" smtClean="0"/>
              <a:t>Obtain user feedback from surgeons on </a:t>
            </a:r>
            <a:r>
              <a:rPr lang="en-US" dirty="0" err="1" smtClean="0"/>
              <a:t>electrocoagulation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Continued modification and optimization of models</a:t>
            </a:r>
          </a:p>
          <a:p>
            <a:r>
              <a:rPr lang="en-US" dirty="0" smtClean="0"/>
              <a:t>May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Poster presentation and final report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2800" dirty="0" smtClean="0"/>
              <a:t>Access to </a:t>
            </a:r>
            <a:r>
              <a:rPr lang="en-US" sz="2800" dirty="0" smtClean="0"/>
              <a:t>mentors</a:t>
            </a:r>
          </a:p>
          <a:p>
            <a:pPr lvl="1"/>
            <a:r>
              <a:rPr lang="en-US" sz="2400" dirty="0" smtClean="0"/>
              <a:t>Weekly meetings with Dr. </a:t>
            </a:r>
            <a:r>
              <a:rPr lang="en-US" sz="2400" dirty="0" err="1" smtClean="0"/>
              <a:t>Gyusung</a:t>
            </a:r>
            <a:r>
              <a:rPr lang="en-US" sz="2400" dirty="0" smtClean="0"/>
              <a:t> Lee and/or Dr. </a:t>
            </a:r>
            <a:r>
              <a:rPr lang="en-US" sz="2400" dirty="0" err="1" smtClean="0"/>
              <a:t>Mija</a:t>
            </a:r>
            <a:r>
              <a:rPr lang="en-US" sz="2400" dirty="0" smtClean="0"/>
              <a:t> Lee</a:t>
            </a:r>
            <a:endParaRPr lang="en-US" sz="2400" dirty="0" smtClean="0"/>
          </a:p>
          <a:p>
            <a:pPr lvl="0"/>
            <a:r>
              <a:rPr lang="en-US" sz="2800" dirty="0" smtClean="0"/>
              <a:t>Access to relevant literature</a:t>
            </a:r>
          </a:p>
          <a:p>
            <a:pPr lvl="1"/>
            <a:r>
              <a:rPr lang="en-US" sz="2400" dirty="0" smtClean="0"/>
              <a:t>Articles available online and at MSE Library</a:t>
            </a:r>
          </a:p>
          <a:p>
            <a:pPr lvl="0"/>
            <a:r>
              <a:rPr lang="en-US" sz="2800" dirty="0" smtClean="0"/>
              <a:t>Access to lab space to create phantom media</a:t>
            </a:r>
            <a:endParaRPr lang="en-US" sz="2800" dirty="0" smtClean="0"/>
          </a:p>
          <a:p>
            <a:pPr lvl="1"/>
            <a:r>
              <a:rPr lang="en-US" sz="2400" dirty="0" smtClean="0"/>
              <a:t>Available lab space at MISTIC at the JHMI (12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floor of Blalock)</a:t>
            </a:r>
          </a:p>
          <a:p>
            <a:pPr lvl="1"/>
            <a:r>
              <a:rPr lang="en-US" sz="2400" dirty="0" smtClean="0"/>
              <a:t>MISTIC will also be used as headquarters and main address for delivery of </a:t>
            </a:r>
            <a:r>
              <a:rPr lang="en-US" sz="2400" dirty="0" smtClean="0"/>
              <a:t>materials</a:t>
            </a:r>
          </a:p>
          <a:p>
            <a:pPr lvl="0"/>
            <a:r>
              <a:rPr lang="en-US" sz="2800" dirty="0" smtClean="0"/>
              <a:t>Cost to afford material</a:t>
            </a:r>
          </a:p>
          <a:p>
            <a:pPr lvl="1"/>
            <a:r>
              <a:rPr lang="en-US" sz="2400" dirty="0" smtClean="0"/>
              <a:t>Material </a:t>
            </a:r>
            <a:r>
              <a:rPr lang="en-US" sz="2400" dirty="0" smtClean="0"/>
              <a:t>will be fairly inexpensive, since cheap and efficient is our goal anyways</a:t>
            </a:r>
          </a:p>
          <a:p>
            <a:pPr lvl="1"/>
            <a:r>
              <a:rPr lang="en-US" sz="2400" dirty="0" smtClean="0"/>
              <a:t>Dr. Lee is in the process of obtaining a small grant to fund the </a:t>
            </a:r>
            <a:r>
              <a:rPr lang="en-US" sz="2400" dirty="0" smtClean="0"/>
              <a:t>project</a:t>
            </a:r>
          </a:p>
          <a:p>
            <a:pPr lvl="1"/>
            <a:r>
              <a:rPr lang="en-US" sz="2400" dirty="0" smtClean="0"/>
              <a:t>Attempt to use recyclable lab </a:t>
            </a:r>
            <a:r>
              <a:rPr lang="en-US" sz="2400" dirty="0" smtClean="0"/>
              <a:t>material</a:t>
            </a:r>
          </a:p>
          <a:p>
            <a:pPr lvl="0"/>
            <a:r>
              <a:rPr lang="en-US" sz="2800" dirty="0" smtClean="0"/>
              <a:t>Access to surgeons who are willing to practice and evaluate the effectiveness of the model prototypes</a:t>
            </a:r>
          </a:p>
          <a:p>
            <a:pPr lvl="1"/>
            <a:r>
              <a:rPr lang="en-US" sz="2400" dirty="0" smtClean="0"/>
              <a:t>Dr</a:t>
            </a:r>
            <a:r>
              <a:rPr lang="en-US" sz="2400" dirty="0" smtClean="0"/>
              <a:t>. Lee will arrange and work with surgeons at MISTIC who will participate in testing out prototypes and commenting on shortcomings and successes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with Dr. Lee at least once every week, more if necessary</a:t>
            </a:r>
          </a:p>
          <a:p>
            <a:r>
              <a:rPr lang="en-US" dirty="0" smtClean="0"/>
              <a:t>Meet with surgeons participating in evaluation by appointment</a:t>
            </a:r>
          </a:p>
          <a:p>
            <a:r>
              <a:rPr lang="en-US" dirty="0" smtClean="0"/>
              <a:t>Keeping track of progress through meticulous notes and checkpoint presentations in class</a:t>
            </a:r>
          </a:p>
          <a:p>
            <a:r>
              <a:rPr lang="en-US" dirty="0" smtClean="0"/>
              <a:t>MISTIC lab will be used by other researchers – will plan accordingly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1259</TotalTime>
  <Words>705</Words>
  <Application>Microsoft Macintosh PowerPoint</Application>
  <PresentationFormat>On-screen Show (4:3)</PresentationFormat>
  <Paragraphs>88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Physical Training Model for Robotic Blood Vessel Dissection</vt:lpstr>
      <vt:lpstr>Background and Relevance</vt:lpstr>
      <vt:lpstr>Background and Relevance</vt:lpstr>
      <vt:lpstr>Stated Topic and Goal</vt:lpstr>
      <vt:lpstr>Approach and Technical Summary</vt:lpstr>
      <vt:lpstr>Deliverables</vt:lpstr>
      <vt:lpstr>Key Dates</vt:lpstr>
      <vt:lpstr>Dependencies</vt:lpstr>
      <vt:lpstr>Management Plan</vt:lpstr>
      <vt:lpstr>Reading List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Shayer Chowdhury</dc:creator>
  <cp:lastModifiedBy>Shayer Chowdhury</cp:lastModifiedBy>
  <cp:revision>21</cp:revision>
  <dcterms:created xsi:type="dcterms:W3CDTF">2014-02-24T22:02:32Z</dcterms:created>
  <dcterms:modified xsi:type="dcterms:W3CDTF">2014-02-25T19:02:22Z</dcterms:modified>
</cp:coreProperties>
</file>