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3" r:id="rId7"/>
    <p:sldId id="271" r:id="rId8"/>
    <p:sldId id="273" r:id="rId9"/>
    <p:sldId id="272" r:id="rId10"/>
    <p:sldId id="259" r:id="rId11"/>
    <p:sldId id="262" r:id="rId12"/>
    <p:sldId id="265" r:id="rId13"/>
    <p:sldId id="266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F1B50-554E-4948-BC21-31B28676FCA5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18DD87F-438D-4B36-8311-CB9616314C49}">
      <dgm:prSet/>
      <dgm:spPr/>
      <dgm:t>
        <a:bodyPr/>
        <a:lstStyle/>
        <a:p>
          <a:r>
            <a:rPr lang="en-US"/>
            <a:t>Bi-weekly meetings with Hisashi Ishida. </a:t>
          </a:r>
        </a:p>
      </dgm:t>
    </dgm:pt>
    <dgm:pt modelId="{5A0F1410-CA6A-4FAC-98A8-0C5AD80ADD7F}" type="parTrans" cxnId="{BC5C5076-0F26-4401-8537-A4B5588F661D}">
      <dgm:prSet/>
      <dgm:spPr/>
      <dgm:t>
        <a:bodyPr/>
        <a:lstStyle/>
        <a:p>
          <a:endParaRPr lang="en-US"/>
        </a:p>
      </dgm:t>
    </dgm:pt>
    <dgm:pt modelId="{829B76F8-70D7-4A39-8376-8121E0BE6F1D}" type="sibTrans" cxnId="{BC5C5076-0F26-4401-8537-A4B5588F661D}">
      <dgm:prSet/>
      <dgm:spPr/>
      <dgm:t>
        <a:bodyPr/>
        <a:lstStyle/>
        <a:p>
          <a:endParaRPr lang="en-US"/>
        </a:p>
      </dgm:t>
    </dgm:pt>
    <dgm:pt modelId="{851A222E-B0CA-4DFA-AC72-5F97C3570818}">
      <dgm:prSet/>
      <dgm:spPr/>
      <dgm:t>
        <a:bodyPr/>
        <a:lstStyle/>
        <a:p>
          <a:r>
            <a:rPr lang="en-US"/>
            <a:t>On-demand meetings with Prof. Peter Kazanzides</a:t>
          </a:r>
        </a:p>
      </dgm:t>
    </dgm:pt>
    <dgm:pt modelId="{565B0949-8005-49A4-874C-04F58B5CBE97}" type="parTrans" cxnId="{C11A22A1-4022-4FE4-8145-57F667484D17}">
      <dgm:prSet/>
      <dgm:spPr/>
      <dgm:t>
        <a:bodyPr/>
        <a:lstStyle/>
        <a:p>
          <a:endParaRPr lang="en-US"/>
        </a:p>
      </dgm:t>
    </dgm:pt>
    <dgm:pt modelId="{4BE78A60-A4B8-446C-A2F1-00EC06278C2E}" type="sibTrans" cxnId="{C11A22A1-4022-4FE4-8145-57F667484D17}">
      <dgm:prSet/>
      <dgm:spPr/>
      <dgm:t>
        <a:bodyPr/>
        <a:lstStyle/>
        <a:p>
          <a:endParaRPr lang="en-US"/>
        </a:p>
      </dgm:t>
    </dgm:pt>
    <dgm:pt modelId="{B57D6301-6C15-4166-9A85-0B557B2DCAB7}">
      <dgm:prSet/>
      <dgm:spPr/>
      <dgm:t>
        <a:bodyPr/>
        <a:lstStyle/>
        <a:p>
          <a:r>
            <a:rPr lang="en-US"/>
            <a:t>All data collected will be uploaded onto a Microsoft Teams group that has already been created.</a:t>
          </a:r>
        </a:p>
      </dgm:t>
    </dgm:pt>
    <dgm:pt modelId="{495CCC01-4ABE-44D8-9B9F-079C844C03B0}" type="parTrans" cxnId="{30C2262D-1ED4-4D6B-AFFB-6AB93E159986}">
      <dgm:prSet/>
      <dgm:spPr/>
      <dgm:t>
        <a:bodyPr/>
        <a:lstStyle/>
        <a:p>
          <a:endParaRPr lang="en-US"/>
        </a:p>
      </dgm:t>
    </dgm:pt>
    <dgm:pt modelId="{6048B72C-B764-4AEE-AFE9-20A11FD360F8}" type="sibTrans" cxnId="{30C2262D-1ED4-4D6B-AFFB-6AB93E159986}">
      <dgm:prSet/>
      <dgm:spPr/>
      <dgm:t>
        <a:bodyPr/>
        <a:lstStyle/>
        <a:p>
          <a:endParaRPr lang="en-US"/>
        </a:p>
      </dgm:t>
    </dgm:pt>
    <dgm:pt modelId="{AD4D2275-C391-48F7-B902-770AAB2AD88D}">
      <dgm:prSet/>
      <dgm:spPr/>
      <dgm:t>
        <a:bodyPr/>
        <a:lstStyle/>
        <a:p>
          <a:r>
            <a:rPr lang="en-US"/>
            <a:t>Communication Platforms: Microsoft Teams, Messages and Emails</a:t>
          </a:r>
        </a:p>
      </dgm:t>
    </dgm:pt>
    <dgm:pt modelId="{1FF34656-4891-4257-A413-9B9109B76703}" type="parTrans" cxnId="{30782228-4313-4BE4-861D-226C7B74E5CA}">
      <dgm:prSet/>
      <dgm:spPr/>
      <dgm:t>
        <a:bodyPr/>
        <a:lstStyle/>
        <a:p>
          <a:endParaRPr lang="en-US"/>
        </a:p>
      </dgm:t>
    </dgm:pt>
    <dgm:pt modelId="{5FABEDE3-0231-41B8-87EE-A7DC7D00893F}" type="sibTrans" cxnId="{30782228-4313-4BE4-861D-226C7B74E5CA}">
      <dgm:prSet/>
      <dgm:spPr/>
      <dgm:t>
        <a:bodyPr/>
        <a:lstStyle/>
        <a:p>
          <a:endParaRPr lang="en-US"/>
        </a:p>
      </dgm:t>
    </dgm:pt>
    <dgm:pt modelId="{8F697D52-817E-49E7-A101-3757B84852B1}" type="pres">
      <dgm:prSet presAssocID="{AE5F1B50-554E-4948-BC21-31B28676FCA5}" presName="outerComposite" presStyleCnt="0">
        <dgm:presLayoutVars>
          <dgm:chMax val="5"/>
          <dgm:dir/>
          <dgm:resizeHandles val="exact"/>
        </dgm:presLayoutVars>
      </dgm:prSet>
      <dgm:spPr/>
    </dgm:pt>
    <dgm:pt modelId="{6281BA78-5091-4576-8E47-8AB74C29DF5C}" type="pres">
      <dgm:prSet presAssocID="{AE5F1B50-554E-4948-BC21-31B28676FCA5}" presName="dummyMaxCanvas" presStyleCnt="0">
        <dgm:presLayoutVars/>
      </dgm:prSet>
      <dgm:spPr/>
    </dgm:pt>
    <dgm:pt modelId="{C6807765-2D7F-49D5-BAED-47D33FF0DA7D}" type="pres">
      <dgm:prSet presAssocID="{AE5F1B50-554E-4948-BC21-31B28676FCA5}" presName="FourNodes_1" presStyleLbl="node1" presStyleIdx="0" presStyleCnt="4">
        <dgm:presLayoutVars>
          <dgm:bulletEnabled val="1"/>
        </dgm:presLayoutVars>
      </dgm:prSet>
      <dgm:spPr/>
    </dgm:pt>
    <dgm:pt modelId="{ABE2583B-D64F-4E9C-AD30-D16306F93848}" type="pres">
      <dgm:prSet presAssocID="{AE5F1B50-554E-4948-BC21-31B28676FCA5}" presName="FourNodes_2" presStyleLbl="node1" presStyleIdx="1" presStyleCnt="4">
        <dgm:presLayoutVars>
          <dgm:bulletEnabled val="1"/>
        </dgm:presLayoutVars>
      </dgm:prSet>
      <dgm:spPr/>
    </dgm:pt>
    <dgm:pt modelId="{3D520D5A-172B-4C59-B741-9FCC168E7F9E}" type="pres">
      <dgm:prSet presAssocID="{AE5F1B50-554E-4948-BC21-31B28676FCA5}" presName="FourNodes_3" presStyleLbl="node1" presStyleIdx="2" presStyleCnt="4">
        <dgm:presLayoutVars>
          <dgm:bulletEnabled val="1"/>
        </dgm:presLayoutVars>
      </dgm:prSet>
      <dgm:spPr/>
    </dgm:pt>
    <dgm:pt modelId="{E9EA3A19-D5A5-409F-BFF4-53DAA3A254FF}" type="pres">
      <dgm:prSet presAssocID="{AE5F1B50-554E-4948-BC21-31B28676FCA5}" presName="FourNodes_4" presStyleLbl="node1" presStyleIdx="3" presStyleCnt="4">
        <dgm:presLayoutVars>
          <dgm:bulletEnabled val="1"/>
        </dgm:presLayoutVars>
      </dgm:prSet>
      <dgm:spPr/>
    </dgm:pt>
    <dgm:pt modelId="{767655B0-9D48-450A-92B6-286DD8D6B74E}" type="pres">
      <dgm:prSet presAssocID="{AE5F1B50-554E-4948-BC21-31B28676FCA5}" presName="FourConn_1-2" presStyleLbl="fgAccFollowNode1" presStyleIdx="0" presStyleCnt="3">
        <dgm:presLayoutVars>
          <dgm:bulletEnabled val="1"/>
        </dgm:presLayoutVars>
      </dgm:prSet>
      <dgm:spPr/>
    </dgm:pt>
    <dgm:pt modelId="{E830C552-6549-4DCD-B531-1345F03E4B31}" type="pres">
      <dgm:prSet presAssocID="{AE5F1B50-554E-4948-BC21-31B28676FCA5}" presName="FourConn_2-3" presStyleLbl="fgAccFollowNode1" presStyleIdx="1" presStyleCnt="3">
        <dgm:presLayoutVars>
          <dgm:bulletEnabled val="1"/>
        </dgm:presLayoutVars>
      </dgm:prSet>
      <dgm:spPr/>
    </dgm:pt>
    <dgm:pt modelId="{2B36C657-9D05-475E-BA92-618F1CE2A159}" type="pres">
      <dgm:prSet presAssocID="{AE5F1B50-554E-4948-BC21-31B28676FCA5}" presName="FourConn_3-4" presStyleLbl="fgAccFollowNode1" presStyleIdx="2" presStyleCnt="3">
        <dgm:presLayoutVars>
          <dgm:bulletEnabled val="1"/>
        </dgm:presLayoutVars>
      </dgm:prSet>
      <dgm:spPr/>
    </dgm:pt>
    <dgm:pt modelId="{16BFCF57-FADA-49E0-BD72-00F1DA0D2956}" type="pres">
      <dgm:prSet presAssocID="{AE5F1B50-554E-4948-BC21-31B28676FCA5}" presName="FourNodes_1_text" presStyleLbl="node1" presStyleIdx="3" presStyleCnt="4">
        <dgm:presLayoutVars>
          <dgm:bulletEnabled val="1"/>
        </dgm:presLayoutVars>
      </dgm:prSet>
      <dgm:spPr/>
    </dgm:pt>
    <dgm:pt modelId="{ECCEA6FE-350B-45B1-8DE7-759CA1E942AA}" type="pres">
      <dgm:prSet presAssocID="{AE5F1B50-554E-4948-BC21-31B28676FCA5}" presName="FourNodes_2_text" presStyleLbl="node1" presStyleIdx="3" presStyleCnt="4">
        <dgm:presLayoutVars>
          <dgm:bulletEnabled val="1"/>
        </dgm:presLayoutVars>
      </dgm:prSet>
      <dgm:spPr/>
    </dgm:pt>
    <dgm:pt modelId="{AC711DB3-7A17-4726-98E1-9991BB460613}" type="pres">
      <dgm:prSet presAssocID="{AE5F1B50-554E-4948-BC21-31B28676FCA5}" presName="FourNodes_3_text" presStyleLbl="node1" presStyleIdx="3" presStyleCnt="4">
        <dgm:presLayoutVars>
          <dgm:bulletEnabled val="1"/>
        </dgm:presLayoutVars>
      </dgm:prSet>
      <dgm:spPr/>
    </dgm:pt>
    <dgm:pt modelId="{52E14CD4-E84C-4FC1-B173-BB1C37A0C927}" type="pres">
      <dgm:prSet presAssocID="{AE5F1B50-554E-4948-BC21-31B28676FCA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30782228-4313-4BE4-861D-226C7B74E5CA}" srcId="{AE5F1B50-554E-4948-BC21-31B28676FCA5}" destId="{AD4D2275-C391-48F7-B902-770AAB2AD88D}" srcOrd="3" destOrd="0" parTransId="{1FF34656-4891-4257-A413-9B9109B76703}" sibTransId="{5FABEDE3-0231-41B8-87EE-A7DC7D00893F}"/>
    <dgm:cxn modelId="{30C2262D-1ED4-4D6B-AFFB-6AB93E159986}" srcId="{AE5F1B50-554E-4948-BC21-31B28676FCA5}" destId="{B57D6301-6C15-4166-9A85-0B557B2DCAB7}" srcOrd="2" destOrd="0" parTransId="{495CCC01-4ABE-44D8-9B9F-079C844C03B0}" sibTransId="{6048B72C-B764-4AEE-AFE9-20A11FD360F8}"/>
    <dgm:cxn modelId="{F2DAC25E-DF41-42E7-AFAC-0A12B1A6142C}" type="presOf" srcId="{AE5F1B50-554E-4948-BC21-31B28676FCA5}" destId="{8F697D52-817E-49E7-A101-3757B84852B1}" srcOrd="0" destOrd="0" presId="urn:microsoft.com/office/officeart/2005/8/layout/vProcess5"/>
    <dgm:cxn modelId="{83078C5F-1E44-4471-B72E-B0C8BFD11295}" type="presOf" srcId="{6048B72C-B764-4AEE-AFE9-20A11FD360F8}" destId="{2B36C657-9D05-475E-BA92-618F1CE2A159}" srcOrd="0" destOrd="0" presId="urn:microsoft.com/office/officeart/2005/8/layout/vProcess5"/>
    <dgm:cxn modelId="{21938A55-ECA1-4A7B-8AFA-6F8470E48693}" type="presOf" srcId="{B57D6301-6C15-4166-9A85-0B557B2DCAB7}" destId="{AC711DB3-7A17-4726-98E1-9991BB460613}" srcOrd="1" destOrd="0" presId="urn:microsoft.com/office/officeart/2005/8/layout/vProcess5"/>
    <dgm:cxn modelId="{BC5C5076-0F26-4401-8537-A4B5588F661D}" srcId="{AE5F1B50-554E-4948-BC21-31B28676FCA5}" destId="{518DD87F-438D-4B36-8311-CB9616314C49}" srcOrd="0" destOrd="0" parTransId="{5A0F1410-CA6A-4FAC-98A8-0C5AD80ADD7F}" sibTransId="{829B76F8-70D7-4A39-8376-8121E0BE6F1D}"/>
    <dgm:cxn modelId="{25CC7C84-BF2D-40EE-B63D-C65865614C26}" type="presOf" srcId="{4BE78A60-A4B8-446C-A2F1-00EC06278C2E}" destId="{E830C552-6549-4DCD-B531-1345F03E4B31}" srcOrd="0" destOrd="0" presId="urn:microsoft.com/office/officeart/2005/8/layout/vProcess5"/>
    <dgm:cxn modelId="{C11A22A1-4022-4FE4-8145-57F667484D17}" srcId="{AE5F1B50-554E-4948-BC21-31B28676FCA5}" destId="{851A222E-B0CA-4DFA-AC72-5F97C3570818}" srcOrd="1" destOrd="0" parTransId="{565B0949-8005-49A4-874C-04F58B5CBE97}" sibTransId="{4BE78A60-A4B8-446C-A2F1-00EC06278C2E}"/>
    <dgm:cxn modelId="{31AB16A6-F56C-4CB0-B241-07D13583EBA3}" type="presOf" srcId="{518DD87F-438D-4B36-8311-CB9616314C49}" destId="{16BFCF57-FADA-49E0-BD72-00F1DA0D2956}" srcOrd="1" destOrd="0" presId="urn:microsoft.com/office/officeart/2005/8/layout/vProcess5"/>
    <dgm:cxn modelId="{927101B6-F481-4B21-A122-ABD829CE628F}" type="presOf" srcId="{851A222E-B0CA-4DFA-AC72-5F97C3570818}" destId="{ABE2583B-D64F-4E9C-AD30-D16306F93848}" srcOrd="0" destOrd="0" presId="urn:microsoft.com/office/officeart/2005/8/layout/vProcess5"/>
    <dgm:cxn modelId="{8098AFC9-9B71-48F1-AF6D-63B59B8E4C13}" type="presOf" srcId="{829B76F8-70D7-4A39-8376-8121E0BE6F1D}" destId="{767655B0-9D48-450A-92B6-286DD8D6B74E}" srcOrd="0" destOrd="0" presId="urn:microsoft.com/office/officeart/2005/8/layout/vProcess5"/>
    <dgm:cxn modelId="{610D86D8-08DC-472B-8726-C9ACFF8E4037}" type="presOf" srcId="{AD4D2275-C391-48F7-B902-770AAB2AD88D}" destId="{E9EA3A19-D5A5-409F-BFF4-53DAA3A254FF}" srcOrd="0" destOrd="0" presId="urn:microsoft.com/office/officeart/2005/8/layout/vProcess5"/>
    <dgm:cxn modelId="{9E3C3EE2-5B3B-485E-9B5A-C21C8FA98B86}" type="presOf" srcId="{518DD87F-438D-4B36-8311-CB9616314C49}" destId="{C6807765-2D7F-49D5-BAED-47D33FF0DA7D}" srcOrd="0" destOrd="0" presId="urn:microsoft.com/office/officeart/2005/8/layout/vProcess5"/>
    <dgm:cxn modelId="{2CF6E0EA-BC90-453A-ACD5-9064DA8ECBA6}" type="presOf" srcId="{AD4D2275-C391-48F7-B902-770AAB2AD88D}" destId="{52E14CD4-E84C-4FC1-B173-BB1C37A0C927}" srcOrd="1" destOrd="0" presId="urn:microsoft.com/office/officeart/2005/8/layout/vProcess5"/>
    <dgm:cxn modelId="{709263EC-1DF0-4D6A-B327-F65DC51B1DEB}" type="presOf" srcId="{B57D6301-6C15-4166-9A85-0B557B2DCAB7}" destId="{3D520D5A-172B-4C59-B741-9FCC168E7F9E}" srcOrd="0" destOrd="0" presId="urn:microsoft.com/office/officeart/2005/8/layout/vProcess5"/>
    <dgm:cxn modelId="{64E863F4-CF2F-48CC-94E8-F5264F7C8679}" type="presOf" srcId="{851A222E-B0CA-4DFA-AC72-5F97C3570818}" destId="{ECCEA6FE-350B-45B1-8DE7-759CA1E942AA}" srcOrd="1" destOrd="0" presId="urn:microsoft.com/office/officeart/2005/8/layout/vProcess5"/>
    <dgm:cxn modelId="{C05D8ECA-82C0-43E5-AFA9-D4161970836A}" type="presParOf" srcId="{8F697D52-817E-49E7-A101-3757B84852B1}" destId="{6281BA78-5091-4576-8E47-8AB74C29DF5C}" srcOrd="0" destOrd="0" presId="urn:microsoft.com/office/officeart/2005/8/layout/vProcess5"/>
    <dgm:cxn modelId="{0B01F33F-BFD2-4D71-9513-DBBA823FAB20}" type="presParOf" srcId="{8F697D52-817E-49E7-A101-3757B84852B1}" destId="{C6807765-2D7F-49D5-BAED-47D33FF0DA7D}" srcOrd="1" destOrd="0" presId="urn:microsoft.com/office/officeart/2005/8/layout/vProcess5"/>
    <dgm:cxn modelId="{7EBED6D8-EB8E-4894-9B4A-7FAA0E1B5C34}" type="presParOf" srcId="{8F697D52-817E-49E7-A101-3757B84852B1}" destId="{ABE2583B-D64F-4E9C-AD30-D16306F93848}" srcOrd="2" destOrd="0" presId="urn:microsoft.com/office/officeart/2005/8/layout/vProcess5"/>
    <dgm:cxn modelId="{2E0682C6-397C-4829-BFF6-2EDF2280917D}" type="presParOf" srcId="{8F697D52-817E-49E7-A101-3757B84852B1}" destId="{3D520D5A-172B-4C59-B741-9FCC168E7F9E}" srcOrd="3" destOrd="0" presId="urn:microsoft.com/office/officeart/2005/8/layout/vProcess5"/>
    <dgm:cxn modelId="{D0DB2079-394A-476D-9E48-376C3A442860}" type="presParOf" srcId="{8F697D52-817E-49E7-A101-3757B84852B1}" destId="{E9EA3A19-D5A5-409F-BFF4-53DAA3A254FF}" srcOrd="4" destOrd="0" presId="urn:microsoft.com/office/officeart/2005/8/layout/vProcess5"/>
    <dgm:cxn modelId="{F19A2273-9F15-4A7B-8FCD-81D56E98C48F}" type="presParOf" srcId="{8F697D52-817E-49E7-A101-3757B84852B1}" destId="{767655B0-9D48-450A-92B6-286DD8D6B74E}" srcOrd="5" destOrd="0" presId="urn:microsoft.com/office/officeart/2005/8/layout/vProcess5"/>
    <dgm:cxn modelId="{98A1B2D1-18ED-4F3C-A5A4-09C369907DB5}" type="presParOf" srcId="{8F697D52-817E-49E7-A101-3757B84852B1}" destId="{E830C552-6549-4DCD-B531-1345F03E4B31}" srcOrd="6" destOrd="0" presId="urn:microsoft.com/office/officeart/2005/8/layout/vProcess5"/>
    <dgm:cxn modelId="{D185D639-26DA-4782-BA04-103464DF2D67}" type="presParOf" srcId="{8F697D52-817E-49E7-A101-3757B84852B1}" destId="{2B36C657-9D05-475E-BA92-618F1CE2A159}" srcOrd="7" destOrd="0" presId="urn:microsoft.com/office/officeart/2005/8/layout/vProcess5"/>
    <dgm:cxn modelId="{C002C395-AA68-4067-8C0A-1E5EA599DFE1}" type="presParOf" srcId="{8F697D52-817E-49E7-A101-3757B84852B1}" destId="{16BFCF57-FADA-49E0-BD72-00F1DA0D2956}" srcOrd="8" destOrd="0" presId="urn:microsoft.com/office/officeart/2005/8/layout/vProcess5"/>
    <dgm:cxn modelId="{458DB480-2FCA-4EA9-8632-1FA138F6E3D3}" type="presParOf" srcId="{8F697D52-817E-49E7-A101-3757B84852B1}" destId="{ECCEA6FE-350B-45B1-8DE7-759CA1E942AA}" srcOrd="9" destOrd="0" presId="urn:microsoft.com/office/officeart/2005/8/layout/vProcess5"/>
    <dgm:cxn modelId="{36D4A30C-DA8B-422C-B79D-1FC1A96E538E}" type="presParOf" srcId="{8F697D52-817E-49E7-A101-3757B84852B1}" destId="{AC711DB3-7A17-4726-98E1-9991BB460613}" srcOrd="10" destOrd="0" presId="urn:microsoft.com/office/officeart/2005/8/layout/vProcess5"/>
    <dgm:cxn modelId="{DD7EC198-4393-461B-9D35-02DC17CADCB6}" type="presParOf" srcId="{8F697D52-817E-49E7-A101-3757B84852B1}" destId="{52E14CD4-E84C-4FC1-B173-BB1C37A0C92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07765-2D7F-49D5-BAED-47D33FF0DA7D}">
      <dsp:nvSpPr>
        <dsp:cNvPr id="0" name=""/>
        <dsp:cNvSpPr/>
      </dsp:nvSpPr>
      <dsp:spPr>
        <a:xfrm>
          <a:off x="0" y="0"/>
          <a:ext cx="8796414" cy="778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Bi-weekly meetings with Hisashi Ishida. </a:t>
          </a:r>
        </a:p>
      </dsp:txBody>
      <dsp:txXfrm>
        <a:off x="22791" y="22791"/>
        <a:ext cx="7890988" cy="732557"/>
      </dsp:txXfrm>
    </dsp:sp>
    <dsp:sp modelId="{ABE2583B-D64F-4E9C-AD30-D16306F93848}">
      <dsp:nvSpPr>
        <dsp:cNvPr id="0" name=""/>
        <dsp:cNvSpPr/>
      </dsp:nvSpPr>
      <dsp:spPr>
        <a:xfrm>
          <a:off x="736699" y="919619"/>
          <a:ext cx="8796414" cy="778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On-demand meetings with Prof. Peter Kazanzides</a:t>
          </a:r>
        </a:p>
      </dsp:txBody>
      <dsp:txXfrm>
        <a:off x="759490" y="942410"/>
        <a:ext cx="7508341" cy="732557"/>
      </dsp:txXfrm>
    </dsp:sp>
    <dsp:sp modelId="{3D520D5A-172B-4C59-B741-9FCC168E7F9E}">
      <dsp:nvSpPr>
        <dsp:cNvPr id="0" name=""/>
        <dsp:cNvSpPr/>
      </dsp:nvSpPr>
      <dsp:spPr>
        <a:xfrm>
          <a:off x="1462403" y="1839238"/>
          <a:ext cx="8796414" cy="778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All data collected will be uploaded onto a Microsoft Teams group that has already been created.</a:t>
          </a:r>
        </a:p>
      </dsp:txBody>
      <dsp:txXfrm>
        <a:off x="1485194" y="1862029"/>
        <a:ext cx="7519337" cy="732557"/>
      </dsp:txXfrm>
    </dsp:sp>
    <dsp:sp modelId="{E9EA3A19-D5A5-409F-BFF4-53DAA3A254FF}">
      <dsp:nvSpPr>
        <dsp:cNvPr id="0" name=""/>
        <dsp:cNvSpPr/>
      </dsp:nvSpPr>
      <dsp:spPr>
        <a:xfrm>
          <a:off x="2199103" y="2758858"/>
          <a:ext cx="8796414" cy="7781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Communication Platforms: Microsoft Teams, Messages and Emails</a:t>
          </a:r>
        </a:p>
      </dsp:txBody>
      <dsp:txXfrm>
        <a:off x="2221894" y="2781649"/>
        <a:ext cx="7508341" cy="732557"/>
      </dsp:txXfrm>
    </dsp:sp>
    <dsp:sp modelId="{767655B0-9D48-450A-92B6-286DD8D6B74E}">
      <dsp:nvSpPr>
        <dsp:cNvPr id="0" name=""/>
        <dsp:cNvSpPr/>
      </dsp:nvSpPr>
      <dsp:spPr>
        <a:xfrm>
          <a:off x="8290623" y="595984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404426" y="595984"/>
        <a:ext cx="278184" cy="380607"/>
      </dsp:txXfrm>
    </dsp:sp>
    <dsp:sp modelId="{E830C552-6549-4DCD-B531-1345F03E4B31}">
      <dsp:nvSpPr>
        <dsp:cNvPr id="0" name=""/>
        <dsp:cNvSpPr/>
      </dsp:nvSpPr>
      <dsp:spPr>
        <a:xfrm>
          <a:off x="9027323" y="1515603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141126" y="1515603"/>
        <a:ext cx="278184" cy="380607"/>
      </dsp:txXfrm>
    </dsp:sp>
    <dsp:sp modelId="{2B36C657-9D05-475E-BA92-618F1CE2A159}">
      <dsp:nvSpPr>
        <dsp:cNvPr id="0" name=""/>
        <dsp:cNvSpPr/>
      </dsp:nvSpPr>
      <dsp:spPr>
        <a:xfrm>
          <a:off x="9753027" y="2435223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866830" y="2435223"/>
        <a:ext cx="278184" cy="38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14C3C-03EA-44E4-A5A5-4D7187B70274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A0736-F89B-4BEB-8FF7-61899066F2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85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0A0736-F89B-4BEB-8FF7-61899066F221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877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E9C3-11EE-1391-CF4A-8A3853A96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DB0B7-3C49-F81A-7456-10D170DB5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7B853-033E-828E-6BDC-463A06723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0C88D-FFEB-5FCC-88D7-C3ACF034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A4364-66C6-84EA-0E15-D9DF83AE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10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6E4FF-7E41-E426-9E4F-A9AAC26D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0AA26-5610-2CF4-5142-80334EC7A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40949-F55A-E65E-F417-92EBF177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8BD98-C785-E6A1-ACEF-F45FF630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E162E-B014-F93F-5887-183FF1B6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892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AE6B4-18A3-C458-EE8F-2A6EDB548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325CE-B806-C2AF-4AC9-844C57FC2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BF604-CC10-50BE-CC84-26C2F75E2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F9619-0D24-3352-83EE-88E41E2BE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C35FF-9F8F-BFE1-7EBF-868095CE8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628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94672-A825-5F3C-BADB-BE980878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DFDD1-B202-5C34-D6A9-2A92FA01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F5748-BBF7-05A3-F6C4-2CCC7570C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FDAC-AEDD-9FC9-C932-2300D3E0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CEF6A-FAF4-9910-A497-5067CC88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04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189DD-5EFA-CD5C-132A-B059C5959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A0D42-6ED9-3F94-090D-8249E31A7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9014C-2A06-1CE5-7640-8353F384D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CA0CC-60F3-41F1-5FF8-00487A421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79D0D-B193-5B2B-78FB-27AA8D33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481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7A23-6025-D6B6-68AB-CB1A624D7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E1BB6-FF09-E5B2-6A91-3582CB006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BB233-FBD9-CEC0-5CA1-60412D0DB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AEF6B-9A48-2E04-66CA-B9230AC5D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08FA-AEB6-E73A-E913-5A715F5E5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543B8-282F-64AA-5C2B-8292DD21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54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BBAED-D74C-B6D2-D702-F6460C4E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3B2CB-E50B-96DD-316E-A0BBB35D2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3FE00-04D6-AF91-5A4F-6784BE118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29EEA-72D2-2B85-3B24-3A1F8F2B4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273CCE-6C42-121C-8180-C7A784DF1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05FDDF-66B1-58FA-C4C8-B81F4CD9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5DA9C7-D250-913F-9550-165D0859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004EF3-B960-D8FB-0DBE-1E1329D2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674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815D-4D32-20FC-5F2D-4A9CB34B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01194A-46C2-455B-A08E-02D77FCE2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DF0B56-D530-A548-87A4-4DBF3C38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77F0C-2A91-5A82-DE2D-ABBF598E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76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CE4B3-B8E8-187C-733E-B8AE6039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6F7AB8-9161-EAAE-CE1A-BC680221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8FE12-4359-E395-E9B6-8EC5EDF0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324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2F37C-192D-4650-34BA-A8057CAE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59B8F-5B4B-1079-207F-EA7B72CE8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E1989-6F23-FCD4-C1A3-3AF9D7855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60D82-7AE7-EF87-28F1-E59B7028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E7B53-A28C-B1EE-07F1-11D29F4B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81560-EE50-8FBA-B223-7B5B7F8E0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79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9411-404B-0378-133B-0AFB2879F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26AB69-5A71-DAF7-0F6B-1F08FE9D6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78708-BFC4-4E26-B733-B648B4FCD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9C12D-1758-A3F3-6A8B-6A9838F33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12305-26BB-E2C6-B8CB-31A7C64C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BE803-FF38-CA37-13C9-B67B7BC9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21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B28827-295F-9B30-BA5D-767C35CB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AFAD0-7650-82E4-A20F-67B4FCCA9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CE568-2183-58FF-4023-31D8D1E658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7CF95-F4A5-4073-9B15-1B4D4BF2EE1F}" type="datetimeFigureOut">
              <a:rPr lang="en-IN" smtClean="0"/>
              <a:t>04-04-2023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EC568-E0B4-3BF0-DF4D-60C57655A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186DA-5D8D-3450-863A-648D7E982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77D34-7EA7-4E3A-886D-C8E35E8B61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61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37425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C5E60A-6E54-B779-2B06-973BB287B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8" y="637763"/>
            <a:ext cx="9889797" cy="2874471"/>
          </a:xfrm>
        </p:spPr>
        <p:txBody>
          <a:bodyPr anchor="ctr">
            <a:normAutofit/>
          </a:bodyPr>
          <a:lstStyle/>
          <a:p>
            <a:pPr algn="l"/>
            <a:r>
              <a:rPr lang="en-US" sz="6800">
                <a:solidFill>
                  <a:schemeClr val="bg1"/>
                </a:solidFill>
              </a:rPr>
              <a:t>Improve Content Validity of Virtual Drilling Simulator</a:t>
            </a:r>
            <a:endParaRPr lang="en-IN" sz="68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3742597"/>
            <a:ext cx="12191990" cy="3115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12067B-2599-F03D-DD75-0F8568EFF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558" y="4307684"/>
            <a:ext cx="9544153" cy="1906846"/>
          </a:xfrm>
        </p:spPr>
        <p:txBody>
          <a:bodyPr anchor="t">
            <a:normAutofit/>
          </a:bodyPr>
          <a:lstStyle/>
          <a:p>
            <a:pPr algn="l"/>
            <a:r>
              <a:rPr lang="en-US" sz="2700" dirty="0"/>
              <a:t>Group 14</a:t>
            </a:r>
          </a:p>
          <a:p>
            <a:pPr algn="l"/>
            <a:r>
              <a:rPr lang="en-US" sz="2700" dirty="0"/>
              <a:t>Students: Anushruti Singh</a:t>
            </a:r>
          </a:p>
          <a:p>
            <a:pPr algn="l"/>
            <a:r>
              <a:rPr lang="en-US" sz="2700" dirty="0"/>
              <a:t>Mentors: </a:t>
            </a:r>
            <a:r>
              <a:rPr lang="en-IN" sz="2700" dirty="0"/>
              <a:t>Hisashi Ishida, Adnan Munawar, Prof. Peter Kazanzides, </a:t>
            </a:r>
            <a:r>
              <a:rPr lang="en-IN" sz="2700" dirty="0" err="1"/>
              <a:t>Dr.</a:t>
            </a:r>
            <a:r>
              <a:rPr lang="en-IN" sz="2700" dirty="0"/>
              <a:t> Deepa </a:t>
            </a:r>
            <a:r>
              <a:rPr lang="en-IN" sz="2700" dirty="0" err="1"/>
              <a:t>Galaiya</a:t>
            </a:r>
            <a:endParaRPr lang="en-US" sz="27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1010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55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DF3AB-AC72-DFC5-2446-5FD89DD5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</a:t>
            </a: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2724E0-1BEC-27A6-DDA1-904C50C077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971495"/>
              </p:ext>
            </p:extLst>
          </p:nvPr>
        </p:nvGraphicFramePr>
        <p:xfrm>
          <a:off x="838200" y="1825624"/>
          <a:ext cx="10515600" cy="4226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16187873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505757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932642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99914720"/>
                    </a:ext>
                  </a:extLst>
                </a:gridCol>
              </a:tblGrid>
              <a:tr h="82803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Level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Deliverable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Expected Date of Completion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Status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284050"/>
                  </a:ext>
                </a:extLst>
              </a:tr>
              <a:tr h="828034">
                <a:tc>
                  <a:txBody>
                    <a:bodyPr/>
                    <a:lstStyle/>
                    <a:p>
                      <a:r>
                        <a:rPr lang="en-US" dirty="0"/>
                        <a:t>Minimum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Phantom Designing and Trial.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March 2023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704571"/>
                  </a:ext>
                </a:extLst>
              </a:tr>
              <a:tr h="828034">
                <a:tc>
                  <a:txBody>
                    <a:bodyPr/>
                    <a:lstStyle/>
                    <a:p>
                      <a:r>
                        <a:rPr lang="en-US" dirty="0"/>
                        <a:t>Minimum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Set Collection.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April 2023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</a:t>
                      </a:r>
                      <a:endParaRPr lang="en-IN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878899"/>
                  </a:ext>
                </a:extLst>
              </a:tr>
              <a:tr h="828034">
                <a:tc>
                  <a:txBody>
                    <a:bodyPr/>
                    <a:lstStyle/>
                    <a:p>
                      <a:r>
                        <a:rPr lang="en-US" dirty="0"/>
                        <a:t>Expected</a:t>
                      </a:r>
                      <a:endParaRPr lang="en-IN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Modeling Report for Sound Data</a:t>
                      </a:r>
                      <a:endParaRPr lang="en-IN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April 2023</a:t>
                      </a:r>
                      <a:endParaRPr lang="en-IN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In-progress</a:t>
                      </a:r>
                      <a:endParaRPr lang="en-IN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55498"/>
                  </a:ext>
                </a:extLst>
              </a:tr>
              <a:tr h="828034">
                <a:tc>
                  <a:txBody>
                    <a:bodyPr/>
                    <a:lstStyle/>
                    <a:p>
                      <a:r>
                        <a:rPr lang="en-US" dirty="0"/>
                        <a:t>Maximum</a:t>
                      </a:r>
                      <a:endParaRPr lang="en-IN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Implementation report of functionality in drilling simulator.</a:t>
                      </a:r>
                      <a:endParaRPr lang="en-IN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 May 2023</a:t>
                      </a:r>
                      <a:endParaRPr lang="en-IN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started</a:t>
                      </a:r>
                      <a:endParaRPr lang="en-IN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12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02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C177-2BA1-ACD8-5756-ED0CE6502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4"/>
            <a:ext cx="2317129" cy="234199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Dependencies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F46B0CF-46B1-B67A-1D0D-1F14EECE9C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5386" y="1206231"/>
            <a:ext cx="8196534" cy="39382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D04D06-2E98-E27A-C44C-1316709BCDFE}"/>
              </a:ext>
            </a:extLst>
          </p:cNvPr>
          <p:cNvSpPr txBox="1"/>
          <p:nvPr/>
        </p:nvSpPr>
        <p:spPr>
          <a:xfrm>
            <a:off x="4237746" y="5328603"/>
            <a:ext cx="6789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dependencies have been met. No delay due to unmet dependencies is expected during the duration of this project.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3941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FEB1AC-AC45-B93E-2597-93955637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637762"/>
            <a:ext cx="2899568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Documentation and Next Steps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7C4B0-DDBE-85A4-2B8C-FD9480AAB2CA}"/>
              </a:ext>
            </a:extLst>
          </p:cNvPr>
          <p:cNvSpPr txBox="1"/>
          <p:nvPr/>
        </p:nvSpPr>
        <p:spPr>
          <a:xfrm>
            <a:off x="5252936" y="637762"/>
            <a:ext cx="651753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All information about phantom design can be found on the project’s wiki page.</a:t>
            </a:r>
          </a:p>
          <a:p>
            <a:endParaRPr lang="en-US" sz="2400" dirty="0"/>
          </a:p>
          <a:p>
            <a:r>
              <a:rPr lang="en-US" sz="2400" dirty="0"/>
              <a:t>The data set will be uploaded to Microsoft teams where it will be accessible to all members of this project as well as extended projects. </a:t>
            </a:r>
          </a:p>
          <a:p>
            <a:endParaRPr lang="en-US" sz="2400" dirty="0"/>
          </a:p>
          <a:p>
            <a:r>
              <a:rPr lang="en-US" sz="2400" dirty="0"/>
              <a:t>The next goal is to model the collected data. This is broken down into the following parts:</a:t>
            </a:r>
          </a:p>
          <a:p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Filtering the collected data to get rid of background noise. </a:t>
            </a:r>
          </a:p>
          <a:p>
            <a:pPr marL="457200" indent="-457200">
              <a:buAutoNum type="arabicPeriod"/>
            </a:pPr>
            <a:r>
              <a:rPr lang="en-US" sz="2400" dirty="0"/>
              <a:t>Extraction and plotting of useful features using signal processing. (Most likely STFTs) </a:t>
            </a:r>
          </a:p>
          <a:p>
            <a:pPr marL="457200" indent="-457200">
              <a:buAutoNum type="arabicPeriod"/>
            </a:pPr>
            <a:r>
              <a:rPr lang="en-US" sz="2400" dirty="0"/>
              <a:t>Plotting of features to study relations.</a:t>
            </a:r>
          </a:p>
          <a:p>
            <a:pPr marL="457200" indent="-457200">
              <a:buAutoNum type="arabicPeriod"/>
            </a:pPr>
            <a:r>
              <a:rPr lang="en-US" sz="2400" dirty="0"/>
              <a:t>Studying ML models that can be applied.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5298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1293F9B-599E-4871-A414-757225FA3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2175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2A9B1-9562-5A59-046D-70F29F4FD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739"/>
            <a:ext cx="10515600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Management Plan</a:t>
            </a:r>
            <a:endParaRPr lang="en-IN">
              <a:solidFill>
                <a:schemeClr val="bg1"/>
              </a:solidFill>
            </a:endParaRPr>
          </a:p>
        </p:txBody>
      </p:sp>
      <p:grpSp>
        <p:nvGrpSpPr>
          <p:cNvPr id="20" name="Graphic 190">
            <a:extLst>
              <a:ext uri="{FF2B5EF4-FFF2-40B4-BE49-F238E27FC236}">
                <a16:creationId xmlns:a16="http://schemas.microsoft.com/office/drawing/2014/main" id="{53883AA7-7F86-41F8-A1D8-06E9886E7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136528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C80ACB6-0FE0-4F10-998D-2E8D463750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C2903D5-FF18-4A00-8E9F-9335FCF1E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1A8B53C-ED2D-4081-AC0C-F87A9D4B3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10480" y="681042"/>
            <a:ext cx="1562428" cy="1493465"/>
            <a:chOff x="3121343" y="4864099"/>
            <a:chExt cx="2085971" cy="1993901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2C7D52B-9C2A-4BDB-89DC-A89BDB9F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4B951A6-4FAF-4CBA-B55F-3AAD55758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C4DABFE-3395-46F4-95C0-CA58332AA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82225D9-CC2C-4D45-B90F-5EC7DD26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DC31B28-21ED-494B-BA30-31CD8F9CD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BD8A01F-C2B9-47B6-977F-15E31A8C1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D562CCF-082E-4E33-BC25-3C2F3CB26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91A36DF-6DC9-4C5F-A16E-BC6DC84292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DEF31D0-A584-489A-B972-96636774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706B7B1-0776-4349-9782-39E4AD4E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ECC02B0-321C-499C-AB67-2DE74D4DE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5B3F392-AC23-49B8-A36A-D93B0BD76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A72EA58-66EE-4BA2-923C-2B66CFC42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5722E5-7ACF-754A-8A88-E5642F73BA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477932"/>
              </p:ext>
            </p:extLst>
          </p:nvPr>
        </p:nvGraphicFramePr>
        <p:xfrm>
          <a:off x="567950" y="2639965"/>
          <a:ext cx="10995518" cy="3536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74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1F77B6A-7F53-4B28-B73D-C8CC899AB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B13ABE-7C16-D9A9-2E6D-D2FCD1949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6578" y="685680"/>
            <a:ext cx="4203323" cy="3596201"/>
          </a:xfrm>
        </p:spPr>
        <p:txBody>
          <a:bodyPr>
            <a:normAutofit/>
          </a:bodyPr>
          <a:lstStyle/>
          <a:p>
            <a:pPr algn="r"/>
            <a:r>
              <a:rPr lang="en-US" sz="5400">
                <a:solidFill>
                  <a:schemeClr val="bg1"/>
                </a:solidFill>
              </a:rPr>
              <a:t>Thank you!</a:t>
            </a:r>
            <a:endParaRPr lang="en-IN" sz="5400">
              <a:solidFill>
                <a:schemeClr val="bg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7734A20-5EF0-5106-2279-FD5BD258D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6578" y="4373955"/>
            <a:ext cx="4203323" cy="1143291"/>
          </a:xfrm>
        </p:spPr>
        <p:txBody>
          <a:bodyPr>
            <a:normAutofit/>
          </a:bodyPr>
          <a:lstStyle/>
          <a:p>
            <a:pPr algn="r"/>
            <a:endParaRPr lang="en-IN" sz="200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15629F-0D83-4A44-A125-CD50FC66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013" y="1361348"/>
            <a:ext cx="4833902" cy="4258176"/>
            <a:chOff x="1674895" y="1345036"/>
            <a:chExt cx="5428610" cy="421093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1A5080B-EAC4-4530-815C-DE8DACA09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4667345-04B5-4757-9CE0-969DC1DE5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6E412EF-CF39-4C25-85B0-DB30B1B0A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800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8DA6235-17F2-4C9E-88C6-C5D38D8D3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76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5DEF71-1741-4489-8E77-46FC5BAA6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9494" y="1220741"/>
            <a:ext cx="4833901" cy="4258176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2347B6D-A7CC-48EB-861F-917D0D61E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9494" y="1220741"/>
            <a:ext cx="4833901" cy="425817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7A0A46D-CC9B-4E32-870A-7BC2DF940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7284" y="4357092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178722E-1BD0-427E-BAAE-4F206DAB5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7284" y="4357092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Graphic 8" descr="Smiling Face with No Fill">
            <a:extLst>
              <a:ext uri="{FF2B5EF4-FFF2-40B4-BE49-F238E27FC236}">
                <a16:creationId xmlns:a16="http://schemas.microsoft.com/office/drawing/2014/main" id="{0CD8B1F9-94E9-2907-53CD-AC27713BE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46336" y="1509721"/>
            <a:ext cx="3680216" cy="3680216"/>
          </a:xfrm>
          <a:prstGeom prst="rect">
            <a:avLst/>
          </a:prstGeom>
          <a:ln w="28575">
            <a:noFill/>
          </a:ln>
        </p:spPr>
      </p:pic>
      <p:sp>
        <p:nvSpPr>
          <p:cNvPr id="30" name="Graphic 212">
            <a:extLst>
              <a:ext uri="{FF2B5EF4-FFF2-40B4-BE49-F238E27FC236}">
                <a16:creationId xmlns:a16="http://schemas.microsoft.com/office/drawing/2014/main" id="{A753B935-E3DD-466D-BFAC-68E0BE02D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1971" y="858936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2" name="Graphic 212">
            <a:extLst>
              <a:ext uri="{FF2B5EF4-FFF2-40B4-BE49-F238E27FC236}">
                <a16:creationId xmlns:a16="http://schemas.microsoft.com/office/drawing/2014/main" id="{FB034F26-4148-4B59-B493-14D7A9A8B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1971" y="858936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34" name="Graphic 185">
            <a:extLst>
              <a:ext uri="{FF2B5EF4-FFF2-40B4-BE49-F238E27FC236}">
                <a16:creationId xmlns:a16="http://schemas.microsoft.com/office/drawing/2014/main" id="{5E6BB5FD-DB7B-4BE3-BA45-1EF042115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929FF76-4B3A-4294-BE6E-B507B22D1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53C18A4-10CC-4E91-A8A2-D5368972A1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356AC2F-73E0-44FD-B346-A209D274D3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5A85581-9712-414C-82D4-2FE96ACB2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B0828F2-35E7-4424-8082-6C258B676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874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F5F78C-E53F-5CC4-8F6E-7A165C1CC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8" y="565739"/>
            <a:ext cx="9745883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Summary</a:t>
            </a:r>
            <a:endParaRPr lang="en-IN">
              <a:solidFill>
                <a:schemeClr val="bg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052A3-5457-2D71-8590-068B5A321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618" y="2425605"/>
            <a:ext cx="7703167" cy="3371571"/>
          </a:xfrm>
        </p:spPr>
        <p:txBody>
          <a:bodyPr/>
          <a:lstStyle/>
          <a:p>
            <a:pPr marL="0" indent="0" defTabSz="658368">
              <a:spcBef>
                <a:spcPts val="720"/>
              </a:spcBef>
              <a:buNone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project aimed to validate the existing sound feedback of the Fully Immersive Virtual Reality System (FIVRS). </a:t>
            </a:r>
          </a:p>
          <a:p>
            <a:pPr marL="0" indent="0" defTabSz="658368">
              <a:spcBef>
                <a:spcPts val="720"/>
              </a:spcBef>
              <a:buNone/>
            </a:pPr>
            <a:endParaRPr lang="en-US" sz="201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defTabSz="658368">
              <a:spcBef>
                <a:spcPts val="720"/>
              </a:spcBef>
              <a:buNone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goal was broken down into four  major components: </a:t>
            </a:r>
          </a:p>
          <a:p>
            <a:pPr marL="370332" indent="-370332" defTabSz="658368">
              <a:spcBef>
                <a:spcPts val="720"/>
              </a:spcBef>
              <a:buFont typeface="Arial" panose="020B0604020202020204" pitchFamily="34" charset="0"/>
              <a:buAutoNum type="arabicPeriod"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Collection</a:t>
            </a:r>
          </a:p>
          <a:p>
            <a:pPr marL="370332" indent="-370332" defTabSz="658368">
              <a:spcBef>
                <a:spcPts val="720"/>
              </a:spcBef>
              <a:buFont typeface="Arial" panose="020B0604020202020204" pitchFamily="34" charset="0"/>
              <a:buAutoNum type="arabicPeriod"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Modelling of collected data</a:t>
            </a:r>
          </a:p>
          <a:p>
            <a:pPr marL="370332" indent="-370332" defTabSz="658368">
              <a:spcBef>
                <a:spcPts val="720"/>
              </a:spcBef>
              <a:buFont typeface="Arial" panose="020B0604020202020204" pitchFamily="34" charset="0"/>
              <a:buAutoNum type="arabicPeriod"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Implementation of the function created. </a:t>
            </a:r>
          </a:p>
          <a:p>
            <a:pPr marL="370332" indent="-370332" defTabSz="658368">
              <a:spcBef>
                <a:spcPts val="720"/>
              </a:spcBef>
              <a:buFont typeface="Arial" panose="020B0604020202020204" pitchFamily="34" charset="0"/>
              <a:buAutoNum type="arabicPeriod"/>
            </a:pPr>
            <a:r>
              <a:rPr lang="en-US" sz="201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Evaluation of the functionality in the simulator.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409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0D7F7D-1612-0DAD-58F3-F45EB0F29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Updates</a:t>
            </a:r>
            <a:endParaRPr lang="en-IN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669E7-86D0-E5CB-2EA3-23890F596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During the duration of the project, it was observed that data collection involved a lot more parameters that those originally thought of. </a:t>
            </a:r>
          </a:p>
          <a:p>
            <a:pPr marL="0" indent="0">
              <a:buNone/>
            </a:pPr>
            <a:r>
              <a:rPr lang="en-US" sz="2400" dirty="0"/>
              <a:t>It was decided that the deliverables would be modified  to fit the duration of this course. The new milestones decided were: </a:t>
            </a:r>
          </a:p>
          <a:p>
            <a:pPr marL="514350" indent="-514350">
              <a:buAutoNum type="arabicPeriod"/>
            </a:pPr>
            <a:r>
              <a:rPr lang="en-US" sz="2400" dirty="0"/>
              <a:t>Create and utilize existing phantoms and collect sound, density and force data while drilling. </a:t>
            </a:r>
          </a:p>
          <a:p>
            <a:pPr marL="514350" indent="-514350">
              <a:buAutoNum type="arabicPeriod"/>
            </a:pPr>
            <a:r>
              <a:rPr lang="en-US" sz="2400" dirty="0"/>
              <a:t>Model the sound data collected.</a:t>
            </a:r>
          </a:p>
          <a:p>
            <a:pPr marL="514350" indent="-514350">
              <a:buAutoNum type="arabicPeriod"/>
            </a:pPr>
            <a:r>
              <a:rPr lang="en-US" sz="2400" dirty="0"/>
              <a:t>Implementation report of the functionality in the drilling simulator based on the modeled data.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20677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3043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5D3B04-31E4-58A6-E280-789C8E710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532214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Timeline (Old)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BD4080-6C1B-6E37-BB2B-7C4D9FEE52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6356" y="364587"/>
            <a:ext cx="10339288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6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BAA66-9498-0E89-B937-3C9544A72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Updated Timeline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1BB2F5-B613-2FBB-EB89-53F198ECD1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6356" y="1675227"/>
            <a:ext cx="10339288" cy="43941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C8471C-EEAF-492A-529F-AD599D76DD77}"/>
              </a:ext>
            </a:extLst>
          </p:cNvPr>
          <p:cNvSpPr txBox="1"/>
          <p:nvPr/>
        </p:nvSpPr>
        <p:spPr>
          <a:xfrm>
            <a:off x="930786" y="6189826"/>
            <a:ext cx="1507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Milestones: 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FCD49F-C0AF-64FC-946A-A3304F5ED681}"/>
              </a:ext>
            </a:extLst>
          </p:cNvPr>
          <p:cNvSpPr txBox="1"/>
          <p:nvPr/>
        </p:nvSpPr>
        <p:spPr>
          <a:xfrm>
            <a:off x="2889874" y="6240582"/>
            <a:ext cx="18820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Data Set collected</a:t>
            </a:r>
            <a:endParaRPr lang="en-IN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1A9457-2C5C-9D66-47BA-B4C3049CF6C6}"/>
              </a:ext>
            </a:extLst>
          </p:cNvPr>
          <p:cNvSpPr txBox="1"/>
          <p:nvPr/>
        </p:nvSpPr>
        <p:spPr>
          <a:xfrm>
            <a:off x="4764425" y="6265587"/>
            <a:ext cx="1683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Sound Data modeled</a:t>
            </a:r>
            <a:endParaRPr lang="en-IN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0428DB-ED27-FFEE-DBCA-24FFEDE6D3A1}"/>
              </a:ext>
            </a:extLst>
          </p:cNvPr>
          <p:cNvSpPr txBox="1"/>
          <p:nvPr/>
        </p:nvSpPr>
        <p:spPr>
          <a:xfrm>
            <a:off x="6834696" y="6187273"/>
            <a:ext cx="20810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Technical Part of the project completed. </a:t>
            </a:r>
          </a:p>
          <a:p>
            <a:r>
              <a:rPr lang="en-US" sz="1000" dirty="0"/>
              <a:t>Expected deliverables reached.</a:t>
            </a:r>
            <a:endParaRPr lang="en-IN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657842-4036-7E4C-C9C5-7E15FCC82E95}"/>
              </a:ext>
            </a:extLst>
          </p:cNvPr>
          <p:cNvSpPr txBox="1"/>
          <p:nvPr/>
        </p:nvSpPr>
        <p:spPr>
          <a:xfrm>
            <a:off x="8869119" y="6187273"/>
            <a:ext cx="22490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Note</a:t>
            </a:r>
            <a:r>
              <a:rPr lang="en-IN" sz="1000" dirty="0"/>
              <a:t>: The maximum deliverable cannot be achieved within the duration of this semester.</a:t>
            </a:r>
            <a:endParaRPr lang="en-US" sz="1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BFB7E1-D429-1CB1-A198-7E9D4AE1B55E}"/>
              </a:ext>
            </a:extLst>
          </p:cNvPr>
          <p:cNvSpPr/>
          <p:nvPr/>
        </p:nvSpPr>
        <p:spPr>
          <a:xfrm>
            <a:off x="2530697" y="6228884"/>
            <a:ext cx="266330" cy="23538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4446C3-2828-EAF7-8BC2-DFE63A5946F4}"/>
              </a:ext>
            </a:extLst>
          </p:cNvPr>
          <p:cNvSpPr/>
          <p:nvPr/>
        </p:nvSpPr>
        <p:spPr>
          <a:xfrm>
            <a:off x="4407395" y="6259483"/>
            <a:ext cx="266330" cy="23538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F1C665-F4F4-E903-BACD-CE9C5A05AACB}"/>
              </a:ext>
            </a:extLst>
          </p:cNvPr>
          <p:cNvSpPr/>
          <p:nvPr/>
        </p:nvSpPr>
        <p:spPr>
          <a:xfrm>
            <a:off x="6507958" y="6233033"/>
            <a:ext cx="266330" cy="23538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Arrow: Bent 2">
            <a:extLst>
              <a:ext uri="{FF2B5EF4-FFF2-40B4-BE49-F238E27FC236}">
                <a16:creationId xmlns:a16="http://schemas.microsoft.com/office/drawing/2014/main" id="{827742D5-0501-FDAA-D655-C5A3D7BABBA2}"/>
              </a:ext>
            </a:extLst>
          </p:cNvPr>
          <p:cNvSpPr/>
          <p:nvPr/>
        </p:nvSpPr>
        <p:spPr>
          <a:xfrm>
            <a:off x="7492753" y="2876365"/>
            <a:ext cx="514905" cy="3071673"/>
          </a:xfrm>
          <a:prstGeom prst="ben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25D208-F619-A28A-2C9F-CA898DC869E6}"/>
              </a:ext>
            </a:extLst>
          </p:cNvPr>
          <p:cNvSpPr txBox="1"/>
          <p:nvPr/>
        </p:nvSpPr>
        <p:spPr>
          <a:xfrm>
            <a:off x="7945514" y="2876365"/>
            <a:ext cx="1171853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Currently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4352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A420F-C7D6-795F-C680-F404309D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Current Approach</a:t>
            </a:r>
            <a:endParaRPr lang="en-IN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87E48-DF94-BCA0-82D9-094DA774F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Phantom design and trial were done according to the following parameters: </a:t>
            </a:r>
          </a:p>
          <a:p>
            <a:pPr marL="0" indent="0">
              <a:buNone/>
            </a:pPr>
            <a:endParaRPr lang="en-US" sz="2400"/>
          </a:p>
          <a:p>
            <a:pPr marL="514350" indent="-514350">
              <a:buAutoNum type="arabicPeriod"/>
            </a:pPr>
            <a:r>
              <a:rPr lang="en-US" sz="2400"/>
              <a:t>Density </a:t>
            </a:r>
          </a:p>
          <a:p>
            <a:pPr marL="514350" indent="-514350">
              <a:buAutoNum type="arabicPeriod"/>
            </a:pPr>
            <a:r>
              <a:rPr lang="en-US" sz="2400"/>
              <a:t>RPM of drill</a:t>
            </a:r>
          </a:p>
          <a:p>
            <a:pPr marL="514350" indent="-514350">
              <a:buAutoNum type="arabicPeriod"/>
            </a:pPr>
            <a:r>
              <a:rPr lang="en-US" sz="2400"/>
              <a:t>Length of drill bit</a:t>
            </a:r>
          </a:p>
          <a:p>
            <a:pPr marL="514350" indent="-514350">
              <a:buAutoNum type="arabicPeriod"/>
            </a:pPr>
            <a:r>
              <a:rPr lang="en-US" sz="2400"/>
              <a:t>Angle of drill bit</a:t>
            </a:r>
          </a:p>
        </p:txBody>
      </p:sp>
    </p:spTree>
    <p:extLst>
      <p:ext uri="{BB962C8B-B14F-4D97-AF65-F5344CB8AC3E}">
        <p14:creationId xmlns:p14="http://schemas.microsoft.com/office/powerpoint/2010/main" val="303109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16886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3AA13-5A0D-0D5A-C280-952EBCFAC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Current Approach</a:t>
            </a:r>
            <a:endParaRPr lang="en-IN" sz="400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2154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77F3F-64E5-BA24-8599-4C51C2427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69" y="2261336"/>
            <a:ext cx="9442952" cy="3907478"/>
          </a:xfrm>
        </p:spPr>
        <p:txBody>
          <a:bodyPr/>
          <a:lstStyle/>
          <a:p>
            <a:pPr marL="0" indent="0" defTabSz="813816">
              <a:spcBef>
                <a:spcPts val="890"/>
              </a:spcBef>
              <a:buNone/>
            </a:pPr>
            <a:r>
              <a:rPr lang="en-US" sz="2492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Density:</a:t>
            </a:r>
          </a:p>
          <a:p>
            <a:pPr marL="0" indent="0" defTabSz="813816">
              <a:spcBef>
                <a:spcPts val="890"/>
              </a:spcBef>
              <a:buNone/>
            </a:pPr>
            <a:r>
              <a:rPr lang="en-US" sz="2492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900942-A431-DD46-F959-F2075752E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769" y="2831521"/>
            <a:ext cx="9460194" cy="11113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4EFBB6-638C-54FF-ED09-149122F69C90}"/>
              </a:ext>
            </a:extLst>
          </p:cNvPr>
          <p:cNvSpPr txBox="1"/>
          <p:nvPr/>
        </p:nvSpPr>
        <p:spPr>
          <a:xfrm>
            <a:off x="1296526" y="3992159"/>
            <a:ext cx="9607853" cy="580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13816">
              <a:spcAft>
                <a:spcPts val="600"/>
              </a:spcAft>
            </a:pPr>
            <a:r>
              <a:rPr lang="en-US" sz="1602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Density</a:t>
            </a:r>
            <a:r>
              <a:rPr lang="en-US" sz="160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Density " IT'IS Foundation. (n.d.). Retrieved March 29, 2023, from https://itis.swiss/virtual-population/tissue-properties/database/density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B13FD95-CC88-7992-AB1C-9C72E7036CD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2471630"/>
                  </p:ext>
                </p:extLst>
              </p:nvPr>
            </p:nvGraphicFramePr>
            <p:xfrm>
              <a:off x="1296526" y="4706943"/>
              <a:ext cx="10699233" cy="1478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544455">
                      <a:extLst>
                        <a:ext uri="{9D8B030D-6E8A-4147-A177-3AD203B41FA5}">
                          <a16:colId xmlns:a16="http://schemas.microsoft.com/office/drawing/2014/main" val="3591423219"/>
                        </a:ext>
                      </a:extLst>
                    </a:gridCol>
                    <a:gridCol w="7154778">
                      <a:extLst>
                        <a:ext uri="{9D8B030D-6E8A-4147-A177-3AD203B41FA5}">
                          <a16:colId xmlns:a16="http://schemas.microsoft.com/office/drawing/2014/main" val="1330795102"/>
                        </a:ext>
                      </a:extLst>
                    </a:gridCol>
                  </a:tblGrid>
                  <a:tr h="336371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Density (kg/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)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0126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1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1084.065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07965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2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2100.3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98953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3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1630.6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18578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B13FD95-CC88-7992-AB1C-9C72E7036CD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2471630"/>
                  </p:ext>
                </p:extLst>
              </p:nvPr>
            </p:nvGraphicFramePr>
            <p:xfrm>
              <a:off x="1296526" y="4706943"/>
              <a:ext cx="10699233" cy="1478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544455">
                      <a:extLst>
                        <a:ext uri="{9D8B030D-6E8A-4147-A177-3AD203B41FA5}">
                          <a16:colId xmlns:a16="http://schemas.microsoft.com/office/drawing/2014/main" val="3591423219"/>
                        </a:ext>
                      </a:extLst>
                    </a:gridCol>
                    <a:gridCol w="7154778">
                      <a:extLst>
                        <a:ext uri="{9D8B030D-6E8A-4147-A177-3AD203B41FA5}">
                          <a16:colId xmlns:a16="http://schemas.microsoft.com/office/drawing/2014/main" val="13307951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659" t="-8333" r="-170" b="-33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00126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1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1084.065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07965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2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2100.3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98953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Phantom 3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1630.6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18578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71150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FC3CFB-C9E8-473B-0F30-51E9033A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Current Approach</a:t>
            </a:r>
            <a:endParaRPr lang="en-IN" sz="36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970F5-2DC8-E90F-BC66-B70780830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RPM of the drill was kept constant at 80000.</a:t>
            </a:r>
          </a:p>
          <a:p>
            <a:pPr marL="0" indent="0">
              <a:buNone/>
            </a:pPr>
            <a:r>
              <a:rPr lang="en-US" sz="2400" dirty="0"/>
              <a:t>3. The walls of the phantom were made 3cm to ensure that any drill bit could be used to take at least 10 readings on a single phantom.</a:t>
            </a:r>
          </a:p>
          <a:p>
            <a:pPr marL="0" indent="0">
              <a:buNone/>
            </a:pPr>
            <a:r>
              <a:rPr lang="en-US" sz="2400" dirty="0"/>
              <a:t>4. To fix the angle of drilling, the Galen robot was used. A straight-line motion script was prepared and was used for all readings. </a:t>
            </a:r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482D9E-B016-C5A2-CF22-95257F9B2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9924" y="3740558"/>
            <a:ext cx="3592757" cy="2658640"/>
          </a:xfrm>
          <a:prstGeom prst="rect">
            <a:avLst/>
          </a:prstGeom>
        </p:spPr>
      </p:pic>
      <p:pic>
        <p:nvPicPr>
          <p:cNvPr id="6" name="Picture 5" descr="A picture containing indoor, jack, sink, butter&#10;&#10;Description automatically generated">
            <a:extLst>
              <a:ext uri="{FF2B5EF4-FFF2-40B4-BE49-F238E27FC236}">
                <a16:creationId xmlns:a16="http://schemas.microsoft.com/office/drawing/2014/main" id="{CEBDC957-B6E4-930F-93FB-FC8284D9E71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9" r="-1" b="19956"/>
          <a:stretch/>
        </p:blipFill>
        <p:spPr>
          <a:xfrm>
            <a:off x="4240641" y="3790620"/>
            <a:ext cx="3710717" cy="209854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232986-8298-6615-1BBE-E94745EEA856}"/>
              </a:ext>
            </a:extLst>
          </p:cNvPr>
          <p:cNvSpPr txBox="1"/>
          <p:nvPr/>
        </p:nvSpPr>
        <p:spPr>
          <a:xfrm>
            <a:off x="4654732" y="6214532"/>
            <a:ext cx="283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Phantoms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1E2E93-9CA8-D886-FC1F-29940EDF7961}"/>
              </a:ext>
            </a:extLst>
          </p:cNvPr>
          <p:cNvSpPr txBox="1"/>
          <p:nvPr/>
        </p:nvSpPr>
        <p:spPr>
          <a:xfrm>
            <a:off x="9199012" y="6447996"/>
            <a:ext cx="2509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Final Phantom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383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F60AF-DCCC-A876-3E44-67B39E06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Current Approach</a:t>
            </a:r>
            <a:endParaRPr lang="en-IN" sz="36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2084F-CEC8-E38A-E9EF-A6939AA0F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Data Set 1 consists of:</a:t>
            </a:r>
          </a:p>
          <a:p>
            <a:pPr marL="0" indent="0">
              <a:buNone/>
            </a:pPr>
            <a:r>
              <a:rPr lang="en-US" sz="2400" dirty="0"/>
              <a:t> 1. 30 readings. 10 readings taken from each phantom. </a:t>
            </a:r>
            <a:endParaRPr lang="en-IN" sz="2400" dirty="0"/>
          </a:p>
          <a:p>
            <a:pPr marL="0" indent="0">
              <a:buNone/>
            </a:pPr>
            <a:r>
              <a:rPr lang="en-IN" sz="2400" dirty="0"/>
              <a:t>2. Along with sound and density, the forces measured by the gamma sensor, forces by the force-sensing drill and pose of the robot tool were also collected. </a:t>
            </a:r>
          </a:p>
          <a:p>
            <a:pPr marL="0" indent="0">
              <a:buNone/>
            </a:pPr>
            <a:r>
              <a:rPr lang="en-IN" sz="2400" dirty="0"/>
              <a:t>3. All these readings were collected as a </a:t>
            </a:r>
            <a:r>
              <a:rPr lang="en-IN" sz="2400" dirty="0" err="1"/>
              <a:t>rosbag</a:t>
            </a:r>
            <a:r>
              <a:rPr lang="en-IN" sz="2400" dirty="0"/>
              <a:t> and an audio file.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F5462D4-E26B-BD57-5AF7-4279202CE0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6" t="30454" r="29787" b="25248"/>
          <a:stretch/>
        </p:blipFill>
        <p:spPr>
          <a:xfrm>
            <a:off x="4654732" y="4292204"/>
            <a:ext cx="4547859" cy="24530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CB5905-9B5C-3FC1-57DC-C77258D38B5A}"/>
              </a:ext>
            </a:extLst>
          </p:cNvPr>
          <p:cNvSpPr txBox="1"/>
          <p:nvPr/>
        </p:nvSpPr>
        <p:spPr>
          <a:xfrm>
            <a:off x="9307746" y="5177421"/>
            <a:ext cx="2130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All topics collected in the </a:t>
            </a:r>
            <a:r>
              <a:rPr lang="en-US" sz="1400" dirty="0" err="1"/>
              <a:t>rosbag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760422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659</Words>
  <Application>Microsoft Office PowerPoint</Application>
  <PresentationFormat>Widescreen</PresentationFormat>
  <Paragraphs>99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Theme</vt:lpstr>
      <vt:lpstr>Improve Content Validity of Virtual Drilling Simulator</vt:lpstr>
      <vt:lpstr>Summary</vt:lpstr>
      <vt:lpstr>Updates</vt:lpstr>
      <vt:lpstr>Timeline (Old)</vt:lpstr>
      <vt:lpstr>Updated Timeline</vt:lpstr>
      <vt:lpstr>Current Approach</vt:lpstr>
      <vt:lpstr>Current Approach</vt:lpstr>
      <vt:lpstr>Current Approach</vt:lpstr>
      <vt:lpstr>Current Approach</vt:lpstr>
      <vt:lpstr>Project Status</vt:lpstr>
      <vt:lpstr>Dependencies</vt:lpstr>
      <vt:lpstr>Documentation and Next Steps</vt:lpstr>
      <vt:lpstr>Management Plan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Content Validity of Virtual Drilling Simulator</dc:title>
  <dc:creator>Anushruti Singh</dc:creator>
  <cp:lastModifiedBy>Anushruti Singh</cp:lastModifiedBy>
  <cp:revision>14</cp:revision>
  <dcterms:created xsi:type="dcterms:W3CDTF">2023-04-04T03:56:22Z</dcterms:created>
  <dcterms:modified xsi:type="dcterms:W3CDTF">2023-04-04T17:56:06Z</dcterms:modified>
</cp:coreProperties>
</file>