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3" r:id="rId4"/>
    <p:sldId id="278" r:id="rId5"/>
    <p:sldId id="295" r:id="rId6"/>
    <p:sldId id="296" r:id="rId7"/>
    <p:sldId id="297" r:id="rId8"/>
    <p:sldId id="287" r:id="rId9"/>
    <p:sldId id="299" r:id="rId10"/>
    <p:sldId id="314" r:id="rId11"/>
    <p:sldId id="300" r:id="rId12"/>
    <p:sldId id="301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298" r:id="rId21"/>
    <p:sldId id="311" r:id="rId22"/>
    <p:sldId id="312" r:id="rId23"/>
    <p:sldId id="313" r:id="rId24"/>
    <p:sldId id="290" r:id="rId25"/>
    <p:sldId id="291" r:id="rId26"/>
    <p:sldId id="29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85"/>
  </p:normalViewPr>
  <p:slideViewPr>
    <p:cSldViewPr snapToGrid="0" snapToObjects="1">
      <p:cViewPr>
        <p:scale>
          <a:sx n="76" d="100"/>
          <a:sy n="76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74692-C3E6-CF40-8DF8-43CBA15DB620}" type="doc">
      <dgm:prSet loTypeId="urn:microsoft.com/office/officeart/2005/8/layout/chevron2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EF50F66-6893-DC40-BE98-983A6E3E6741}">
      <dgm:prSet phldrT="[Text]"/>
      <dgm:spPr/>
      <dgm:t>
        <a:bodyPr/>
        <a:lstStyle/>
        <a:p>
          <a:r>
            <a:rPr lang="en-US" dirty="0" smtClean="0"/>
            <a:t>Minimum</a:t>
          </a:r>
          <a:endParaRPr lang="en-US" dirty="0"/>
        </a:p>
      </dgm:t>
    </dgm:pt>
    <dgm:pt modelId="{E87B7836-0B9C-444F-AE52-36688D1E0A2E}" type="parTrans" cxnId="{E48B2BF7-35D7-2249-84B2-F97106A1E057}">
      <dgm:prSet/>
      <dgm:spPr/>
      <dgm:t>
        <a:bodyPr/>
        <a:lstStyle/>
        <a:p>
          <a:endParaRPr lang="en-US"/>
        </a:p>
      </dgm:t>
    </dgm:pt>
    <dgm:pt modelId="{77FD5312-65DE-B640-B4B1-B244A585457F}" type="sibTrans" cxnId="{E48B2BF7-35D7-2249-84B2-F97106A1E057}">
      <dgm:prSet/>
      <dgm:spPr/>
      <dgm:t>
        <a:bodyPr/>
        <a:lstStyle/>
        <a:p>
          <a:endParaRPr lang="en-US"/>
        </a:p>
      </dgm:t>
    </dgm:pt>
    <dgm:pt modelId="{7189A1D2-5E99-DD4F-B69F-9D20B98C3F5D}">
      <dgm:prSet phldrT="[Text]"/>
      <dgm:spPr/>
      <dgm:t>
        <a:bodyPr/>
        <a:lstStyle/>
        <a:p>
          <a:r>
            <a:rPr lang="en-US" dirty="0" smtClean="0"/>
            <a:t>Hand-Eye Calibration and Accuracy Test</a:t>
          </a:r>
          <a:endParaRPr lang="en-US" dirty="0"/>
        </a:p>
      </dgm:t>
    </dgm:pt>
    <dgm:pt modelId="{C45FD3CD-E773-BB4F-926E-76092BF6F905}" type="parTrans" cxnId="{8A012F6C-57AC-314B-8D74-D71DD904BC6F}">
      <dgm:prSet/>
      <dgm:spPr/>
      <dgm:t>
        <a:bodyPr/>
        <a:lstStyle/>
        <a:p>
          <a:endParaRPr lang="en-US"/>
        </a:p>
      </dgm:t>
    </dgm:pt>
    <dgm:pt modelId="{7AD82089-CCF3-F04D-8ED9-B9DEBF26D9BC}" type="sibTrans" cxnId="{8A012F6C-57AC-314B-8D74-D71DD904BC6F}">
      <dgm:prSet/>
      <dgm:spPr/>
      <dgm:t>
        <a:bodyPr/>
        <a:lstStyle/>
        <a:p>
          <a:endParaRPr lang="en-US"/>
        </a:p>
      </dgm:t>
    </dgm:pt>
    <dgm:pt modelId="{B1C80DD6-E150-1747-934A-9CD3F6C070C6}">
      <dgm:prSet phldrT="[Text]"/>
      <dgm:spPr/>
      <dgm:t>
        <a:bodyPr/>
        <a:lstStyle/>
        <a:p>
          <a:r>
            <a:rPr lang="en-US" dirty="0" smtClean="0"/>
            <a:t>[Completed on March 31]</a:t>
          </a:r>
          <a:endParaRPr lang="en-US" dirty="0"/>
        </a:p>
      </dgm:t>
    </dgm:pt>
    <dgm:pt modelId="{158643C5-0B3D-0844-8B34-D51E94F89656}" type="parTrans" cxnId="{7327019E-E067-4048-9DFE-C8E3910D78AC}">
      <dgm:prSet/>
      <dgm:spPr/>
      <dgm:t>
        <a:bodyPr/>
        <a:lstStyle/>
        <a:p>
          <a:endParaRPr lang="en-US"/>
        </a:p>
      </dgm:t>
    </dgm:pt>
    <dgm:pt modelId="{6427A31D-9602-6B4F-AFF8-6F6A362BACB6}" type="sibTrans" cxnId="{7327019E-E067-4048-9DFE-C8E3910D78AC}">
      <dgm:prSet/>
      <dgm:spPr/>
      <dgm:t>
        <a:bodyPr/>
        <a:lstStyle/>
        <a:p>
          <a:endParaRPr lang="en-US"/>
        </a:p>
      </dgm:t>
    </dgm:pt>
    <dgm:pt modelId="{9B67133D-3E8D-704F-811B-CEACBE0D324D}">
      <dgm:prSet phldrT="[Text]"/>
      <dgm:spPr/>
      <dgm:t>
        <a:bodyPr/>
        <a:lstStyle/>
        <a:p>
          <a:r>
            <a:rPr lang="en-US" dirty="0" smtClean="0"/>
            <a:t>Expected</a:t>
          </a:r>
          <a:endParaRPr lang="en-US" dirty="0"/>
        </a:p>
      </dgm:t>
    </dgm:pt>
    <dgm:pt modelId="{0BC82EF3-E4B5-9849-8C05-C6261698A500}" type="parTrans" cxnId="{5A7DAA29-A201-094E-95FC-F8CF39F2A6C9}">
      <dgm:prSet/>
      <dgm:spPr/>
      <dgm:t>
        <a:bodyPr/>
        <a:lstStyle/>
        <a:p>
          <a:endParaRPr lang="en-US"/>
        </a:p>
      </dgm:t>
    </dgm:pt>
    <dgm:pt modelId="{AC1AB3C0-E75F-7C41-ADCC-690F26462B4C}" type="sibTrans" cxnId="{5A7DAA29-A201-094E-95FC-F8CF39F2A6C9}">
      <dgm:prSet/>
      <dgm:spPr/>
      <dgm:t>
        <a:bodyPr/>
        <a:lstStyle/>
        <a:p>
          <a:endParaRPr lang="en-US"/>
        </a:p>
      </dgm:t>
    </dgm:pt>
    <dgm:pt modelId="{AA4EAEB3-8C49-FD47-80B9-886BC68F732A}">
      <dgm:prSet phldrT="[Text]"/>
      <dgm:spPr/>
      <dgm:t>
        <a:bodyPr/>
        <a:lstStyle/>
        <a:p>
          <a:r>
            <a:rPr lang="en-US" dirty="0" smtClean="0"/>
            <a:t>Predefined Surface Detection and Accuracy Test</a:t>
          </a:r>
          <a:endParaRPr lang="en-US" dirty="0"/>
        </a:p>
      </dgm:t>
    </dgm:pt>
    <dgm:pt modelId="{2A945B96-0583-8F4E-A564-3D77F608E9D7}" type="parTrans" cxnId="{D2FD3483-D804-5442-BA17-1F6B00660E94}">
      <dgm:prSet/>
      <dgm:spPr/>
      <dgm:t>
        <a:bodyPr/>
        <a:lstStyle/>
        <a:p>
          <a:endParaRPr lang="en-US"/>
        </a:p>
      </dgm:t>
    </dgm:pt>
    <dgm:pt modelId="{D3229A2A-3FD0-604E-B53F-B2AF1AFEBFBF}" type="sibTrans" cxnId="{D2FD3483-D804-5442-BA17-1F6B00660E94}">
      <dgm:prSet/>
      <dgm:spPr/>
      <dgm:t>
        <a:bodyPr/>
        <a:lstStyle/>
        <a:p>
          <a:endParaRPr lang="en-US"/>
        </a:p>
      </dgm:t>
    </dgm:pt>
    <dgm:pt modelId="{749568C6-8A4E-EF40-AB79-2AB2396B0832}">
      <dgm:prSet phldrT="[Text]"/>
      <dgm:spPr/>
      <dgm:t>
        <a:bodyPr/>
        <a:lstStyle/>
        <a:p>
          <a:r>
            <a:rPr lang="en-US" dirty="0" smtClean="0"/>
            <a:t>[In Progress]</a:t>
          </a:r>
          <a:endParaRPr lang="en-US" dirty="0"/>
        </a:p>
      </dgm:t>
    </dgm:pt>
    <dgm:pt modelId="{17A60BA2-6359-8F45-BCC9-58AB20F7DE14}" type="parTrans" cxnId="{FC9AC6B9-51DB-8A49-9C95-F60423533D17}">
      <dgm:prSet/>
      <dgm:spPr/>
      <dgm:t>
        <a:bodyPr/>
        <a:lstStyle/>
        <a:p>
          <a:endParaRPr lang="en-US"/>
        </a:p>
      </dgm:t>
    </dgm:pt>
    <dgm:pt modelId="{9444D567-1387-3245-B116-97AD92BDAD33}" type="sibTrans" cxnId="{FC9AC6B9-51DB-8A49-9C95-F60423533D17}">
      <dgm:prSet/>
      <dgm:spPr/>
      <dgm:t>
        <a:bodyPr/>
        <a:lstStyle/>
        <a:p>
          <a:endParaRPr lang="en-US"/>
        </a:p>
      </dgm:t>
    </dgm:pt>
    <dgm:pt modelId="{50FD3DA2-3B7B-3F45-9664-0FD654FA5491}">
      <dgm:prSet phldrT="[Text]"/>
      <dgm:spPr/>
      <dgm:t>
        <a:bodyPr/>
        <a:lstStyle/>
        <a:p>
          <a:r>
            <a:rPr lang="en-US" dirty="0" smtClean="0"/>
            <a:t>Maximum</a:t>
          </a:r>
          <a:endParaRPr lang="en-US" dirty="0"/>
        </a:p>
      </dgm:t>
    </dgm:pt>
    <dgm:pt modelId="{AF5C8332-678A-7A4A-810C-A77A536F0BA3}" type="parTrans" cxnId="{86268E6B-1342-7B4E-94D5-E66D136E2BF8}">
      <dgm:prSet/>
      <dgm:spPr/>
      <dgm:t>
        <a:bodyPr/>
        <a:lstStyle/>
        <a:p>
          <a:endParaRPr lang="en-US"/>
        </a:p>
      </dgm:t>
    </dgm:pt>
    <dgm:pt modelId="{C9251C5A-F207-E141-A4FC-1FD492C29F49}" type="sibTrans" cxnId="{86268E6B-1342-7B4E-94D5-E66D136E2BF8}">
      <dgm:prSet/>
      <dgm:spPr/>
      <dgm:t>
        <a:bodyPr/>
        <a:lstStyle/>
        <a:p>
          <a:endParaRPr lang="en-US"/>
        </a:p>
      </dgm:t>
    </dgm:pt>
    <dgm:pt modelId="{0D082400-418D-F848-9AAA-ADF8E1A1461D}">
      <dgm:prSet phldrT="[Text]"/>
      <dgm:spPr/>
      <dgm:t>
        <a:bodyPr/>
        <a:lstStyle/>
        <a:p>
          <a:r>
            <a:rPr lang="en-US" dirty="0" smtClean="0"/>
            <a:t>Unknown Surface Detection and Accuracy Test</a:t>
          </a:r>
          <a:endParaRPr lang="en-US" dirty="0"/>
        </a:p>
      </dgm:t>
    </dgm:pt>
    <dgm:pt modelId="{947D1C92-F7DA-9C46-ADA9-404B48175946}" type="parTrans" cxnId="{6E1BEC1E-F5C7-1148-9B49-EA00C17DCB76}">
      <dgm:prSet/>
      <dgm:spPr/>
      <dgm:t>
        <a:bodyPr/>
        <a:lstStyle/>
        <a:p>
          <a:endParaRPr lang="en-US"/>
        </a:p>
      </dgm:t>
    </dgm:pt>
    <dgm:pt modelId="{341668B8-3104-7848-8A95-62FA2F864608}" type="sibTrans" cxnId="{6E1BEC1E-F5C7-1148-9B49-EA00C17DCB76}">
      <dgm:prSet/>
      <dgm:spPr/>
      <dgm:t>
        <a:bodyPr/>
        <a:lstStyle/>
        <a:p>
          <a:endParaRPr lang="en-US"/>
        </a:p>
      </dgm:t>
    </dgm:pt>
    <dgm:pt modelId="{2001DEC0-168B-4642-8342-FA9EB82F3815}">
      <dgm:prSet phldrT="[Text]"/>
      <dgm:spPr/>
      <dgm:t>
        <a:bodyPr/>
        <a:lstStyle/>
        <a:p>
          <a:r>
            <a:rPr lang="en-US" dirty="0" smtClean="0"/>
            <a:t>[Not Started]</a:t>
          </a:r>
          <a:endParaRPr lang="en-US" dirty="0"/>
        </a:p>
      </dgm:t>
    </dgm:pt>
    <dgm:pt modelId="{0BCE8F37-52D9-C641-B51E-BBACCA5AA768}" type="parTrans" cxnId="{8852F0EF-966B-B34A-9399-1DC01E75F219}">
      <dgm:prSet/>
      <dgm:spPr/>
      <dgm:t>
        <a:bodyPr/>
        <a:lstStyle/>
        <a:p>
          <a:endParaRPr lang="en-US"/>
        </a:p>
      </dgm:t>
    </dgm:pt>
    <dgm:pt modelId="{A3C87482-8CC0-CB42-916D-DA258D6D6826}" type="sibTrans" cxnId="{8852F0EF-966B-B34A-9399-1DC01E75F219}">
      <dgm:prSet/>
      <dgm:spPr/>
      <dgm:t>
        <a:bodyPr/>
        <a:lstStyle/>
        <a:p>
          <a:endParaRPr lang="en-US"/>
        </a:p>
      </dgm:t>
    </dgm:pt>
    <dgm:pt modelId="{4E21E7E7-C3C9-4E4F-ACEE-3EEDFE938A47}" type="pres">
      <dgm:prSet presAssocID="{7AE74692-C3E6-CF40-8DF8-43CBA15DB62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36E36F-3A07-B847-9654-1A78B3B93DCE}" type="pres">
      <dgm:prSet presAssocID="{8EF50F66-6893-DC40-BE98-983A6E3E6741}" presName="composite" presStyleCnt="0"/>
      <dgm:spPr/>
    </dgm:pt>
    <dgm:pt modelId="{DB3421B4-CE16-9D45-A2D9-0AAF25C504CD}" type="pres">
      <dgm:prSet presAssocID="{8EF50F66-6893-DC40-BE98-983A6E3E674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7E9917-7A3A-024C-8746-73DEC1023307}" type="pres">
      <dgm:prSet presAssocID="{8EF50F66-6893-DC40-BE98-983A6E3E674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E59242-B5DF-AE4A-981F-4E853EAC693C}" type="pres">
      <dgm:prSet presAssocID="{77FD5312-65DE-B640-B4B1-B244A585457F}" presName="sp" presStyleCnt="0"/>
      <dgm:spPr/>
    </dgm:pt>
    <dgm:pt modelId="{8CF2F7E8-0322-C748-924E-8F1FBB067E21}" type="pres">
      <dgm:prSet presAssocID="{9B67133D-3E8D-704F-811B-CEACBE0D324D}" presName="composite" presStyleCnt="0"/>
      <dgm:spPr/>
    </dgm:pt>
    <dgm:pt modelId="{143E40DE-FF9C-E741-BC2C-B3D87E5D2FDE}" type="pres">
      <dgm:prSet presAssocID="{9B67133D-3E8D-704F-811B-CEACBE0D324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88DC8-4D2D-5B4A-A487-0E2F3D245F01}" type="pres">
      <dgm:prSet presAssocID="{9B67133D-3E8D-704F-811B-CEACBE0D324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4210F-2B5E-4942-83FE-F9BEC51C760F}" type="pres">
      <dgm:prSet presAssocID="{AC1AB3C0-E75F-7C41-ADCC-690F26462B4C}" presName="sp" presStyleCnt="0"/>
      <dgm:spPr/>
    </dgm:pt>
    <dgm:pt modelId="{F4A0E362-DC35-0E40-A350-B3767416B5E3}" type="pres">
      <dgm:prSet presAssocID="{50FD3DA2-3B7B-3F45-9664-0FD654FA5491}" presName="composite" presStyleCnt="0"/>
      <dgm:spPr/>
    </dgm:pt>
    <dgm:pt modelId="{945C57C3-B2CA-CE40-8FA1-4E176A1E2A7A}" type="pres">
      <dgm:prSet presAssocID="{50FD3DA2-3B7B-3F45-9664-0FD654FA549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ACE27A-3B62-9C49-AE22-D1FDACC8857D}" type="pres">
      <dgm:prSet presAssocID="{50FD3DA2-3B7B-3F45-9664-0FD654FA549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2C2CD4-687C-D742-B069-E9004C1AFC32}" type="presOf" srcId="{B1C80DD6-E150-1747-934A-9CD3F6C070C6}" destId="{547E9917-7A3A-024C-8746-73DEC1023307}" srcOrd="0" destOrd="1" presId="urn:microsoft.com/office/officeart/2005/8/layout/chevron2"/>
    <dgm:cxn modelId="{D2FD3483-D804-5442-BA17-1F6B00660E94}" srcId="{9B67133D-3E8D-704F-811B-CEACBE0D324D}" destId="{AA4EAEB3-8C49-FD47-80B9-886BC68F732A}" srcOrd="0" destOrd="0" parTransId="{2A945B96-0583-8F4E-A564-3D77F608E9D7}" sibTransId="{D3229A2A-3FD0-604E-B53F-B2AF1AFEBFBF}"/>
    <dgm:cxn modelId="{7785AB24-A5C5-2640-8A46-55B2AEBAB972}" type="presOf" srcId="{8EF50F66-6893-DC40-BE98-983A6E3E6741}" destId="{DB3421B4-CE16-9D45-A2D9-0AAF25C504CD}" srcOrd="0" destOrd="0" presId="urn:microsoft.com/office/officeart/2005/8/layout/chevron2"/>
    <dgm:cxn modelId="{E48B2BF7-35D7-2249-84B2-F97106A1E057}" srcId="{7AE74692-C3E6-CF40-8DF8-43CBA15DB620}" destId="{8EF50F66-6893-DC40-BE98-983A6E3E6741}" srcOrd="0" destOrd="0" parTransId="{E87B7836-0B9C-444F-AE52-36688D1E0A2E}" sibTransId="{77FD5312-65DE-B640-B4B1-B244A585457F}"/>
    <dgm:cxn modelId="{77D29EE1-28CE-1D43-A1EC-0275DBF26DDA}" type="presOf" srcId="{50FD3DA2-3B7B-3F45-9664-0FD654FA5491}" destId="{945C57C3-B2CA-CE40-8FA1-4E176A1E2A7A}" srcOrd="0" destOrd="0" presId="urn:microsoft.com/office/officeart/2005/8/layout/chevron2"/>
    <dgm:cxn modelId="{D7DBB4BA-FA67-CB4F-A0C9-28E5C1664B65}" type="presOf" srcId="{2001DEC0-168B-4642-8342-FA9EB82F3815}" destId="{18ACE27A-3B62-9C49-AE22-D1FDACC8857D}" srcOrd="0" destOrd="1" presId="urn:microsoft.com/office/officeart/2005/8/layout/chevron2"/>
    <dgm:cxn modelId="{48D58EC5-1EAF-E748-8CC6-DC2C948535DF}" type="presOf" srcId="{749568C6-8A4E-EF40-AB79-2AB2396B0832}" destId="{3DA88DC8-4D2D-5B4A-A487-0E2F3D245F01}" srcOrd="0" destOrd="1" presId="urn:microsoft.com/office/officeart/2005/8/layout/chevron2"/>
    <dgm:cxn modelId="{57BBB822-3B7E-1845-B331-193C0985C07B}" type="presOf" srcId="{0D082400-418D-F848-9AAA-ADF8E1A1461D}" destId="{18ACE27A-3B62-9C49-AE22-D1FDACC8857D}" srcOrd="0" destOrd="0" presId="urn:microsoft.com/office/officeart/2005/8/layout/chevron2"/>
    <dgm:cxn modelId="{86268E6B-1342-7B4E-94D5-E66D136E2BF8}" srcId="{7AE74692-C3E6-CF40-8DF8-43CBA15DB620}" destId="{50FD3DA2-3B7B-3F45-9664-0FD654FA5491}" srcOrd="2" destOrd="0" parTransId="{AF5C8332-678A-7A4A-810C-A77A536F0BA3}" sibTransId="{C9251C5A-F207-E141-A4FC-1FD492C29F49}"/>
    <dgm:cxn modelId="{9C3B7A4B-6DAF-D343-A30F-EEB23B8567C3}" type="presOf" srcId="{7AE74692-C3E6-CF40-8DF8-43CBA15DB620}" destId="{4E21E7E7-C3C9-4E4F-ACEE-3EEDFE938A47}" srcOrd="0" destOrd="0" presId="urn:microsoft.com/office/officeart/2005/8/layout/chevron2"/>
    <dgm:cxn modelId="{FC9AC6B9-51DB-8A49-9C95-F60423533D17}" srcId="{9B67133D-3E8D-704F-811B-CEACBE0D324D}" destId="{749568C6-8A4E-EF40-AB79-2AB2396B0832}" srcOrd="1" destOrd="0" parTransId="{17A60BA2-6359-8F45-BCC9-58AB20F7DE14}" sibTransId="{9444D567-1387-3245-B116-97AD92BDAD33}"/>
    <dgm:cxn modelId="{8852F0EF-966B-B34A-9399-1DC01E75F219}" srcId="{50FD3DA2-3B7B-3F45-9664-0FD654FA5491}" destId="{2001DEC0-168B-4642-8342-FA9EB82F3815}" srcOrd="1" destOrd="0" parTransId="{0BCE8F37-52D9-C641-B51E-BBACCA5AA768}" sibTransId="{A3C87482-8CC0-CB42-916D-DA258D6D6826}"/>
    <dgm:cxn modelId="{67E399D2-4BE1-614D-BEC7-C2B51EB5134D}" type="presOf" srcId="{7189A1D2-5E99-DD4F-B69F-9D20B98C3F5D}" destId="{547E9917-7A3A-024C-8746-73DEC1023307}" srcOrd="0" destOrd="0" presId="urn:microsoft.com/office/officeart/2005/8/layout/chevron2"/>
    <dgm:cxn modelId="{8A012F6C-57AC-314B-8D74-D71DD904BC6F}" srcId="{8EF50F66-6893-DC40-BE98-983A6E3E6741}" destId="{7189A1D2-5E99-DD4F-B69F-9D20B98C3F5D}" srcOrd="0" destOrd="0" parTransId="{C45FD3CD-E773-BB4F-926E-76092BF6F905}" sibTransId="{7AD82089-CCF3-F04D-8ED9-B9DEBF26D9BC}"/>
    <dgm:cxn modelId="{6E1BEC1E-F5C7-1148-9B49-EA00C17DCB76}" srcId="{50FD3DA2-3B7B-3F45-9664-0FD654FA5491}" destId="{0D082400-418D-F848-9AAA-ADF8E1A1461D}" srcOrd="0" destOrd="0" parTransId="{947D1C92-F7DA-9C46-ADA9-404B48175946}" sibTransId="{341668B8-3104-7848-8A95-62FA2F864608}"/>
    <dgm:cxn modelId="{7327019E-E067-4048-9DFE-C8E3910D78AC}" srcId="{8EF50F66-6893-DC40-BE98-983A6E3E6741}" destId="{B1C80DD6-E150-1747-934A-9CD3F6C070C6}" srcOrd="1" destOrd="0" parTransId="{158643C5-0B3D-0844-8B34-D51E94F89656}" sibTransId="{6427A31D-9602-6B4F-AFF8-6F6A362BACB6}"/>
    <dgm:cxn modelId="{8A9B0FFB-2F26-9E43-905E-9341AD11A93D}" type="presOf" srcId="{9B67133D-3E8D-704F-811B-CEACBE0D324D}" destId="{143E40DE-FF9C-E741-BC2C-B3D87E5D2FDE}" srcOrd="0" destOrd="0" presId="urn:microsoft.com/office/officeart/2005/8/layout/chevron2"/>
    <dgm:cxn modelId="{5A7DAA29-A201-094E-95FC-F8CF39F2A6C9}" srcId="{7AE74692-C3E6-CF40-8DF8-43CBA15DB620}" destId="{9B67133D-3E8D-704F-811B-CEACBE0D324D}" srcOrd="1" destOrd="0" parTransId="{0BC82EF3-E4B5-9849-8C05-C6261698A500}" sibTransId="{AC1AB3C0-E75F-7C41-ADCC-690F26462B4C}"/>
    <dgm:cxn modelId="{4EAACF8C-F240-1049-8435-CD89EB5E7B3D}" type="presOf" srcId="{AA4EAEB3-8C49-FD47-80B9-886BC68F732A}" destId="{3DA88DC8-4D2D-5B4A-A487-0E2F3D245F01}" srcOrd="0" destOrd="0" presId="urn:microsoft.com/office/officeart/2005/8/layout/chevron2"/>
    <dgm:cxn modelId="{C2737B06-2B6C-0848-8949-91DC47A8A474}" type="presParOf" srcId="{4E21E7E7-C3C9-4E4F-ACEE-3EEDFE938A47}" destId="{0A36E36F-3A07-B847-9654-1A78B3B93DCE}" srcOrd="0" destOrd="0" presId="urn:microsoft.com/office/officeart/2005/8/layout/chevron2"/>
    <dgm:cxn modelId="{BC22B138-171E-9E41-B163-DB5706848F13}" type="presParOf" srcId="{0A36E36F-3A07-B847-9654-1A78B3B93DCE}" destId="{DB3421B4-CE16-9D45-A2D9-0AAF25C504CD}" srcOrd="0" destOrd="0" presId="urn:microsoft.com/office/officeart/2005/8/layout/chevron2"/>
    <dgm:cxn modelId="{5CBD999E-02D9-034E-B6BE-2CC01C912078}" type="presParOf" srcId="{0A36E36F-3A07-B847-9654-1A78B3B93DCE}" destId="{547E9917-7A3A-024C-8746-73DEC1023307}" srcOrd="1" destOrd="0" presId="urn:microsoft.com/office/officeart/2005/8/layout/chevron2"/>
    <dgm:cxn modelId="{94B3BE68-0C0B-9041-84A0-F1194160D41B}" type="presParOf" srcId="{4E21E7E7-C3C9-4E4F-ACEE-3EEDFE938A47}" destId="{B2E59242-B5DF-AE4A-981F-4E853EAC693C}" srcOrd="1" destOrd="0" presId="urn:microsoft.com/office/officeart/2005/8/layout/chevron2"/>
    <dgm:cxn modelId="{DDBB6C2D-F2C3-7B48-B355-FBEC5B2B50B4}" type="presParOf" srcId="{4E21E7E7-C3C9-4E4F-ACEE-3EEDFE938A47}" destId="{8CF2F7E8-0322-C748-924E-8F1FBB067E21}" srcOrd="2" destOrd="0" presId="urn:microsoft.com/office/officeart/2005/8/layout/chevron2"/>
    <dgm:cxn modelId="{D978B669-06E6-AE41-8D54-C748D02E4995}" type="presParOf" srcId="{8CF2F7E8-0322-C748-924E-8F1FBB067E21}" destId="{143E40DE-FF9C-E741-BC2C-B3D87E5D2FDE}" srcOrd="0" destOrd="0" presId="urn:microsoft.com/office/officeart/2005/8/layout/chevron2"/>
    <dgm:cxn modelId="{9CC63290-BB49-9442-8FAB-E4F3EF49AAD7}" type="presParOf" srcId="{8CF2F7E8-0322-C748-924E-8F1FBB067E21}" destId="{3DA88DC8-4D2D-5B4A-A487-0E2F3D245F01}" srcOrd="1" destOrd="0" presId="urn:microsoft.com/office/officeart/2005/8/layout/chevron2"/>
    <dgm:cxn modelId="{9D32F2F4-C2A4-894E-B391-DA3864BAE466}" type="presParOf" srcId="{4E21E7E7-C3C9-4E4F-ACEE-3EEDFE938A47}" destId="{4D44210F-2B5E-4942-83FE-F9BEC51C760F}" srcOrd="3" destOrd="0" presId="urn:microsoft.com/office/officeart/2005/8/layout/chevron2"/>
    <dgm:cxn modelId="{0F77AB28-F167-5949-B63E-0EA7126C2CB4}" type="presParOf" srcId="{4E21E7E7-C3C9-4E4F-ACEE-3EEDFE938A47}" destId="{F4A0E362-DC35-0E40-A350-B3767416B5E3}" srcOrd="4" destOrd="0" presId="urn:microsoft.com/office/officeart/2005/8/layout/chevron2"/>
    <dgm:cxn modelId="{0FD2DA30-AF10-134B-A958-3727EF169CF6}" type="presParOf" srcId="{F4A0E362-DC35-0E40-A350-B3767416B5E3}" destId="{945C57C3-B2CA-CE40-8FA1-4E176A1E2A7A}" srcOrd="0" destOrd="0" presId="urn:microsoft.com/office/officeart/2005/8/layout/chevron2"/>
    <dgm:cxn modelId="{56EF76D1-8AB0-A248-B957-3AEBFB6325AA}" type="presParOf" srcId="{F4A0E362-DC35-0E40-A350-B3767416B5E3}" destId="{18ACE27A-3B62-9C49-AE22-D1FDACC885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421B4-CE16-9D45-A2D9-0AAF25C504CD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Minimum</a:t>
          </a:r>
          <a:endParaRPr lang="en-US" sz="2500" kern="1200" dirty="0"/>
        </a:p>
      </dsp:txBody>
      <dsp:txXfrm rot="-5400000">
        <a:off x="1" y="679096"/>
        <a:ext cx="1352020" cy="579438"/>
      </dsp:txXfrm>
    </dsp:sp>
    <dsp:sp modelId="{547E9917-7A3A-024C-8746-73DEC1023307}">
      <dsp:nvSpPr>
        <dsp:cNvPr id="0" name=""/>
        <dsp:cNvSpPr/>
      </dsp:nvSpPr>
      <dsp:spPr>
        <a:xfrm rot="5400000">
          <a:off x="4112286" y="-2757179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smtClean="0"/>
            <a:t>Hand-Eye Calibration and Accuracy Test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smtClean="0"/>
            <a:t>[Completed on March 31]</a:t>
          </a:r>
          <a:endParaRPr lang="en-US" sz="2500" kern="1200" dirty="0"/>
        </a:p>
      </dsp:txBody>
      <dsp:txXfrm rot="-5400000">
        <a:off x="1352020" y="64373"/>
        <a:ext cx="6714693" cy="1132875"/>
      </dsp:txXfrm>
    </dsp:sp>
    <dsp:sp modelId="{143E40DE-FF9C-E741-BC2C-B3D87E5D2FDE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Expected</a:t>
          </a:r>
          <a:endParaRPr lang="en-US" sz="2500" kern="1200" dirty="0"/>
        </a:p>
      </dsp:txBody>
      <dsp:txXfrm rot="-5400000">
        <a:off x="1" y="2419614"/>
        <a:ext cx="1352020" cy="579438"/>
      </dsp:txXfrm>
    </dsp:sp>
    <dsp:sp modelId="{3DA88DC8-4D2D-5B4A-A487-0E2F3D245F01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smtClean="0"/>
            <a:t>Predefined Surface Detection and Accuracy Test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smtClean="0"/>
            <a:t>[In Progress]</a:t>
          </a:r>
          <a:endParaRPr lang="en-US" sz="2500" kern="1200" dirty="0"/>
        </a:p>
      </dsp:txBody>
      <dsp:txXfrm rot="-5400000">
        <a:off x="1352020" y="1804891"/>
        <a:ext cx="6714693" cy="1132875"/>
      </dsp:txXfrm>
    </dsp:sp>
    <dsp:sp modelId="{945C57C3-B2CA-CE40-8FA1-4E176A1E2A7A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Maximum</a:t>
          </a:r>
          <a:endParaRPr lang="en-US" sz="2500" kern="1200" dirty="0"/>
        </a:p>
      </dsp:txBody>
      <dsp:txXfrm rot="-5400000">
        <a:off x="1" y="4160131"/>
        <a:ext cx="1352020" cy="579438"/>
      </dsp:txXfrm>
    </dsp:sp>
    <dsp:sp modelId="{18ACE27A-3B62-9C49-AE22-D1FDACC8857D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smtClean="0"/>
            <a:t>Unknown Surface Detection and Accuracy Test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smtClean="0"/>
            <a:t>[Not Started]</a:t>
          </a:r>
          <a:endParaRPr lang="en-US" sz="2500" kern="1200" dirty="0"/>
        </a:p>
      </dsp:txBody>
      <dsp:txXfrm rot="-5400000">
        <a:off x="1352020" y="3545408"/>
        <a:ext cx="6714693" cy="113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14376-3C46-F843-8060-B4C664CE311B}" type="datetimeFigureOut">
              <a:rPr lang="en-US" smtClean="0"/>
              <a:t>4/6/17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35BEF-E3E8-D24C-8F04-101C228E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0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39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1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72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1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42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33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45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33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1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00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Surfaces</a:t>
            </a:r>
            <a:r>
              <a:rPr lang="en-US" baseline="0" dirty="0" smtClean="0"/>
              <a:t> such as the skin or organ surfaces of the patient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22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0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71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Surfaces</a:t>
            </a:r>
            <a:r>
              <a:rPr lang="en-US" baseline="0" dirty="0" smtClean="0"/>
              <a:t> such as the skin or organ surfaces of the patient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1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51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1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2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39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6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may seem like we have just changed the wording of the expected deliverables, but we will explain what we changed during completing our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5BEF-E3E8-D24C-8F04-101C228E36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0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D968-8CF9-B44F-A6C2-198B3EE02E99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67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8611-4530-8742-9B8E-B680B1EFFFFD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813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4CC2A-FA62-7843-89CF-E051054910F4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632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E42-0A5B-764B-B018-78EABB2BCF3E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6591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16AE-A29B-8D40-A70E-4E0EE30B6AD9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882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B7FA-8DA5-D447-8A1C-57876D6081A0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794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D46A5-DE8A-2344-9A84-C89717C21F60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067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180C-77E0-1F44-ACAB-F1B23365D729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796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FBD0-9758-1443-8896-6E37764739A6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462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606E-98E1-8F45-A77A-80CC25F3E4B1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502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E217-98A7-014F-B55D-9286823E6D47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999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8FDFB-29B6-0046-A6D4-2AB0ED4812E2}" type="datetime1">
              <a:rPr kumimoji="1" lang="en-US" altLang="zh-CN" smtClean="0"/>
              <a:t>4/6/17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88705-323E-5D4B-AE2E-D136C4FA1D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245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24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24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CN" sz="4400" b="1" dirty="0"/>
              <a:t>DVRK stereo camera calibration and model </a:t>
            </a:r>
            <a:r>
              <a:rPr lang="en-US" altLang="zh-CN" sz="4400" b="1" dirty="0" smtClean="0"/>
              <a:t>registration</a:t>
            </a:r>
            <a:br>
              <a:rPr lang="en-US" altLang="zh-CN" sz="4400" b="1" dirty="0" smtClean="0"/>
            </a:br>
            <a:r>
              <a:rPr lang="en-US" altLang="zh-CN" sz="4400" b="1" dirty="0"/>
              <a:t/>
            </a:r>
            <a:br>
              <a:rPr lang="en-US" altLang="zh-CN" sz="4400" b="1" dirty="0"/>
            </a:br>
            <a:r>
              <a:rPr lang="en-US" altLang="zh-CN" sz="4400" b="1" dirty="0" smtClean="0"/>
              <a:t>-</a:t>
            </a:r>
            <a:r>
              <a:rPr lang="en-US" altLang="zh-CN" sz="4400" b="1" i="1" dirty="0" smtClean="0"/>
              <a:t>Checkpoint Presentation-</a:t>
            </a:r>
            <a:endParaRPr kumimoji="1" lang="zh-CN" altLang="en-US" sz="4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Group 12: Peter </a:t>
            </a:r>
            <a:r>
              <a:rPr lang="en-US" altLang="zh-CN" dirty="0" err="1" smtClean="0"/>
              <a:t>Ahn</a:t>
            </a:r>
            <a:r>
              <a:rPr lang="en-US" altLang="zh-CN" dirty="0" smtClean="0"/>
              <a:t> and </a:t>
            </a:r>
            <a:r>
              <a:rPr lang="en-US" altLang="zh-CN" dirty="0" err="1" smtClean="0"/>
              <a:t>Mengze</a:t>
            </a:r>
            <a:r>
              <a:rPr lang="en-US" altLang="zh-CN" dirty="0" smtClean="0"/>
              <a:t> Xu</a:t>
            </a:r>
            <a:br>
              <a:rPr lang="en-US" altLang="zh-CN" dirty="0" smtClean="0"/>
            </a:br>
            <a:r>
              <a:rPr lang="en-US" altLang="zh-CN" dirty="0" smtClean="0"/>
              <a:t>Mentors: </a:t>
            </a:r>
            <a:r>
              <a:rPr lang="en-US" altLang="zh-CN" dirty="0" err="1" smtClean="0"/>
              <a:t>Preetham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Chalasani</a:t>
            </a:r>
            <a:r>
              <a:rPr lang="en-US" altLang="zh-CN" dirty="0" smtClean="0"/>
              <a:t> and Anton </a:t>
            </a:r>
            <a:r>
              <a:rPr lang="en-US" altLang="zh-CN" dirty="0" err="1" smtClean="0"/>
              <a:t>Deguet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April 6, </a:t>
            </a:r>
            <a:r>
              <a:rPr lang="en-US" altLang="zh-CN" dirty="0" smtClean="0"/>
              <a:t>2017</a:t>
            </a:r>
            <a:br>
              <a:rPr lang="en-US" altLang="zh-CN" dirty="0" smtClean="0"/>
            </a:br>
            <a:endParaRPr kumimoji="1" lang="zh-CN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450638" y="4940862"/>
            <a:ext cx="7290723" cy="818026"/>
            <a:chOff x="162213" y="6132062"/>
            <a:chExt cx="7290723" cy="818026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13" y="6132062"/>
              <a:ext cx="2215226" cy="71959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4307" t="-7912" r="15689" b="8855"/>
            <a:stretch/>
          </p:blipFill>
          <p:spPr>
            <a:xfrm>
              <a:off x="4899428" y="6186640"/>
              <a:ext cx="1064029" cy="6650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17610" r="5320" b="21502"/>
            <a:stretch/>
          </p:blipFill>
          <p:spPr>
            <a:xfrm>
              <a:off x="2377439" y="6192982"/>
              <a:ext cx="2513099" cy="6650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2347" y="6155360"/>
              <a:ext cx="1480589" cy="794728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996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Calibration Consistency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10</a:t>
            </a:fld>
            <a:endParaRPr kumimoji="1" lang="zh-CN" altLang="en-US"/>
          </a:p>
        </p:txBody>
      </p:sp>
      <p:sp>
        <p:nvSpPr>
          <p:cNvPr id="8" name="For the case of same Y, we move the adapter (X) for about 12mm and the change of tX is 12.7 mm…"/>
          <p:cNvSpPr txBox="1">
            <a:spLocks/>
          </p:cNvSpPr>
          <p:nvPr/>
        </p:nvSpPr>
        <p:spPr>
          <a:xfrm>
            <a:off x="596900" y="4825636"/>
            <a:ext cx="11099800" cy="990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/>
            </a:pPr>
            <a:r>
              <a:rPr lang="en-US" sz="3000" dirty="0" smtClean="0"/>
              <a:t>For the case of same Y, we move the adapter (X) for about 12mm and the change of </a:t>
            </a:r>
            <a:r>
              <a:rPr lang="en-US" sz="3000" dirty="0" err="1" smtClean="0"/>
              <a:t>tX</a:t>
            </a:r>
            <a:r>
              <a:rPr lang="en-US" sz="3000" dirty="0" smtClean="0"/>
              <a:t> is 12.7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7" y="1783613"/>
            <a:ext cx="4840173" cy="2373646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24" y="1776656"/>
            <a:ext cx="4958476" cy="2399262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2879940" y="3423501"/>
            <a:ext cx="93006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1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Calibration Accuracy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11</a:t>
            </a:fld>
            <a:endParaRPr kumimoji="1" lang="zh-CN" altLang="en-US"/>
          </a:p>
        </p:txBody>
      </p:sp>
      <p:sp>
        <p:nvSpPr>
          <p:cNvPr id="3" name="Rectangle 2"/>
          <p:cNvSpPr/>
          <p:nvPr/>
        </p:nvSpPr>
        <p:spPr>
          <a:xfrm>
            <a:off x="685800" y="250518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error = [-0.4, 2.8, -1.3] </a:t>
            </a:r>
            <a:r>
              <a:rPr lang="en-US" sz="3200" dirty="0" smtClean="0"/>
              <a:t>mm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|| error || = 3.1 </a:t>
            </a:r>
            <a:r>
              <a:rPr lang="en-US" sz="3200" dirty="0" smtClean="0"/>
              <a:t>mm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22223" r="39753" b="30040"/>
          <a:stretch/>
        </p:blipFill>
        <p:spPr>
          <a:xfrm rot="5400000">
            <a:off x="5679437" y="1468810"/>
            <a:ext cx="5642190" cy="403013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7433733" y="4074848"/>
            <a:ext cx="1066799" cy="66648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666" y="4074848"/>
            <a:ext cx="982134" cy="66648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99867" y="4737630"/>
            <a:ext cx="1066798" cy="8334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441267" y="4737631"/>
            <a:ext cx="1032932" cy="86714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602132" y="3820848"/>
            <a:ext cx="372534" cy="254000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492066" y="4154309"/>
            <a:ext cx="8466" cy="600254"/>
          </a:xfrm>
          <a:prstGeom prst="straightConnector1">
            <a:avLst/>
          </a:prstGeom>
          <a:ln w="635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8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Phantom Detection Accuracy (via Touching)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6" name="error = [34.6, 55.7, -13.7] mm…"/>
          <p:cNvSpPr txBox="1">
            <a:spLocks/>
          </p:cNvSpPr>
          <p:nvPr/>
        </p:nvSpPr>
        <p:spPr>
          <a:xfrm>
            <a:off x="563034" y="1654361"/>
            <a:ext cx="5380567" cy="221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error = [34.6, 55.7, -13.7] mm</a:t>
            </a:r>
          </a:p>
          <a:p>
            <a:r>
              <a:rPr lang="en-US" sz="3200" dirty="0" smtClean="0"/>
              <a:t>|| error || = 67 mm</a:t>
            </a:r>
          </a:p>
          <a:p>
            <a:r>
              <a:rPr lang="en-US" sz="3200" dirty="0" smtClean="0"/>
              <a:t>Mainly due to the poor result of depth information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3703" r="16927" b="1991"/>
          <a:stretch/>
        </p:blipFill>
        <p:spPr>
          <a:xfrm>
            <a:off x="6417734" y="1654361"/>
            <a:ext cx="4622800" cy="4203859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10092267" y="2980267"/>
            <a:ext cx="372534" cy="254000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5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Result of Edge Detection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5" y="1016001"/>
            <a:ext cx="3589866" cy="269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t="6047" r="13605" b="15112"/>
          <a:stretch/>
        </p:blipFill>
        <p:spPr>
          <a:xfrm>
            <a:off x="8326971" y="1016001"/>
            <a:ext cx="3589866" cy="2757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6239" r="13560" b="15534"/>
          <a:stretch/>
        </p:blipFill>
        <p:spPr>
          <a:xfrm>
            <a:off x="4368803" y="1039855"/>
            <a:ext cx="3589865" cy="2709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6210" r="12854" b="15021"/>
          <a:stretch/>
        </p:blipFill>
        <p:spPr>
          <a:xfrm>
            <a:off x="410635" y="3871914"/>
            <a:ext cx="3589866" cy="2703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5548" r="12264" b="16345"/>
          <a:stretch/>
        </p:blipFill>
        <p:spPr>
          <a:xfrm>
            <a:off x="4342136" y="3871914"/>
            <a:ext cx="3643199" cy="2703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t="5548" r="13089" b="15684"/>
          <a:stretch/>
        </p:blipFill>
        <p:spPr>
          <a:xfrm>
            <a:off x="8326970" y="3871914"/>
            <a:ext cx="3589867" cy="27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Result of Edge Detection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68" y="1100666"/>
            <a:ext cx="6502397" cy="4876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3199" y="6171684"/>
            <a:ext cx="146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RGB Image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186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Result of Edge Detection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4368" y="6171684"/>
            <a:ext cx="646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HSV Image (color threshold to eliminate background)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6239" r="13560" b="15534"/>
          <a:stretch/>
        </p:blipFill>
        <p:spPr>
          <a:xfrm>
            <a:off x="2764368" y="1100665"/>
            <a:ext cx="6461759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Result of Edge Detection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16</a:t>
            </a:fld>
            <a:endParaRPr kumimoji="1"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4368" y="6171684"/>
            <a:ext cx="646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Converted back to RGB Image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t="6047" r="13605" b="15112"/>
          <a:stretch/>
        </p:blipFill>
        <p:spPr>
          <a:xfrm>
            <a:off x="2764368" y="1117598"/>
            <a:ext cx="6461759" cy="49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3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Result of Edge Detection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17</a:t>
            </a:fld>
            <a:endParaRPr kumimoji="1"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4368" y="6171684"/>
            <a:ext cx="646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Sectioned Binary Image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6210" r="12854" b="15021"/>
          <a:stretch/>
        </p:blipFill>
        <p:spPr>
          <a:xfrm>
            <a:off x="2764367" y="1117597"/>
            <a:ext cx="6511735" cy="49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8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Result of Edge Detection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18</a:t>
            </a:fld>
            <a:endParaRPr kumimoji="1"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4368" y="6171684"/>
            <a:ext cx="646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Edge Image (Sobel Filter)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5548" r="12264" b="16345"/>
          <a:stretch/>
        </p:blipFill>
        <p:spPr>
          <a:xfrm>
            <a:off x="2764367" y="1117597"/>
            <a:ext cx="6461760" cy="47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Result of Edge Detection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19</a:t>
            </a:fld>
            <a:endParaRPr kumimoji="1"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4368" y="6171684"/>
            <a:ext cx="646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Line Image (Hough Transform)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t="5548" r="13089" b="15684"/>
          <a:stretch/>
        </p:blipFill>
        <p:spPr>
          <a:xfrm>
            <a:off x="2764367" y="1119973"/>
            <a:ext cx="6323726" cy="47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7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Background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5657" y="1101752"/>
            <a:ext cx="10515600" cy="3085042"/>
          </a:xfrm>
        </p:spPr>
        <p:txBody>
          <a:bodyPr/>
          <a:lstStyle/>
          <a:p>
            <a:r>
              <a:rPr kumimoji="1" lang="en-US" altLang="zh-CN" dirty="0" smtClean="0"/>
              <a:t>Goal: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Register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surfaces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robot (Patient Side Manipulator, PSM)</a:t>
            </a:r>
            <a:endParaRPr kumimoji="1" lang="zh-CN" altLang="en-US" dirty="0" smtClean="0"/>
          </a:p>
          <a:p>
            <a:endParaRPr kumimoji="1" lang="zh-CN" altLang="en-US" dirty="0" smtClean="0"/>
          </a:p>
          <a:p>
            <a:r>
              <a:rPr kumimoji="1" lang="en-US" altLang="zh-CN" dirty="0" smtClean="0"/>
              <a:t>Current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Method: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robot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touch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surface</a:t>
            </a:r>
            <a:endParaRPr kumimoji="1" lang="zh-CN" altLang="en-US" dirty="0" smtClean="0"/>
          </a:p>
          <a:p>
            <a:endParaRPr kumimoji="1" lang="zh-CN" altLang="en-US" dirty="0"/>
          </a:p>
          <a:p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calibrated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stereo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camera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substitute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touching</a:t>
            </a:r>
            <a:endParaRPr kumimoji="1" lang="zh-CN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2</a:t>
            </a:fld>
            <a:endParaRPr kumimoji="1"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05" y="3981117"/>
            <a:ext cx="4137504" cy="2375233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812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Technical Approach Changed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13" name="Expected Deliverable…"/>
          <p:cNvSpPr txBox="1">
            <a:spLocks/>
          </p:cNvSpPr>
          <p:nvPr/>
        </p:nvSpPr>
        <p:spPr>
          <a:xfrm>
            <a:off x="422447" y="1325563"/>
            <a:ext cx="11099800" cy="419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 smtClean="0">
                <a:latin typeface="Helvetica"/>
                <a:ea typeface="Helvetica"/>
                <a:cs typeface="Helvetica"/>
                <a:sym typeface="Helvetica"/>
              </a:rPr>
              <a:t>Expected Deliverable</a:t>
            </a:r>
          </a:p>
          <a:p>
            <a:pPr>
              <a:defRPr>
                <a:solidFill>
                  <a:srgbClr val="A9A9A9"/>
                </a:solidFill>
              </a:defRPr>
            </a:pPr>
            <a:r>
              <a:rPr lang="en-US" dirty="0" smtClean="0">
                <a:solidFill>
                  <a:srgbClr val="A9A9A9"/>
                </a:solidFill>
              </a:rPr>
              <a:t>Detect the edge of phantom with single stereo camera and register with model</a:t>
            </a:r>
          </a:p>
          <a:p>
            <a:pPr>
              <a:buClr>
                <a:srgbClr val="FF2600"/>
              </a:buClr>
              <a:defRPr>
                <a:solidFill>
                  <a:srgbClr val="FF2600"/>
                </a:solidFill>
              </a:defRPr>
            </a:pPr>
            <a:r>
              <a:rPr lang="en-US" dirty="0" smtClean="0">
                <a:solidFill>
                  <a:srgbClr val="FF2600"/>
                </a:solidFill>
              </a:rPr>
              <a:t>Set up two R200 RealSense camera to build a stereo camera system and detect edge points</a:t>
            </a:r>
          </a:p>
          <a:p>
            <a:pPr marL="0" indent="0">
              <a:buFont typeface="Arial"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 smtClean="0">
                <a:latin typeface="Helvetica"/>
                <a:ea typeface="Helvetica"/>
                <a:cs typeface="Helvetica"/>
                <a:sym typeface="Helvetica"/>
              </a:rPr>
              <a:t>Maximum Deliverable</a:t>
            </a:r>
          </a:p>
          <a:p>
            <a:pPr>
              <a:buClr>
                <a:srgbClr val="000000"/>
              </a:buClr>
            </a:pPr>
            <a:r>
              <a:rPr lang="en-US" dirty="0" smtClean="0"/>
              <a:t>Find correspond surface points in two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 </a:t>
            </a:r>
            <a:r>
              <a:rPr kumimoji="1" lang="en-US" altLang="zh-CN" dirty="0" smtClean="0"/>
              <a:t>Future Work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21</a:t>
            </a:fld>
            <a:endParaRPr kumimoji="1" lang="zh-CN" altLang="en-US"/>
          </a:p>
        </p:txBody>
      </p:sp>
      <p:sp>
        <p:nvSpPr>
          <p:cNvPr id="14" name="Set up two calibrated camera systems…"/>
          <p:cNvSpPr txBox="1">
            <a:spLocks/>
          </p:cNvSpPr>
          <p:nvPr/>
        </p:nvSpPr>
        <p:spPr>
          <a:xfrm>
            <a:off x="463972" y="1681163"/>
            <a:ext cx="11099800" cy="3669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up two calibrated camera systems</a:t>
            </a:r>
          </a:p>
          <a:p>
            <a:endParaRPr lang="en-US" dirty="0" smtClean="0"/>
          </a:p>
          <a:p>
            <a:r>
              <a:rPr lang="en-US" dirty="0" smtClean="0"/>
              <a:t>Complete ICP algorithm for detected edge points and test for accuracy</a:t>
            </a:r>
          </a:p>
          <a:p>
            <a:endParaRPr lang="en-US" dirty="0" smtClean="0"/>
          </a:p>
          <a:p>
            <a:r>
              <a:rPr lang="en-US" dirty="0" smtClean="0"/>
              <a:t>Complete algorithm to find correspond points to estimate point cloud of unknown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1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Updated Dependencies</a:t>
            </a:r>
            <a:endParaRPr kumimoji="1" lang="zh-CN" alt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13680"/>
              </p:ext>
            </p:extLst>
          </p:nvPr>
        </p:nvGraphicFramePr>
        <p:xfrm>
          <a:off x="609561" y="1104914"/>
          <a:ext cx="11091331" cy="5251435"/>
        </p:xfrm>
        <a:graphic>
          <a:graphicData uri="http://schemas.openxmlformats.org/drawingml/2006/table">
            <a:tbl>
              <a:tblPr/>
              <a:tblGrid>
                <a:gridCol w="2571274"/>
                <a:gridCol w="2762726"/>
                <a:gridCol w="3149600"/>
                <a:gridCol w="2607731"/>
              </a:tblGrid>
              <a:tr h="3632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Dependencies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How to Resolve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Status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93515">
                <a:tc rowSpan="5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Hardware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dVRK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System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Access to LCSR Lab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Resolved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3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trike="sng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Stereo / Depth Camera</a:t>
                      </a:r>
                      <a:endParaRPr lang="en-US" sz="2000" b="0" strike="sngStrike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trike="sng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Access to LCSR Lab</a:t>
                      </a:r>
                      <a:endParaRPr lang="en-US" sz="2000" b="0" strike="sngStrike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trike="sng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Resolved</a:t>
                      </a:r>
                      <a:endParaRPr lang="en-US" sz="2000" b="0" strike="sngStrike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33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Two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R200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Realsense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Cameras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Find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 way to connect two stereo cameras into one USB hub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Pending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61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3D Printer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Access to 3D Printer Room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Resolved (Peter)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1785"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Opaque </a:t>
                      </a:r>
                      <a:r>
                        <a:rPr lang="en-US" sz="2000" strike="sngStrike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Phantom</a:t>
                      </a:r>
                      <a:endParaRPr lang="en-US" sz="2000" strike="sngStrike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Develop another phantom with different coloring dye</a:t>
                      </a:r>
                      <a:endParaRPr lang="en-US" sz="2000" strike="sngStrike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Pending</a:t>
                      </a:r>
                      <a:endParaRPr lang="en-US" sz="2000" strike="sngStrike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2000" strike="sng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[Not immediate concern</a:t>
                      </a:r>
                      <a:r>
                        <a:rPr lang="en-US" sz="2000" strike="sngStrike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]</a:t>
                      </a:r>
                      <a:endParaRPr lang="en-US" sz="2000" strike="sngStrike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3515">
                <a:tc rowSpan="4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Software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ROS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Open source codes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Resolved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3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ArUco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/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OpenCV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Package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Open source codes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Resolved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3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Solidworks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(CAD)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WSE IT website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Resolved (Peter)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32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MATLAB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WSE IT website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Resolved</a:t>
                      </a:r>
                      <a:endParaRPr lang="en-US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23" marR="12723" marT="12723" marB="1272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323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Updated Timeline</a:t>
            </a:r>
            <a:endParaRPr kumimoji="1"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23</a:t>
            </a:fld>
            <a:endParaRPr kumimoji="1" lang="zh-CN" altLang="en-US"/>
          </a:p>
        </p:txBody>
      </p:sp>
      <p:graphicFrame>
        <p:nvGraphicFramePr>
          <p:cNvPr id="5" name="表格"/>
          <p:cNvGraphicFramePr/>
          <p:nvPr>
            <p:extLst>
              <p:ext uri="{D42A27DB-BD31-4B8C-83A1-F6EECF244321}">
                <p14:modId xmlns:p14="http://schemas.microsoft.com/office/powerpoint/2010/main" val="751019547"/>
              </p:ext>
            </p:extLst>
          </p:nvPr>
        </p:nvGraphicFramePr>
        <p:xfrm>
          <a:off x="720030" y="952500"/>
          <a:ext cx="10633770" cy="5098462"/>
        </p:xfrm>
        <a:graphic>
          <a:graphicData uri="http://schemas.openxmlformats.org/drawingml/2006/table">
            <a:tbl>
              <a:tblPr bandRow="1"/>
              <a:tblGrid>
                <a:gridCol w="1803915"/>
                <a:gridCol w="6190355"/>
                <a:gridCol w="2639500"/>
              </a:tblGrid>
              <a:tr h="403878"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Plan Date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Progress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lang="en-US" sz="2000" dirty="0" smtClean="0"/>
                        <a:t>Actual </a:t>
                      </a:r>
                      <a:r>
                        <a:rPr sz="2000" dirty="0" smtClean="0"/>
                        <a:t>Complete Date</a:t>
                      </a:r>
                      <a:endParaRPr sz="20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</a:tr>
              <a:tr h="403878"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2/18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</a:pPr>
                      <a:r>
                        <a:rPr sz="2000"/>
                        <a:t>Finish proposal and presentation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2/18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</a:tr>
              <a:tr h="403878"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2/25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</a:pPr>
                      <a:r>
                        <a:rPr sz="2000"/>
                        <a:t>Prepare hardware and environment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3/05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</a:tr>
              <a:tr h="403878"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3/11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000"/>
                        <a:t>Complete codes for hand-eye calibration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3/14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</a:tr>
              <a:tr h="403878"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3/18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000"/>
                        <a:t>Test codes and estimate accuracy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3/31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</a:tr>
              <a:tr h="403878"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4/01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000"/>
                        <a:t>Complete contour detection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3/25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</a:tr>
              <a:tr h="403878"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4/08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000"/>
                        <a:t>Set up 2 camera system and calibrate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400"/>
                      </a:pPr>
                      <a:endParaRPr sz="20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</a:tr>
              <a:tr h="720431"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4/11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000" dirty="0"/>
                        <a:t>Test codes and estimate accuracy for </a:t>
                      </a:r>
                      <a:r>
                        <a:rPr sz="2000" dirty="0" smtClean="0"/>
                        <a:t>expect</a:t>
                      </a:r>
                      <a:r>
                        <a:rPr lang="en-US" sz="2000" dirty="0" smtClean="0"/>
                        <a:t>ed</a:t>
                      </a:r>
                      <a:r>
                        <a:rPr sz="2000" dirty="0" smtClean="0"/>
                        <a:t> </a:t>
                      </a:r>
                      <a:r>
                        <a:rPr sz="2000" dirty="0"/>
                        <a:t>deliverables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400"/>
                      </a:pPr>
                      <a:endParaRPr sz="20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</a:tr>
              <a:tr h="403878"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4/15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000"/>
                        <a:t>Complete codes for finding correspond points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400"/>
                      </a:pPr>
                      <a:endParaRPr sz="20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</a:tr>
              <a:tr h="720431">
                <a:tc>
                  <a:txBody>
                    <a:bodyPr/>
                    <a:lstStyle/>
                    <a:p>
                      <a:pPr algn="ctr" defTabSz="914400"/>
                      <a:r>
                        <a:rPr sz="2000" dirty="0"/>
                        <a:t>4/22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000" dirty="0"/>
                        <a:t>Test codes and estimate accuracy for </a:t>
                      </a:r>
                      <a:r>
                        <a:rPr sz="2000" dirty="0" smtClean="0"/>
                        <a:t>expect</a:t>
                      </a:r>
                      <a:r>
                        <a:rPr lang="en-US" sz="2000" dirty="0" smtClean="0"/>
                        <a:t>ed</a:t>
                      </a:r>
                      <a:r>
                        <a:rPr sz="2000" dirty="0" smtClean="0"/>
                        <a:t> </a:t>
                      </a:r>
                      <a:r>
                        <a:rPr sz="2000" dirty="0"/>
                        <a:t>deliverables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400"/>
                      </a:pPr>
                      <a:endParaRPr sz="20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</a:tr>
              <a:tr h="403878">
                <a:tc>
                  <a:txBody>
                    <a:bodyPr/>
                    <a:lstStyle/>
                    <a:p>
                      <a:pPr defTabSz="914400">
                        <a:defRPr sz="2400"/>
                      </a:pPr>
                      <a:endParaRPr sz="20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000" dirty="0"/>
                        <a:t>Leave time for other methods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400"/>
                      </a:pPr>
                      <a:endParaRPr sz="20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99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2213" y="6132062"/>
            <a:ext cx="7290723" cy="818026"/>
            <a:chOff x="162213" y="6132062"/>
            <a:chExt cx="7290723" cy="818026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13" y="6132062"/>
              <a:ext cx="2215226" cy="7195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4307" t="-7912" r="15689" b="8855"/>
            <a:stretch/>
          </p:blipFill>
          <p:spPr>
            <a:xfrm>
              <a:off x="4899428" y="6186640"/>
              <a:ext cx="1064029" cy="6650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17610" r="5320" b="21502"/>
            <a:stretch/>
          </p:blipFill>
          <p:spPr>
            <a:xfrm>
              <a:off x="2377439" y="6192982"/>
              <a:ext cx="2513099" cy="6650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2347" y="6155360"/>
              <a:ext cx="1480589" cy="794728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24</a:t>
            </a:fld>
            <a:endParaRPr kumimoji="1"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34166"/>
            <a:ext cx="10515600" cy="1325563"/>
          </a:xfrm>
        </p:spPr>
        <p:txBody>
          <a:bodyPr/>
          <a:lstStyle/>
          <a:p>
            <a:r>
              <a:rPr lang="en-US" dirty="0" smtClean="0"/>
              <a:t>Original Timeline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65" y="1251880"/>
            <a:ext cx="11684000" cy="468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5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2213" y="6132062"/>
            <a:ext cx="7290723" cy="818026"/>
            <a:chOff x="162213" y="6132062"/>
            <a:chExt cx="7290723" cy="818026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13" y="6132062"/>
              <a:ext cx="2215226" cy="7195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4307" t="-7912" r="15689" b="8855"/>
            <a:stretch/>
          </p:blipFill>
          <p:spPr>
            <a:xfrm>
              <a:off x="4899428" y="6186640"/>
              <a:ext cx="1064029" cy="6650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17610" r="5320" b="21502"/>
            <a:stretch/>
          </p:blipFill>
          <p:spPr>
            <a:xfrm>
              <a:off x="2377439" y="6192982"/>
              <a:ext cx="2513099" cy="6650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2347" y="6155360"/>
              <a:ext cx="1480589" cy="794728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25</a:t>
            </a:fld>
            <a:endParaRPr kumimoji="1"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13" y="1258222"/>
            <a:ext cx="11684000" cy="468272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34166"/>
            <a:ext cx="10515600" cy="1325563"/>
          </a:xfrm>
        </p:spPr>
        <p:txBody>
          <a:bodyPr/>
          <a:lstStyle/>
          <a:p>
            <a:r>
              <a:rPr lang="en-US" dirty="0" smtClean="0"/>
              <a:t>Updated Timeline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alphaModFix amt="0"/>
          </a:blip>
          <a:srcRect l="35858"/>
          <a:stretch/>
        </p:blipFill>
        <p:spPr>
          <a:xfrm>
            <a:off x="4351867" y="1258221"/>
            <a:ext cx="7494346" cy="468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4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2213" y="6132062"/>
            <a:ext cx="7290723" cy="818026"/>
            <a:chOff x="162213" y="6132062"/>
            <a:chExt cx="7290723" cy="818026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13" y="6132062"/>
              <a:ext cx="2215226" cy="7195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4307" t="-7912" r="15689" b="8855"/>
            <a:stretch/>
          </p:blipFill>
          <p:spPr>
            <a:xfrm>
              <a:off x="4899428" y="6186640"/>
              <a:ext cx="1064029" cy="6650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17610" r="5320" b="21502"/>
            <a:stretch/>
          </p:blipFill>
          <p:spPr>
            <a:xfrm>
              <a:off x="2377439" y="6192982"/>
              <a:ext cx="2513099" cy="6650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2347" y="6155360"/>
              <a:ext cx="1480589" cy="794728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26</a:t>
            </a:fld>
            <a:endParaRPr kumimoji="1"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13" y="1258222"/>
            <a:ext cx="11684000" cy="468272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34166"/>
            <a:ext cx="10515600" cy="1325563"/>
          </a:xfrm>
        </p:spPr>
        <p:txBody>
          <a:bodyPr/>
          <a:lstStyle/>
          <a:p>
            <a:r>
              <a:rPr lang="en-US" dirty="0" smtClean="0"/>
              <a:t>Updated Timeline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5858"/>
          <a:stretch/>
        </p:blipFill>
        <p:spPr>
          <a:xfrm>
            <a:off x="4351867" y="1258221"/>
            <a:ext cx="7494346" cy="468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Background</a:t>
            </a:r>
            <a:endParaRPr kumimoji="1" lang="zh-CN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7" y="2454591"/>
            <a:ext cx="2625144" cy="1857854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3</a:t>
            </a:fld>
            <a:endParaRPr kumimoji="1" lang="zh-CN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369538" y="547337"/>
            <a:ext cx="4369931" cy="5825563"/>
            <a:chOff x="3133009" y="440267"/>
            <a:chExt cx="4227127" cy="56351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009" y="440267"/>
              <a:ext cx="4227127" cy="563519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221932" y="1797324"/>
              <a:ext cx="964277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Camera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94732" y="3199774"/>
              <a:ext cx="653935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PSM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31442" y="5384174"/>
              <a:ext cx="1155625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Phantom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838930" y="1269093"/>
            <a:ext cx="3972253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/>
              <a:t>Complete </a:t>
            </a:r>
            <a:r>
              <a:rPr lang="en-US" sz="2800" dirty="0"/>
              <a:t>Hand-Eye Calibration </a:t>
            </a:r>
            <a:endParaRPr lang="en-US" sz="2800" dirty="0" smtClean="0"/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/>
              <a:t>Detect and register phantom surface </a:t>
            </a:r>
            <a:r>
              <a:rPr lang="en-US" sz="2800" dirty="0"/>
              <a:t>to </a:t>
            </a:r>
            <a:r>
              <a:rPr lang="en-US" sz="2800" dirty="0" smtClean="0"/>
              <a:t>PSM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/>
              <a:t>Desired </a:t>
            </a:r>
            <a:r>
              <a:rPr lang="en-US" sz="2800" dirty="0"/>
              <a:t>accuracy in several </a:t>
            </a:r>
            <a:r>
              <a:rPr lang="en-US" sz="2800" i="1" dirty="0" smtClean="0"/>
              <a:t>millimeters</a:t>
            </a:r>
            <a:endParaRPr lang="en-US" sz="2800" i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3352913" y="482582"/>
            <a:ext cx="4417278" cy="5888683"/>
            <a:chOff x="5203887" y="297957"/>
            <a:chExt cx="4417278" cy="588868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887" y="297957"/>
              <a:ext cx="4417278" cy="588868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7386778" y="1716060"/>
              <a:ext cx="1007654" cy="38594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Camera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81882" y="3181597"/>
              <a:ext cx="683351" cy="38594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PSM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05712" y="5464259"/>
              <a:ext cx="1207609" cy="38594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Phantom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722844" y="4180040"/>
              <a:ext cx="1822065" cy="7024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Previous Camera Mount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5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Current Deliverables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4</a:t>
            </a:fld>
            <a:endParaRPr kumimoji="1" lang="zh-CN" alt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08953288"/>
              </p:ext>
            </p:extLst>
          </p:nvPr>
        </p:nvGraphicFramePr>
        <p:xfrm>
          <a:off x="2214881" y="12184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5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Progress </a:t>
            </a:r>
            <a:r>
              <a:rPr kumimoji="1" lang="mr-IN" altLang="zh-CN" dirty="0" smtClean="0"/>
              <a:t>–</a:t>
            </a:r>
            <a:r>
              <a:rPr kumimoji="1" lang="en-US" altLang="zh-CN" dirty="0" smtClean="0"/>
              <a:t> Hand Eye Calibration</a:t>
            </a:r>
            <a:endParaRPr kumimoji="1" lang="zh-CN" altLang="en-US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748318" y="1325563"/>
            <a:ext cx="4799445" cy="4628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3384" indent="-413384" defTabSz="543305">
              <a:spcBef>
                <a:spcPts val="3900"/>
              </a:spcBef>
              <a:defRPr sz="3348"/>
            </a:pPr>
            <a:r>
              <a:rPr lang="en-US" dirty="0"/>
              <a:t>A: Marker pose to camera frame (</a:t>
            </a:r>
            <a:r>
              <a:rPr lang="en-US" dirty="0" err="1"/>
              <a:t>ArUco</a:t>
            </a:r>
            <a:r>
              <a:rPr lang="en-US" dirty="0"/>
              <a:t> package)</a:t>
            </a:r>
          </a:p>
          <a:p>
            <a:pPr marL="413384" indent="-413384" defTabSz="543305">
              <a:spcBef>
                <a:spcPts val="3900"/>
              </a:spcBef>
              <a:defRPr sz="3348"/>
            </a:pPr>
            <a:r>
              <a:rPr lang="en-US" dirty="0"/>
              <a:t>X: Marker pose to end effector</a:t>
            </a:r>
          </a:p>
          <a:p>
            <a:pPr marL="413384" indent="-413384" defTabSz="543305">
              <a:spcBef>
                <a:spcPts val="3900"/>
              </a:spcBef>
              <a:defRPr sz="3348"/>
            </a:pPr>
            <a:r>
              <a:rPr lang="en-US" dirty="0"/>
              <a:t>B: End effector pose to PSM base (DVRK API)</a:t>
            </a:r>
          </a:p>
          <a:p>
            <a:pPr marL="413384" indent="-413384" defTabSz="543305">
              <a:spcBef>
                <a:spcPts val="3900"/>
              </a:spcBef>
              <a:defRPr sz="3348"/>
            </a:pPr>
            <a:r>
              <a:rPr lang="en-US" dirty="0"/>
              <a:t>Z: Camera Pose to PSM Base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8602" t="8809" r="30290" b="42738"/>
          <a:stretch/>
        </p:blipFill>
        <p:spPr>
          <a:xfrm>
            <a:off x="2482572" y="5256512"/>
            <a:ext cx="1399673" cy="13947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" y="1395750"/>
            <a:ext cx="4954426" cy="3534021"/>
          </a:xfrm>
          <a:prstGeom prst="rect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82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Progress </a:t>
            </a:r>
            <a:r>
              <a:rPr kumimoji="1" lang="mr-IN" altLang="zh-CN" dirty="0" smtClean="0"/>
              <a:t>–</a:t>
            </a:r>
            <a:r>
              <a:rPr kumimoji="1" lang="en-US" altLang="zh-CN" dirty="0" smtClean="0"/>
              <a:t> Hand Eye Calibration Setup</a:t>
            </a:r>
            <a:endParaRPr kumimoji="1" lang="zh-CN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8602" t="8809" r="30290" b="42738"/>
          <a:stretch/>
        </p:blipFill>
        <p:spPr>
          <a:xfrm>
            <a:off x="2482572" y="5256512"/>
            <a:ext cx="1399673" cy="13947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6</a:t>
            </a:fld>
            <a:endParaRPr kumimoji="1"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" y="1395750"/>
            <a:ext cx="4954426" cy="3534021"/>
          </a:xfrm>
          <a:prstGeom prst="rect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r="15092" b="9038"/>
          <a:stretch/>
        </p:blipFill>
        <p:spPr>
          <a:xfrm>
            <a:off x="6291348" y="1395750"/>
            <a:ext cx="4638503" cy="405799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9025467" y="2296848"/>
            <a:ext cx="651932" cy="27562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045674" y="2572476"/>
            <a:ext cx="436993" cy="10651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482667" y="3543761"/>
            <a:ext cx="762000" cy="9388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677399" y="2296848"/>
            <a:ext cx="567268" cy="127061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3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Progress </a:t>
            </a:r>
            <a:r>
              <a:rPr kumimoji="1" lang="mr-IN" altLang="zh-CN" dirty="0" smtClean="0"/>
              <a:t>–</a:t>
            </a:r>
            <a:r>
              <a:rPr kumimoji="1" lang="en-US" altLang="zh-CN" dirty="0" smtClean="0"/>
              <a:t> Data Collection Process</a:t>
            </a:r>
            <a:endParaRPr kumimoji="1"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53" y="1172633"/>
            <a:ext cx="7714947" cy="51837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58200" y="2629429"/>
            <a:ext cx="2743200" cy="95410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In practice, 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is a key parameter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86133" y="3583536"/>
            <a:ext cx="872068" cy="36193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112933" y="4588934"/>
            <a:ext cx="32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Discard Data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4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Calibration Consistency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8</a:t>
            </a:fld>
            <a:endParaRPr kumimoji="1" lang="zh-CN" altLang="en-US"/>
          </a:p>
        </p:txBody>
      </p:sp>
      <p:graphicFrame>
        <p:nvGraphicFramePr>
          <p:cNvPr id="13" name="Consistency of Same X and Y"/>
          <p:cNvGraphicFramePr/>
          <p:nvPr>
            <p:extLst>
              <p:ext uri="{D42A27DB-BD31-4B8C-83A1-F6EECF244321}">
                <p14:modId xmlns:p14="http://schemas.microsoft.com/office/powerpoint/2010/main" val="1285663455"/>
              </p:ext>
            </p:extLst>
          </p:nvPr>
        </p:nvGraphicFramePr>
        <p:xfrm>
          <a:off x="2916172" y="1325563"/>
          <a:ext cx="6359656" cy="3055631"/>
        </p:xfrm>
        <a:graphic>
          <a:graphicData uri="http://schemas.openxmlformats.org/drawingml/2006/table">
            <a:tbl>
              <a:tblPr bandRow="1"/>
              <a:tblGrid>
                <a:gridCol w="1662443"/>
                <a:gridCol w="1204647"/>
                <a:gridCol w="1119452"/>
                <a:gridCol w="1152128"/>
                <a:gridCol w="1220986"/>
              </a:tblGrid>
              <a:tr h="495300">
                <a:tc gridSpan="5">
                  <a:txBody>
                    <a:bodyPr/>
                    <a:lstStyle/>
                    <a:p>
                      <a:pPr algn="ctr"/>
                      <a:r>
                        <a:rPr sz="2600" b="1" dirty="0"/>
                        <a:t>Consistency of Same X and Y</a:t>
                      </a:r>
                    </a:p>
                  </a:txBody>
                  <a:tcPr marL="50800" marR="50800" marT="50800" marB="50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5259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RX/rad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tX/mm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RY/rad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tY/mm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52597"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e =   0.01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0.042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>
                          <a:solidFill>
                            <a:srgbClr val="FF2600"/>
                          </a:solidFill>
                        </a:rPr>
                        <a:t>20.4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0.048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19.6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52597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e = 0.001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0.043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>
                          <a:solidFill>
                            <a:srgbClr val="FF2600"/>
                          </a:solidFill>
                        </a:rPr>
                        <a:t>3.5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0.023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2.7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Result of e = 0.001 is not bad, but it’s very hard to collect data…"/>
          <p:cNvSpPr/>
          <p:nvPr/>
        </p:nvSpPr>
        <p:spPr>
          <a:xfrm>
            <a:off x="1157088" y="4541879"/>
            <a:ext cx="9877823" cy="1653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rPr sz="2800" dirty="0"/>
              <a:t>Result of e = 0.001 is not bad, but it’s very hard to collect data</a:t>
            </a:r>
          </a:p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rPr sz="2800" dirty="0"/>
              <a:t>e = 0.003 is used later</a:t>
            </a:r>
          </a:p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rPr sz="2800" dirty="0"/>
              <a:t>Convenience </a:t>
            </a:r>
            <a:r>
              <a:rPr lang="en-US" sz="2800" dirty="0" smtClean="0"/>
              <a:t>vs.</a:t>
            </a:r>
            <a:r>
              <a:rPr sz="2800" dirty="0" smtClean="0"/>
              <a:t> </a:t>
            </a:r>
            <a:r>
              <a:rPr sz="2800" dirty="0"/>
              <a:t>Better Accuracy</a:t>
            </a:r>
          </a:p>
        </p:txBody>
      </p:sp>
    </p:spTree>
    <p:extLst>
      <p:ext uri="{BB962C8B-B14F-4D97-AF65-F5344CB8AC3E}">
        <p14:creationId xmlns:p14="http://schemas.microsoft.com/office/powerpoint/2010/main" val="4516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 smtClean="0"/>
              <a:t> Calibration Consistency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8705-323E-5D4B-AE2E-D136C4FA1D96}" type="slidenum">
              <a:rPr kumimoji="1" lang="zh-CN" altLang="en-US" smtClean="0"/>
              <a:t>9</a:t>
            </a:fld>
            <a:endParaRPr kumimoji="1" lang="zh-CN" altLang="en-US"/>
          </a:p>
        </p:txBody>
      </p:sp>
      <p:graphicFrame>
        <p:nvGraphicFramePr>
          <p:cNvPr id="6" name="Consistency of Same X with different Y"/>
          <p:cNvGraphicFramePr/>
          <p:nvPr>
            <p:extLst>
              <p:ext uri="{D42A27DB-BD31-4B8C-83A1-F6EECF244321}">
                <p14:modId xmlns:p14="http://schemas.microsoft.com/office/powerpoint/2010/main" val="1728532889"/>
              </p:ext>
            </p:extLst>
          </p:nvPr>
        </p:nvGraphicFramePr>
        <p:xfrm>
          <a:off x="3335865" y="1545695"/>
          <a:ext cx="5689602" cy="1595562"/>
        </p:xfrm>
        <a:graphic>
          <a:graphicData uri="http://schemas.openxmlformats.org/drawingml/2006/table">
            <a:tbl>
              <a:tblPr bandRow="1"/>
              <a:tblGrid>
                <a:gridCol w="2319416"/>
                <a:gridCol w="1770864"/>
                <a:gridCol w="1599322"/>
              </a:tblGrid>
              <a:tr h="495300">
                <a:tc gridSpan="3">
                  <a:txBody>
                    <a:bodyPr/>
                    <a:lstStyle/>
                    <a:p>
                      <a:pPr algn="ctr"/>
                      <a:r>
                        <a:rPr sz="2600" b="1" dirty="0"/>
                        <a:t>Consistency of Same X with different Y</a:t>
                      </a:r>
                    </a:p>
                  </a:txBody>
                  <a:tcPr marL="50800" marR="50800" marT="50800" marB="50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8861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Error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RX/rad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tX/mm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8861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e = 0.003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0.054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10.5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Consistency of Same Y with different Y-1"/>
          <p:cNvGraphicFramePr/>
          <p:nvPr>
            <p:extLst>
              <p:ext uri="{D42A27DB-BD31-4B8C-83A1-F6EECF244321}">
                <p14:modId xmlns:p14="http://schemas.microsoft.com/office/powerpoint/2010/main" val="1305673717"/>
              </p:ext>
            </p:extLst>
          </p:nvPr>
        </p:nvGraphicFramePr>
        <p:xfrm>
          <a:off x="3335865" y="3884562"/>
          <a:ext cx="5689602" cy="1595562"/>
        </p:xfrm>
        <a:graphic>
          <a:graphicData uri="http://schemas.openxmlformats.org/drawingml/2006/table">
            <a:tbl>
              <a:tblPr bandRow="1"/>
              <a:tblGrid>
                <a:gridCol w="2319415"/>
                <a:gridCol w="1770864"/>
                <a:gridCol w="1599323"/>
              </a:tblGrid>
              <a:tr h="495300">
                <a:tc gridSpan="3">
                  <a:txBody>
                    <a:bodyPr/>
                    <a:lstStyle/>
                    <a:p>
                      <a:pPr algn="ctr"/>
                      <a:r>
                        <a:rPr sz="2600" b="1" dirty="0"/>
                        <a:t>Consistency of Same Y with different </a:t>
                      </a:r>
                      <a:r>
                        <a:rPr lang="en-US" sz="2600" b="1" dirty="0" smtClean="0"/>
                        <a:t>X</a:t>
                      </a:r>
                      <a:endParaRPr sz="2600" b="1" dirty="0"/>
                    </a:p>
                  </a:txBody>
                  <a:tcPr marL="50800" marR="50800" marT="50800" marB="50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8861"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Error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RY/rad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tY/mm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8861"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e = 0.003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0.025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3.1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3897</TotalTime>
  <Words>1109</Words>
  <Application>Microsoft Macintosh PowerPoint</Application>
  <PresentationFormat>Widescreen</PresentationFormat>
  <Paragraphs>238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Calibri Light</vt:lpstr>
      <vt:lpstr>Helvetica</vt:lpstr>
      <vt:lpstr>Mangal</vt:lpstr>
      <vt:lpstr>Times New Roman</vt:lpstr>
      <vt:lpstr>宋体</vt:lpstr>
      <vt:lpstr>Arial</vt:lpstr>
      <vt:lpstr>Office 主题</vt:lpstr>
      <vt:lpstr>DVRK stereo camera calibration and model registration  -Checkpoint Presentation-</vt:lpstr>
      <vt:lpstr> Background</vt:lpstr>
      <vt:lpstr> Background</vt:lpstr>
      <vt:lpstr> Current Deliverables</vt:lpstr>
      <vt:lpstr>Progress – Hand Eye Calibration</vt:lpstr>
      <vt:lpstr>Progress – Hand Eye Calibration Setup</vt:lpstr>
      <vt:lpstr>Progress – Data Collection Process</vt:lpstr>
      <vt:lpstr> Calibration Consistency</vt:lpstr>
      <vt:lpstr> Calibration Consistency</vt:lpstr>
      <vt:lpstr> Calibration Consistency</vt:lpstr>
      <vt:lpstr> Calibration Accuracy</vt:lpstr>
      <vt:lpstr> Phantom Detection Accuracy (via Touching)</vt:lpstr>
      <vt:lpstr> Result of Edge Detection</vt:lpstr>
      <vt:lpstr> Result of Edge Detection</vt:lpstr>
      <vt:lpstr> Result of Edge Detection</vt:lpstr>
      <vt:lpstr> Result of Edge Detection</vt:lpstr>
      <vt:lpstr> Result of Edge Detection</vt:lpstr>
      <vt:lpstr> Result of Edge Detection</vt:lpstr>
      <vt:lpstr> Result of Edge Detection</vt:lpstr>
      <vt:lpstr> Technical Approach Changed</vt:lpstr>
      <vt:lpstr> Future Work</vt:lpstr>
      <vt:lpstr> Updated Dependencies</vt:lpstr>
      <vt:lpstr> Updated Timeline</vt:lpstr>
      <vt:lpstr>Original Timeline</vt:lpstr>
      <vt:lpstr>Updated Timeline</vt:lpstr>
      <vt:lpstr>Updated Timeline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DVRK stereo camera calibration and model registration </dc:title>
  <dc:creator>Microsoft Office 用户</dc:creator>
  <cp:lastModifiedBy>Microsoft Office User</cp:lastModifiedBy>
  <cp:revision>107</cp:revision>
  <cp:lastPrinted>2017-04-06T16:59:48Z</cp:lastPrinted>
  <dcterms:created xsi:type="dcterms:W3CDTF">2017-02-20T02:53:39Z</dcterms:created>
  <dcterms:modified xsi:type="dcterms:W3CDTF">2017-04-06T17:00:30Z</dcterms:modified>
</cp:coreProperties>
</file>