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6"/>
  </p:notesMasterIdLst>
  <p:sldIdLst>
    <p:sldId id="256" r:id="rId2"/>
    <p:sldId id="267" r:id="rId3"/>
    <p:sldId id="268" r:id="rId4"/>
    <p:sldId id="284" r:id="rId5"/>
    <p:sldId id="269" r:id="rId6"/>
    <p:sldId id="276" r:id="rId7"/>
    <p:sldId id="277" r:id="rId8"/>
    <p:sldId id="270" r:id="rId9"/>
    <p:sldId id="271" r:id="rId10"/>
    <p:sldId id="283" r:id="rId11"/>
    <p:sldId id="279" r:id="rId12"/>
    <p:sldId id="272" r:id="rId13"/>
    <p:sldId id="278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hao Liu" initials="YL" lastIdx="1" clrIdx="0">
    <p:extLst>
      <p:ext uri="{19B8F6BF-5375-455C-9EA6-DF929625EA0E}">
        <p15:presenceInfo xmlns:p15="http://schemas.microsoft.com/office/powerpoint/2012/main" userId="S::yliu333@jh.edu::fa72032d-220c-4e5e-a662-e246a9c24b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5T11:23:48.861" idx="1">
    <p:pos x="10" y="10"/>
    <p:text>Confirm calibration deliverables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C4E89-39B6-47E8-8FBD-4D0BE5E0AC31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4F3C-34DB-4801-A433-39F39E599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PC1 PC2 and Unity Windows?</a:t>
            </a:r>
          </a:p>
          <a:p>
            <a:endParaRPr lang="en-US"/>
          </a:p>
          <a:p>
            <a:r>
              <a:rPr lang="en-US"/>
              <a:t>Merge PCs </a:t>
            </a:r>
            <a:r>
              <a:rPr lang="en-US" err="1"/>
              <a:t>Tracksys</a:t>
            </a:r>
            <a:endParaRPr lang="en-US"/>
          </a:p>
          <a:p>
            <a:r>
              <a:rPr lang="en-US"/>
              <a:t>ICP noise model Seth thesis</a:t>
            </a:r>
          </a:p>
          <a:p>
            <a:r>
              <a:rPr lang="en-US"/>
              <a:t>ICP: assumption uniform noise model</a:t>
            </a:r>
          </a:p>
          <a:p>
            <a:r>
              <a:rPr lang="en-US"/>
              <a:t>Find the noise model – IMLP</a:t>
            </a:r>
          </a:p>
          <a:p>
            <a:r>
              <a:rPr lang="en-US"/>
              <a:t>Orientations _ IMLOP</a:t>
            </a:r>
          </a:p>
          <a:p>
            <a:r>
              <a:rPr lang="en-US"/>
              <a:t>Teeth + orbital bones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84F3C-34DB-4801-A433-39F39E5995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Confirm calibration deliverables</a:t>
            </a:r>
          </a:p>
          <a:p>
            <a:endParaRPr lang="en-US"/>
          </a:p>
          <a:p>
            <a:r>
              <a:rPr lang="en-US"/>
              <a:t>Cal: Min: pivot calibration if only distal edge</a:t>
            </a:r>
          </a:p>
          <a:p>
            <a:r>
              <a:rPr lang="en-US" err="1"/>
              <a:t>Exp</a:t>
            </a:r>
            <a:r>
              <a:rPr lang="en-US"/>
              <a:t>: tracked pointer to get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84F3C-34DB-4801-A433-39F39E5995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7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Hand made passive rigid</a:t>
            </a:r>
          </a:p>
          <a:p>
            <a:r>
              <a:rPr lang="en-US"/>
              <a:t>Make a rigid body, ask for reflective balls. Hemostat attachment</a:t>
            </a:r>
          </a:p>
          <a:p>
            <a:r>
              <a:rPr lang="en-US"/>
              <a:t>Ask for Skull CT from </a:t>
            </a:r>
            <a:r>
              <a:rPr lang="en-US" err="1"/>
              <a:t>Cicel</a:t>
            </a:r>
            <a:r>
              <a:rPr lang="en-US"/>
              <a:t>. We can get the the CT for the skull model on Dr. PK’s table and do experiments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84F3C-34DB-4801-A433-39F39E599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72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84F3C-34DB-4801-A433-39F39E599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Send email schedule Monday 12. (</a:t>
            </a:r>
            <a:r>
              <a:rPr lang="en-US" err="1"/>
              <a:t>Kazanzedis</a:t>
            </a:r>
            <a:r>
              <a:rPr lang="en-US"/>
              <a:t>), Friday (3pm),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84F3C-34DB-4801-A433-39F39E5995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7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1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9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1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4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0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69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6F36299-AB34-4381-8268-0EBF2EF55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102A590-F9D8-4E57-B069-92109B64F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398460"/>
            <a:ext cx="8457055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D6034-BC74-4536-BD72-87418EF8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208" y="2723302"/>
            <a:ext cx="7778913" cy="173934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>
                <a:ea typeface="+mj-lt"/>
                <a:cs typeface="+mj-lt"/>
              </a:rPr>
              <a:t>Augmented Reality Aided Craniofacial Surgery</a:t>
            </a:r>
            <a:endParaRPr lang="en-US" sz="540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94156-83F9-4B4C-A88E-21EF8D47C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8789" y="2559327"/>
            <a:ext cx="3094526" cy="1739347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spcAft>
                <a:spcPts val="600"/>
              </a:spcAft>
            </a:pPr>
            <a:r>
              <a:rPr lang="en-US" sz="4000" cap="all">
                <a:solidFill>
                  <a:schemeClr val="tx2"/>
                </a:solidFill>
                <a:ea typeface="+mn-lt"/>
                <a:cs typeface="+mn-lt"/>
              </a:rPr>
              <a:t>CIS2 Project Proposal</a:t>
            </a:r>
            <a:r>
              <a:rPr lang="en-US" sz="2400" cap="all">
                <a:ea typeface="+mn-lt"/>
                <a:cs typeface="+mn-lt"/>
              </a:rPr>
              <a:t> </a:t>
            </a:r>
            <a:br>
              <a:rPr lang="en-US" sz="2400" cap="all">
                <a:ea typeface="+mn-lt"/>
                <a:cs typeface="+mn-lt"/>
              </a:rPr>
            </a:br>
            <a:endParaRPr lang="en-US" sz="2400" cap="all">
              <a:ea typeface="+mn-lt"/>
              <a:cs typeface="+mn-lt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5496513-37AD-4D15-9914-AB18C9817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5047" y="2398459"/>
            <a:ext cx="316952" cy="2061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D7A4BAB1-53EA-49E1-9987-8B7F99EED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459540"/>
            <a:ext cx="8457055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7E4DFC-A122-4816-B084-56034FF8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5047" y="4459540"/>
            <a:ext cx="316952" cy="32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90FB3-99AE-440F-A394-3BAE16C314D9}"/>
              </a:ext>
            </a:extLst>
          </p:cNvPr>
          <p:cNvSpPr txBox="1"/>
          <p:nvPr/>
        </p:nvSpPr>
        <p:spPr>
          <a:xfrm>
            <a:off x="259948" y="5193656"/>
            <a:ext cx="87012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Team Members: Nikhil Dave &amp; </a:t>
            </a:r>
            <a:r>
              <a:rPr lang="en-US" b="1" err="1">
                <a:solidFill>
                  <a:schemeClr val="tx2"/>
                </a:solidFill>
              </a:rPr>
              <a:t>Yihao</a:t>
            </a:r>
            <a:r>
              <a:rPr lang="en-US" b="1" dirty="0">
                <a:solidFill>
                  <a:schemeClr val="tx2"/>
                </a:solidFill>
              </a:rPr>
              <a:t> Liu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Mentors: Dr. Peter </a:t>
            </a:r>
            <a:r>
              <a:rPr lang="en-US" b="1" dirty="0" err="1">
                <a:solidFill>
                  <a:schemeClr val="tx2"/>
                </a:solidFill>
              </a:rPr>
              <a:t>Kazanzides</a:t>
            </a:r>
            <a:r>
              <a:rPr lang="en-US" b="1" dirty="0">
                <a:solidFill>
                  <a:schemeClr val="tx2"/>
                </a:solidFill>
              </a:rPr>
              <a:t>, Ehsan </a:t>
            </a:r>
            <a:r>
              <a:rPr lang="en-US" b="1" dirty="0" err="1">
                <a:solidFill>
                  <a:schemeClr val="tx2"/>
                </a:solidFill>
              </a:rPr>
              <a:t>Azimi</a:t>
            </a:r>
            <a:r>
              <a:rPr lang="en-US" b="1" dirty="0">
                <a:solidFill>
                  <a:schemeClr val="tx2"/>
                </a:solidFill>
              </a:rPr>
              <a:t>, Dr. Cecil </a:t>
            </a:r>
            <a:r>
              <a:rPr lang="en-US" b="1" dirty="0" err="1">
                <a:solidFill>
                  <a:schemeClr val="tx2"/>
                </a:solidFill>
              </a:rPr>
              <a:t>Qiu</a:t>
            </a:r>
            <a:r>
              <a:rPr lang="en-US" b="1" dirty="0">
                <a:solidFill>
                  <a:schemeClr val="tx2"/>
                </a:solidFill>
              </a:rPr>
              <a:t>, Dr. Shashank Reddy</a:t>
            </a:r>
          </a:p>
        </p:txBody>
      </p:sp>
    </p:spTree>
    <p:extLst>
      <p:ext uri="{BB962C8B-B14F-4D97-AF65-F5344CB8AC3E}">
        <p14:creationId xmlns:p14="http://schemas.microsoft.com/office/powerpoint/2010/main" val="361692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E024F5D-7E50-462D-810E-DEAAFD8F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79140"/>
              </p:ext>
            </p:extLst>
          </p:nvPr>
        </p:nvGraphicFramePr>
        <p:xfrm>
          <a:off x="287628" y="368897"/>
          <a:ext cx="11616744" cy="4621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86">
                  <a:extLst>
                    <a:ext uri="{9D8B030D-6E8A-4147-A177-3AD203B41FA5}">
                      <a16:colId xmlns:a16="http://schemas.microsoft.com/office/drawing/2014/main" val="2713178127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3608358361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253928150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384694766"/>
                    </a:ext>
                  </a:extLst>
                </a:gridCol>
              </a:tblGrid>
              <a:tr h="507086">
                <a:tc>
                  <a:txBody>
                    <a:bodyPr/>
                    <a:lstStyle/>
                    <a:p>
                      <a:r>
                        <a:rPr lang="en-US"/>
                        <a:t>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3399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Learning Python Wrapper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Check ICP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Refer to Online Material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Seek mentorship from Anton and Ehsan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3/1/20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5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Hemostat (or clamp)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Coordinate with Dr. Kazanzides and Ehsan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Seek from Clinical Mentors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Resolved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9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Attachable Rigid Body for Polaris and Hemostat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Seek from Ehsan or Dr. </a:t>
                      </a:r>
                      <a:r>
                        <a:rPr lang="en-US" err="1"/>
                        <a:t>Kazanzides</a:t>
                      </a:r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Coordinate with LCSR, Potentially make our own.</a:t>
                      </a:r>
                    </a:p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3/15/20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0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HoloLens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Coordinate with Ehsan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Coordinate with Dr. Kazanzides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4/1/20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047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/>
                        <a:t>Unity Installation and Hololens Set-up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Utilization of Online Resources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Help from Ehsan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4/1/20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1501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3D-Slicer Installation and Set-up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Utilization of Online Resources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Coordinate with Dr. </a:t>
                      </a:r>
                      <a:r>
                        <a:rPr lang="en-US" err="1"/>
                        <a:t>Kazanzides</a:t>
                      </a:r>
                      <a:r>
                        <a:rPr lang="en-US"/>
                        <a:t> and Ehsan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4/1/20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53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22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83C707-BC2F-B244-A8FA-FC0CEA9E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5" y="-30412"/>
            <a:ext cx="8142013" cy="6888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7B8A45-6370-9446-9A9F-F4725C21CE60}"/>
              </a:ext>
            </a:extLst>
          </p:cNvPr>
          <p:cNvSpPr txBox="1"/>
          <p:nvPr/>
        </p:nvSpPr>
        <p:spPr>
          <a:xfrm>
            <a:off x="360611" y="1596980"/>
            <a:ext cx="3206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Management Plan – Development Flow Chart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16A166-F0EA-9E4B-8A52-6C0152BB08B6}"/>
              </a:ext>
            </a:extLst>
          </p:cNvPr>
          <p:cNvSpPr/>
          <p:nvPr/>
        </p:nvSpPr>
        <p:spPr>
          <a:xfrm>
            <a:off x="5046372" y="199264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5F0167-88A0-164D-B195-AA95D3E5958E}"/>
              </a:ext>
            </a:extLst>
          </p:cNvPr>
          <p:cNvSpPr/>
          <p:nvPr/>
        </p:nvSpPr>
        <p:spPr>
          <a:xfrm>
            <a:off x="6926688" y="199265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86AEA6E-B576-DF4B-B1AA-14A818348898}"/>
              </a:ext>
            </a:extLst>
          </p:cNvPr>
          <p:cNvSpPr/>
          <p:nvPr/>
        </p:nvSpPr>
        <p:spPr>
          <a:xfrm>
            <a:off x="5046372" y="2409424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AECCC59-A78A-4E47-A1B6-E72F99152C11}"/>
              </a:ext>
            </a:extLst>
          </p:cNvPr>
          <p:cNvSpPr/>
          <p:nvPr/>
        </p:nvSpPr>
        <p:spPr>
          <a:xfrm>
            <a:off x="6732991" y="2361840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546283-11B2-2A44-8D06-A5262486B950}"/>
              </a:ext>
            </a:extLst>
          </p:cNvPr>
          <p:cNvSpPr/>
          <p:nvPr/>
        </p:nvSpPr>
        <p:spPr>
          <a:xfrm>
            <a:off x="4911144" y="5133489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DC4CE7-5E5B-6049-9AA7-E16C239B6C9C}"/>
              </a:ext>
            </a:extLst>
          </p:cNvPr>
          <p:cNvSpPr/>
          <p:nvPr/>
        </p:nvSpPr>
        <p:spPr>
          <a:xfrm>
            <a:off x="6759921" y="5136909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3CDAEF-13F0-4C47-9579-9A1DA6A49C3A}"/>
              </a:ext>
            </a:extLst>
          </p:cNvPr>
          <p:cNvSpPr/>
          <p:nvPr/>
        </p:nvSpPr>
        <p:spPr>
          <a:xfrm>
            <a:off x="8608698" y="5149409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EB9AE4-89AF-504E-9AC9-2F0260E7F451}"/>
              </a:ext>
            </a:extLst>
          </p:cNvPr>
          <p:cNvSpPr/>
          <p:nvPr/>
        </p:nvSpPr>
        <p:spPr>
          <a:xfrm>
            <a:off x="8743926" y="246577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357614-3A24-B547-87D0-215C5A6E403D}"/>
              </a:ext>
            </a:extLst>
          </p:cNvPr>
          <p:cNvSpPr/>
          <p:nvPr/>
        </p:nvSpPr>
        <p:spPr>
          <a:xfrm>
            <a:off x="5000829" y="1551378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01745B-FCE7-7C43-9183-638F06ADD31E}"/>
              </a:ext>
            </a:extLst>
          </p:cNvPr>
          <p:cNvSpPr/>
          <p:nvPr/>
        </p:nvSpPr>
        <p:spPr>
          <a:xfrm>
            <a:off x="4990779" y="3755293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3EEDF3-68E7-564F-AF85-96E74260440D}"/>
              </a:ext>
            </a:extLst>
          </p:cNvPr>
          <p:cNvSpPr/>
          <p:nvPr/>
        </p:nvSpPr>
        <p:spPr>
          <a:xfrm>
            <a:off x="8760294" y="2409152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373BC2-59C2-C942-9D1C-C1BB27613624}"/>
              </a:ext>
            </a:extLst>
          </p:cNvPr>
          <p:cNvSpPr/>
          <p:nvPr/>
        </p:nvSpPr>
        <p:spPr>
          <a:xfrm>
            <a:off x="10751602" y="2381337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C669CD-F5E0-DF49-B221-2FEC5C936185}"/>
              </a:ext>
            </a:extLst>
          </p:cNvPr>
          <p:cNvSpPr/>
          <p:nvPr/>
        </p:nvSpPr>
        <p:spPr>
          <a:xfrm>
            <a:off x="5018001" y="6130348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947811-4C9F-3F42-ABF3-5C800719F60F}"/>
              </a:ext>
            </a:extLst>
          </p:cNvPr>
          <p:cNvSpPr/>
          <p:nvPr/>
        </p:nvSpPr>
        <p:spPr>
          <a:xfrm>
            <a:off x="8625066" y="6178074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9ABB9D-ABE6-9148-A3E2-14B988510690}"/>
              </a:ext>
            </a:extLst>
          </p:cNvPr>
          <p:cNvSpPr/>
          <p:nvPr/>
        </p:nvSpPr>
        <p:spPr>
          <a:xfrm>
            <a:off x="733226" y="5696956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E21366-104F-6242-878C-3C75D43578B1}"/>
              </a:ext>
            </a:extLst>
          </p:cNvPr>
          <p:cNvSpPr/>
          <p:nvPr/>
        </p:nvSpPr>
        <p:spPr>
          <a:xfrm>
            <a:off x="733226" y="5265676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551DA6-10B4-E844-B990-EDA46A413824}"/>
              </a:ext>
            </a:extLst>
          </p:cNvPr>
          <p:cNvSpPr txBox="1"/>
          <p:nvPr/>
        </p:nvSpPr>
        <p:spPr>
          <a:xfrm>
            <a:off x="1249251" y="5281596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Yihao Liu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3C3C1-1E73-5A49-938F-FEEDBA215245}"/>
              </a:ext>
            </a:extLst>
          </p:cNvPr>
          <p:cNvSpPr txBox="1"/>
          <p:nvPr/>
        </p:nvSpPr>
        <p:spPr>
          <a:xfrm>
            <a:off x="1249251" y="5762158"/>
            <a:ext cx="131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Nikhil </a:t>
            </a:r>
            <a:r>
              <a:rPr lang="en-US" err="1"/>
              <a:t>Davé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F86500-063D-0D46-B95C-F48C18B1CCE0}"/>
              </a:ext>
            </a:extLst>
          </p:cNvPr>
          <p:cNvSpPr/>
          <p:nvPr/>
        </p:nvSpPr>
        <p:spPr>
          <a:xfrm>
            <a:off x="10517141" y="2381788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03FABAF-FBA4-E547-9895-2E5A50B38840}"/>
              </a:ext>
            </a:extLst>
          </p:cNvPr>
          <p:cNvSpPr/>
          <p:nvPr/>
        </p:nvSpPr>
        <p:spPr>
          <a:xfrm>
            <a:off x="5040870" y="2661102"/>
            <a:ext cx="270456" cy="2643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41E763-6E52-A242-8138-CF2837AE6CFD}"/>
              </a:ext>
            </a:extLst>
          </p:cNvPr>
          <p:cNvSpPr txBox="1"/>
          <p:nvPr/>
        </p:nvSpPr>
        <p:spPr>
          <a:xfrm>
            <a:off x="5212404" y="28287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5E97B1-778F-FB40-B4E8-8DD22CE44D94}"/>
              </a:ext>
            </a:extLst>
          </p:cNvPr>
          <p:cNvSpPr txBox="1"/>
          <p:nvPr/>
        </p:nvSpPr>
        <p:spPr>
          <a:xfrm>
            <a:off x="7152271" y="24780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C1104D-50CF-744D-8F13-60D1DB06000D}"/>
              </a:ext>
            </a:extLst>
          </p:cNvPr>
          <p:cNvSpPr txBox="1"/>
          <p:nvPr/>
        </p:nvSpPr>
        <p:spPr>
          <a:xfrm>
            <a:off x="9014382" y="22882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3CFBEB-8F39-0B4A-80E0-6B846929451B}"/>
              </a:ext>
            </a:extLst>
          </p:cNvPr>
          <p:cNvSpPr txBox="1"/>
          <p:nvPr/>
        </p:nvSpPr>
        <p:spPr>
          <a:xfrm>
            <a:off x="5221929" y="924835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620D57-2E6C-BA4E-A26E-1072DB7E5D77}"/>
              </a:ext>
            </a:extLst>
          </p:cNvPr>
          <p:cNvSpPr txBox="1"/>
          <p:nvPr/>
        </p:nvSpPr>
        <p:spPr>
          <a:xfrm>
            <a:off x="5219244" y="2265770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06736A-3DE0-474F-8904-393EEFDD9651}"/>
              </a:ext>
            </a:extLst>
          </p:cNvPr>
          <p:cNvSpPr txBox="1"/>
          <p:nvPr/>
        </p:nvSpPr>
        <p:spPr>
          <a:xfrm>
            <a:off x="5212404" y="3134283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B2E22F-A6EC-DE48-93B4-3EBA20EF9008}"/>
              </a:ext>
            </a:extLst>
          </p:cNvPr>
          <p:cNvSpPr txBox="1"/>
          <p:nvPr/>
        </p:nvSpPr>
        <p:spPr>
          <a:xfrm>
            <a:off x="7147508" y="2196671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Mar. 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EF933F-C80A-1C48-818C-B1DD9E30E211}"/>
              </a:ext>
            </a:extLst>
          </p:cNvPr>
          <p:cNvSpPr txBox="1"/>
          <p:nvPr/>
        </p:nvSpPr>
        <p:spPr>
          <a:xfrm>
            <a:off x="9075772" y="2224486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E143D6-1C25-B24D-A272-0C8B429AA449}"/>
              </a:ext>
            </a:extLst>
          </p:cNvPr>
          <p:cNvSpPr txBox="1"/>
          <p:nvPr/>
        </p:nvSpPr>
        <p:spPr>
          <a:xfrm>
            <a:off x="5258306" y="4477531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AB5ED4-F2DB-6342-B8B1-0B99F0BBBE3F}"/>
              </a:ext>
            </a:extLst>
          </p:cNvPr>
          <p:cNvSpPr txBox="1"/>
          <p:nvPr/>
        </p:nvSpPr>
        <p:spPr>
          <a:xfrm>
            <a:off x="5268356" y="5470731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1CCA30-8172-C642-AAC3-7DF1C71358FD}"/>
              </a:ext>
            </a:extLst>
          </p:cNvPr>
          <p:cNvSpPr txBox="1"/>
          <p:nvPr/>
        </p:nvSpPr>
        <p:spPr>
          <a:xfrm>
            <a:off x="7190048" y="4461010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7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51FB88-B8F3-EF40-BE8E-30F50A8D025C}"/>
              </a:ext>
            </a:extLst>
          </p:cNvPr>
          <p:cNvSpPr txBox="1"/>
          <p:nvPr/>
        </p:nvSpPr>
        <p:spPr>
          <a:xfrm>
            <a:off x="9014381" y="4469463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92AFB0-6612-A942-B5ED-74DCA68D438C}"/>
              </a:ext>
            </a:extLst>
          </p:cNvPr>
          <p:cNvSpPr txBox="1"/>
          <p:nvPr/>
        </p:nvSpPr>
        <p:spPr>
          <a:xfrm>
            <a:off x="9011267" y="5438000"/>
            <a:ext cx="940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Apr. 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F83AF1-6496-8B46-8370-A2AFD811A0C4}"/>
              </a:ext>
            </a:extLst>
          </p:cNvPr>
          <p:cNvSpPr txBox="1"/>
          <p:nvPr/>
        </p:nvSpPr>
        <p:spPr>
          <a:xfrm>
            <a:off x="9906105" y="3040475"/>
            <a:ext cx="2528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Interfacing and documentation will happen along the development between Mar 7 to Apr. 25</a:t>
            </a:r>
          </a:p>
        </p:txBody>
      </p:sp>
    </p:spTree>
    <p:extLst>
      <p:ext uri="{BB962C8B-B14F-4D97-AF65-F5344CB8AC3E}">
        <p14:creationId xmlns:p14="http://schemas.microsoft.com/office/powerpoint/2010/main" val="112142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E87D8D-0AC3-494B-8D57-A58739724914}"/>
              </a:ext>
            </a:extLst>
          </p:cNvPr>
          <p:cNvSpPr/>
          <p:nvPr/>
        </p:nvSpPr>
        <p:spPr>
          <a:xfrm>
            <a:off x="3352800" y="1574800"/>
            <a:ext cx="1092200" cy="353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ACD5FC1D-50A7-4457-984E-EFAFBBA10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397024"/>
              </p:ext>
            </p:extLst>
          </p:nvPr>
        </p:nvGraphicFramePr>
        <p:xfrm>
          <a:off x="225969" y="584205"/>
          <a:ext cx="11730043" cy="568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82">
                  <a:extLst>
                    <a:ext uri="{9D8B030D-6E8A-4147-A177-3AD203B41FA5}">
                      <a16:colId xmlns:a16="http://schemas.microsoft.com/office/drawing/2014/main" val="2628278172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915832730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2934387528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128943472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26505311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1534979742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176326411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798725820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816684909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912179873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2861047738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425445288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289991661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1264926499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2574310257"/>
                    </a:ext>
                  </a:extLst>
                </a:gridCol>
                <a:gridCol w="666571">
                  <a:extLst>
                    <a:ext uri="{9D8B030D-6E8A-4147-A177-3AD203B41FA5}">
                      <a16:colId xmlns:a16="http://schemas.microsoft.com/office/drawing/2014/main" val="3677376422"/>
                    </a:ext>
                  </a:extLst>
                </a:gridCol>
                <a:gridCol w="887296">
                  <a:extLst>
                    <a:ext uri="{9D8B030D-6E8A-4147-A177-3AD203B41FA5}">
                      <a16:colId xmlns:a16="http://schemas.microsoft.com/office/drawing/2014/main" val="1653580124"/>
                    </a:ext>
                  </a:extLst>
                </a:gridCol>
              </a:tblGrid>
              <a:tr h="484601">
                <a:tc>
                  <a:txBody>
                    <a:bodyPr/>
                    <a:lstStyle/>
                    <a:p>
                      <a:r>
                        <a:rPr lang="en-US"/>
                        <a:t>Jan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Feb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March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US"/>
                        <a:t>April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192565"/>
                  </a:ext>
                </a:extLst>
              </a:tr>
              <a:tr h="520498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952413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3C739D-97EC-4C0E-BB8A-9EC317A1235E}"/>
              </a:ext>
            </a:extLst>
          </p:cNvPr>
          <p:cNvSpPr/>
          <p:nvPr/>
        </p:nvSpPr>
        <p:spPr>
          <a:xfrm>
            <a:off x="300039" y="1147763"/>
            <a:ext cx="2076450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Project Selection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8927DC-2DE9-48D5-8163-575272AD6F6A}"/>
              </a:ext>
            </a:extLst>
          </p:cNvPr>
          <p:cNvSpPr/>
          <p:nvPr/>
        </p:nvSpPr>
        <p:spPr>
          <a:xfrm>
            <a:off x="928695" y="1623350"/>
            <a:ext cx="2819380" cy="427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Projection Plan and Report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BC7407-16E3-4C56-8FD3-97A97193266E}"/>
              </a:ext>
            </a:extLst>
          </p:cNvPr>
          <p:cNvSpPr/>
          <p:nvPr/>
        </p:nvSpPr>
        <p:spPr>
          <a:xfrm>
            <a:off x="1800225" y="2085951"/>
            <a:ext cx="4567237" cy="4270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ICP Registration Implementation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5D9FB6-76B8-48BE-AA86-DCD088EA9DA2}"/>
              </a:ext>
            </a:extLst>
          </p:cNvPr>
          <p:cNvSpPr/>
          <p:nvPr/>
        </p:nvSpPr>
        <p:spPr>
          <a:xfrm>
            <a:off x="5072062" y="3001962"/>
            <a:ext cx="2590799" cy="427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Dev. Tracked Hemostat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B05BA82-AA0A-47DE-8F3C-6D8C3F78E79E}"/>
              </a:ext>
            </a:extLst>
          </p:cNvPr>
          <p:cNvSpPr/>
          <p:nvPr/>
        </p:nvSpPr>
        <p:spPr>
          <a:xfrm>
            <a:off x="5072062" y="3472745"/>
            <a:ext cx="3467100" cy="427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Calibration Implementation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F93E27-2B0E-4DF9-8DA5-ECFC5FE22E8C}"/>
              </a:ext>
            </a:extLst>
          </p:cNvPr>
          <p:cNvSpPr/>
          <p:nvPr/>
        </p:nvSpPr>
        <p:spPr>
          <a:xfrm>
            <a:off x="7747002" y="4380619"/>
            <a:ext cx="3158257" cy="4270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Visualization in 3D-Slicer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72E68C9-2D34-4F16-B100-B129F6319353}"/>
              </a:ext>
            </a:extLst>
          </p:cNvPr>
          <p:cNvSpPr/>
          <p:nvPr/>
        </p:nvSpPr>
        <p:spPr>
          <a:xfrm>
            <a:off x="7747002" y="4835599"/>
            <a:ext cx="4131945" cy="4270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Visualization in HMD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2CBB695-E290-46C6-BCE1-2F991E69338E}"/>
              </a:ext>
            </a:extLst>
          </p:cNvPr>
          <p:cNvSpPr/>
          <p:nvPr/>
        </p:nvSpPr>
        <p:spPr>
          <a:xfrm>
            <a:off x="9454875" y="5792513"/>
            <a:ext cx="2435773" cy="4270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Final Presentation Prep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416C43-B995-4BF6-8EEC-265472A7AA69}"/>
              </a:ext>
            </a:extLst>
          </p:cNvPr>
          <p:cNvSpPr/>
          <p:nvPr/>
        </p:nvSpPr>
        <p:spPr>
          <a:xfrm>
            <a:off x="4445001" y="2539927"/>
            <a:ext cx="1922462" cy="42703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Validation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E8B98A-74CD-49A1-B9E7-A800C2E5017B}"/>
              </a:ext>
            </a:extLst>
          </p:cNvPr>
          <p:cNvSpPr/>
          <p:nvPr/>
        </p:nvSpPr>
        <p:spPr>
          <a:xfrm>
            <a:off x="7205662" y="3932384"/>
            <a:ext cx="1333499" cy="4270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Validation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51E31A-6DB3-40C9-91B1-AC27D2272F1C}"/>
              </a:ext>
            </a:extLst>
          </p:cNvPr>
          <p:cNvSpPr/>
          <p:nvPr/>
        </p:nvSpPr>
        <p:spPr>
          <a:xfrm>
            <a:off x="10672762" y="5314056"/>
            <a:ext cx="1206183" cy="4270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Validation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3ABDBEEA-EB6A-4108-9C3E-BBC58A37D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83570"/>
              </p:ext>
            </p:extLst>
          </p:nvPr>
        </p:nvGraphicFramePr>
        <p:xfrm>
          <a:off x="222300" y="3779514"/>
          <a:ext cx="1506487" cy="249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6487">
                  <a:extLst>
                    <a:ext uri="{9D8B030D-6E8A-4147-A177-3AD203B41FA5}">
                      <a16:colId xmlns:a16="http://schemas.microsoft.com/office/drawing/2014/main" val="827455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Phase Legend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Planning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898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Registration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30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Calibration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71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Visualization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4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Final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792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684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8B4D9-281C-4647-A6BE-4216EEB87275}"/>
              </a:ext>
            </a:extLst>
          </p:cNvPr>
          <p:cNvSpPr/>
          <p:nvPr/>
        </p:nvSpPr>
        <p:spPr>
          <a:xfrm>
            <a:off x="3733800" y="1625600"/>
            <a:ext cx="914400" cy="421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E88AD-280F-4A11-9AC0-3F959D4DFB62}"/>
              </a:ext>
            </a:extLst>
          </p:cNvPr>
          <p:cNvSpPr txBox="1"/>
          <p:nvPr/>
        </p:nvSpPr>
        <p:spPr>
          <a:xfrm>
            <a:off x="2732334" y="1882636"/>
            <a:ext cx="6731000" cy="4154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Biweekly mentor meeting (</a:t>
            </a:r>
            <a:r>
              <a:rPr lang="en-US" sz="2400">
                <a:ea typeface="+mn-lt"/>
                <a:cs typeface="+mn-lt"/>
              </a:rPr>
              <a:t>Friday 3 pm.)</a:t>
            </a:r>
            <a:endParaRPr lang="en-US" sz="2400" dirty="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Weekly progress report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Scheduled surgeon meetings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Scheduled technician engineer meetings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Daily sprint group meeting (3 or 4 meetings / week)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M: 12.00-15.00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 err="1">
                <a:ea typeface="+mn-lt"/>
                <a:cs typeface="+mn-lt"/>
              </a:rPr>
              <a:t>TTh</a:t>
            </a:r>
            <a:r>
              <a:rPr lang="en-US" sz="2400" dirty="0">
                <a:ea typeface="+mn-lt"/>
                <a:cs typeface="+mn-lt"/>
              </a:rPr>
              <a:t>: 18.00-21.00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F: 15.00 - 18.00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Weekend technical meeting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Saturday 15.30 - 19.30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6BF2-E8FF-4727-910E-B6C1E4F9062D}"/>
              </a:ext>
            </a:extLst>
          </p:cNvPr>
          <p:cNvSpPr txBox="1"/>
          <p:nvPr/>
        </p:nvSpPr>
        <p:spPr>
          <a:xfrm>
            <a:off x="396875" y="828675"/>
            <a:ext cx="57023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Meeting Management</a:t>
            </a:r>
          </a:p>
        </p:txBody>
      </p:sp>
    </p:spTree>
    <p:extLst>
      <p:ext uri="{BB962C8B-B14F-4D97-AF65-F5344CB8AC3E}">
        <p14:creationId xmlns:p14="http://schemas.microsoft.com/office/powerpoint/2010/main" val="159288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6E78E5-5315-45F6-9221-D3C30F7ED2B3}"/>
              </a:ext>
            </a:extLst>
          </p:cNvPr>
          <p:cNvSpPr txBox="1"/>
          <p:nvPr/>
        </p:nvSpPr>
        <p:spPr>
          <a:xfrm>
            <a:off x="131554" y="485066"/>
            <a:ext cx="59013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Reading List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A23D57-6370-4AD9-A2DA-D4A8D2F37B6E}"/>
              </a:ext>
            </a:extLst>
          </p:cNvPr>
          <p:cNvSpPr/>
          <p:nvPr/>
        </p:nvSpPr>
        <p:spPr>
          <a:xfrm>
            <a:off x="3747571" y="1787487"/>
            <a:ext cx="635261" cy="335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6A00A-DBBC-4D70-A0A8-BABE138E48B3}"/>
              </a:ext>
            </a:extLst>
          </p:cNvPr>
          <p:cNvSpPr txBox="1"/>
          <p:nvPr/>
        </p:nvSpPr>
        <p:spPr>
          <a:xfrm>
            <a:off x="251218" y="1335553"/>
            <a:ext cx="1137920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Hussain, R., </a:t>
            </a:r>
            <a:r>
              <a:rPr lang="en-US" sz="1200" err="1">
                <a:ea typeface="+mn-lt"/>
                <a:cs typeface="+mn-lt"/>
              </a:rPr>
              <a:t>Lalande</a:t>
            </a:r>
            <a:r>
              <a:rPr lang="en-US" sz="1200">
                <a:ea typeface="+mn-lt"/>
                <a:cs typeface="+mn-lt"/>
              </a:rPr>
              <a:t>, A., </a:t>
            </a:r>
            <a:r>
              <a:rPr lang="en-US" sz="1200" err="1">
                <a:ea typeface="+mn-lt"/>
                <a:cs typeface="+mn-lt"/>
              </a:rPr>
              <a:t>Guigou</a:t>
            </a:r>
            <a:r>
              <a:rPr lang="en-US" sz="1200">
                <a:ea typeface="+mn-lt"/>
                <a:cs typeface="+mn-lt"/>
              </a:rPr>
              <a:t>, C., and </a:t>
            </a:r>
            <a:r>
              <a:rPr lang="en-US" sz="1200" err="1">
                <a:ea typeface="+mn-lt"/>
                <a:cs typeface="+mn-lt"/>
              </a:rPr>
              <a:t>Bozorg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Grayeli</a:t>
            </a:r>
            <a:r>
              <a:rPr lang="en-US" sz="1200">
                <a:ea typeface="+mn-lt"/>
                <a:cs typeface="+mn-lt"/>
              </a:rPr>
              <a:t>, A. (2019). Contribution of Augmented Reality to Minimally Invasive Computer-Assisted Cranial Base Surgery, </a:t>
            </a:r>
            <a:r>
              <a:rPr lang="en-US" sz="1200" i="1">
                <a:ea typeface="+mn-lt"/>
                <a:cs typeface="+mn-lt"/>
              </a:rPr>
              <a:t>IEEE Journal of Biomedical and Health Informatics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 sz="1200"/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 err="1">
                <a:ea typeface="+mn-lt"/>
                <a:cs typeface="+mn-lt"/>
              </a:rPr>
              <a:t>Gsaxner</a:t>
            </a:r>
            <a:r>
              <a:rPr lang="en-US" sz="1200">
                <a:ea typeface="+mn-lt"/>
                <a:cs typeface="+mn-lt"/>
              </a:rPr>
              <a:t> C., Pepe, A., </a:t>
            </a:r>
            <a:r>
              <a:rPr lang="en-US" sz="1200" err="1">
                <a:ea typeface="+mn-lt"/>
                <a:cs typeface="+mn-lt"/>
              </a:rPr>
              <a:t>Wallner</a:t>
            </a:r>
            <a:r>
              <a:rPr lang="en-US" sz="1200">
                <a:ea typeface="+mn-lt"/>
                <a:cs typeface="+mn-lt"/>
              </a:rPr>
              <a:t>, J., </a:t>
            </a:r>
            <a:r>
              <a:rPr lang="en-US" sz="1200" err="1">
                <a:ea typeface="+mn-lt"/>
                <a:cs typeface="+mn-lt"/>
              </a:rPr>
              <a:t>Schmalstieg</a:t>
            </a:r>
            <a:r>
              <a:rPr lang="en-US" sz="1200">
                <a:ea typeface="+mn-lt"/>
                <a:cs typeface="+mn-lt"/>
              </a:rPr>
              <a:t>, D., and Egger, J. (2019). </a:t>
            </a:r>
            <a:r>
              <a:rPr lang="en-US" sz="1200" err="1">
                <a:ea typeface="+mn-lt"/>
                <a:cs typeface="+mn-lt"/>
              </a:rPr>
              <a:t>Markerless</a:t>
            </a:r>
            <a:r>
              <a:rPr lang="en-US" sz="1200">
                <a:ea typeface="+mn-lt"/>
                <a:cs typeface="+mn-lt"/>
              </a:rPr>
              <a:t> Image-to-Face Registration for Untethered Augmented Reality in Head and Neck Surgery, MICCAI 2019. 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Li, Y., Chen, X., Wang, N., Zhang, W., Li, D., Zhang, L., Qu, X., Cheng, W., Xu, Y., Chen, W., and Yang, Q. (2018). A wearable mixed-reality holographic computer for guiding external ventricular drain insertion at the bedside, Journal of Neurosurgery JNS, 131(5), 1599-1606.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Chen, X., Xu, L., Wang, Y., Wang, H., Wang, F., Zeng, X., Wang, Q., and Egger, J. (2015). Development of a surgical navigation system based on augmented reality using an optical see-through head-mounted display, Journal of Biomedical Informatics, Volume 55, 2015, Pages 124-131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Bong, J. H., Song, H. J., Oh, Y. , Park, N., Kim, H., and Park, S.. (2018). Endoscopic navigation system with extended field of view using augmented reality technology, Int. J. Med. Robot., vol. 14, no. 2, pp. e1886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Inoue, D., Cho, B., Mori, M., </a:t>
            </a:r>
            <a:r>
              <a:rPr lang="en-US" sz="1200" err="1">
                <a:ea typeface="+mn-lt"/>
                <a:cs typeface="+mn-lt"/>
              </a:rPr>
              <a:t>Kikkawa</a:t>
            </a:r>
            <a:r>
              <a:rPr lang="en-US" sz="1200">
                <a:ea typeface="+mn-lt"/>
                <a:cs typeface="+mn-lt"/>
              </a:rPr>
              <a:t>, Y., Amano, T., </a:t>
            </a:r>
            <a:r>
              <a:rPr lang="en-US" sz="1200" err="1">
                <a:ea typeface="+mn-lt"/>
                <a:cs typeface="+mn-lt"/>
              </a:rPr>
              <a:t>Nakamizo</a:t>
            </a:r>
            <a:r>
              <a:rPr lang="en-US" sz="1200">
                <a:ea typeface="+mn-lt"/>
                <a:cs typeface="+mn-lt"/>
              </a:rPr>
              <a:t>, A., Yoshimoto, K., Mizoguchi, M., </a:t>
            </a:r>
            <a:r>
              <a:rPr lang="en-US" sz="1200" err="1">
                <a:ea typeface="+mn-lt"/>
                <a:cs typeface="+mn-lt"/>
              </a:rPr>
              <a:t>Tomikawa</a:t>
            </a:r>
            <a:r>
              <a:rPr lang="en-US" sz="1200">
                <a:ea typeface="+mn-lt"/>
                <a:cs typeface="+mn-lt"/>
              </a:rPr>
              <a:t>, M., Hong, J., and </a:t>
            </a:r>
            <a:r>
              <a:rPr lang="en-US" sz="1200" err="1">
                <a:ea typeface="+mn-lt"/>
                <a:cs typeface="+mn-lt"/>
              </a:rPr>
              <a:t>Hashizume</a:t>
            </a:r>
            <a:r>
              <a:rPr lang="en-US" sz="1200">
                <a:ea typeface="+mn-lt"/>
                <a:cs typeface="+mn-lt"/>
              </a:rPr>
              <a:t>, M.. (2013). Preliminary study on the clinical application of augmented reality </a:t>
            </a:r>
            <a:r>
              <a:rPr lang="en-US" sz="1200" err="1">
                <a:ea typeface="+mn-lt"/>
                <a:cs typeface="+mn-lt"/>
              </a:rPr>
              <a:t>neuronavigation</a:t>
            </a:r>
            <a:r>
              <a:rPr lang="en-US" sz="1200">
                <a:ea typeface="+mn-lt"/>
                <a:cs typeface="+mn-lt"/>
              </a:rPr>
              <a:t>, J. Neurol. Surg. Part A, vol. 74, no. 02, pp. 71-76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Lapeer, R. J., Jeffrey, S. J., Dao, J. T., </a:t>
            </a:r>
            <a:r>
              <a:rPr lang="en-US" sz="1200" err="1">
                <a:ea typeface="+mn-lt"/>
                <a:cs typeface="+mn-lt"/>
              </a:rPr>
              <a:t>García</a:t>
            </a:r>
            <a:r>
              <a:rPr lang="en-US" sz="1200">
                <a:ea typeface="+mn-lt"/>
                <a:cs typeface="+mn-lt"/>
              </a:rPr>
              <a:t>, G. G., Chen, M., </a:t>
            </a:r>
            <a:r>
              <a:rPr lang="en-US" sz="1200" err="1">
                <a:ea typeface="+mn-lt"/>
                <a:cs typeface="+mn-lt"/>
              </a:rPr>
              <a:t>Shickell</a:t>
            </a:r>
            <a:r>
              <a:rPr lang="en-US" sz="1200">
                <a:ea typeface="+mn-lt"/>
                <a:cs typeface="+mn-lt"/>
              </a:rPr>
              <a:t>, S. M., Rowland, R. S., and Philpott, C. M.. (2014). Using a passive coordinate measurement arm for motion tracking of a rigid endoscope for augmented‐reality image‐guided surgery, Int. J. Med. Robot., vol. 10, no. 1, pp. 65-77</a:t>
            </a:r>
          </a:p>
          <a:p>
            <a:endParaRPr lang="en-US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58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51EB0-BA94-4378-A8EC-E84BC720A85B}"/>
              </a:ext>
            </a:extLst>
          </p:cNvPr>
          <p:cNvSpPr txBox="1"/>
          <p:nvPr/>
        </p:nvSpPr>
        <p:spPr>
          <a:xfrm>
            <a:off x="3952754" y="1811437"/>
            <a:ext cx="196769" cy="324853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548C2-4451-43C6-8202-35728892C5A2}"/>
              </a:ext>
            </a:extLst>
          </p:cNvPr>
          <p:cNvSpPr txBox="1"/>
          <p:nvPr/>
        </p:nvSpPr>
        <p:spPr>
          <a:xfrm>
            <a:off x="226965" y="481350"/>
            <a:ext cx="46209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Background</a:t>
            </a:r>
          </a:p>
        </p:txBody>
      </p:sp>
      <p:pic>
        <p:nvPicPr>
          <p:cNvPr id="7" name="Picture 8" descr="A picture containing indoor, looking, brown, photo&#10;&#10;Description generated with very high confidence">
            <a:extLst>
              <a:ext uri="{FF2B5EF4-FFF2-40B4-BE49-F238E27FC236}">
                <a16:creationId xmlns:a16="http://schemas.microsoft.com/office/drawing/2014/main" id="{59A9014F-082A-49F0-8418-87E7F537C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" r="19086" b="-357"/>
          <a:stretch/>
        </p:blipFill>
        <p:spPr>
          <a:xfrm>
            <a:off x="2204864" y="1390824"/>
            <a:ext cx="2642564" cy="248592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C83EB0-676A-4517-9DB1-05A98710031E}"/>
              </a:ext>
            </a:extLst>
          </p:cNvPr>
          <p:cNvSpPr txBox="1"/>
          <p:nvPr/>
        </p:nvSpPr>
        <p:spPr>
          <a:xfrm>
            <a:off x="556352" y="4256184"/>
            <a:ext cx="5543319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Orbital Floor Fracture: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Due to pressure on the eye from blunt trauma, the medial wall and orbital floor can fracture.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Fracture repair requires manipulation of delicate and complex structures in a tight, compact space.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Surgeons struggle with visibility in the confined region. </a:t>
            </a:r>
          </a:p>
        </p:txBody>
      </p:sp>
      <p:pic>
        <p:nvPicPr>
          <p:cNvPr id="13" name="Picture 14" descr="A picture containing indoor, person, sitting, bed&#10;&#10;Description generated with very high confidence">
            <a:extLst>
              <a:ext uri="{FF2B5EF4-FFF2-40B4-BE49-F238E27FC236}">
                <a16:creationId xmlns:a16="http://schemas.microsoft.com/office/drawing/2014/main" id="{B647FB0A-D496-4F6B-ACA9-23F84B5A5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72" r="334" b="6784"/>
          <a:stretch/>
        </p:blipFill>
        <p:spPr>
          <a:xfrm>
            <a:off x="7855025" y="3574055"/>
            <a:ext cx="2734027" cy="251805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83751-3C7E-4FE9-A9AF-11AEAA14BDCB}"/>
              </a:ext>
            </a:extLst>
          </p:cNvPr>
          <p:cNvSpPr txBox="1"/>
          <p:nvPr/>
        </p:nvSpPr>
        <p:spPr>
          <a:xfrm>
            <a:off x="6450376" y="987847"/>
            <a:ext cx="5543319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Reconstruction: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 concave plate is placed along the wall of the eye socket to prevent tissue from entering fracture cavity.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Hard to place.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Low visibility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Misplacement can result in injury to sensitive tissue.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Long operating time.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4546AD-821B-4790-953E-53863E10823D}"/>
              </a:ext>
            </a:extLst>
          </p:cNvPr>
          <p:cNvSpPr/>
          <p:nvPr/>
        </p:nvSpPr>
        <p:spPr>
          <a:xfrm>
            <a:off x="3162754" y="1805276"/>
            <a:ext cx="798634" cy="707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0FB9-EAFB-45FB-8248-9BCD671DBEB9}"/>
              </a:ext>
            </a:extLst>
          </p:cNvPr>
          <p:cNvSpPr txBox="1"/>
          <p:nvPr/>
        </p:nvSpPr>
        <p:spPr>
          <a:xfrm>
            <a:off x="276785" y="603997"/>
            <a:ext cx="340658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Importance</a:t>
            </a:r>
          </a:p>
          <a:p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D778B5-2557-4F51-8827-D3B932DB216C}"/>
              </a:ext>
            </a:extLst>
          </p:cNvPr>
          <p:cNvSpPr txBox="1"/>
          <p:nvPr/>
        </p:nvSpPr>
        <p:spPr>
          <a:xfrm>
            <a:off x="0" y="6331522"/>
            <a:ext cx="122932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Flow chart from: R. Hussain, A. </a:t>
            </a:r>
            <a:r>
              <a:rPr lang="en-US" sz="1600" err="1"/>
              <a:t>Lalande</a:t>
            </a:r>
            <a:r>
              <a:rPr lang="en-US" sz="1600"/>
              <a:t>, C. </a:t>
            </a:r>
            <a:r>
              <a:rPr lang="en-US" sz="1600" err="1"/>
              <a:t>Guigou</a:t>
            </a:r>
            <a:r>
              <a:rPr lang="en-US" sz="1600"/>
              <a:t> and A. </a:t>
            </a:r>
            <a:r>
              <a:rPr lang="en-US" sz="1600" err="1"/>
              <a:t>Bozorg</a:t>
            </a:r>
            <a:r>
              <a:rPr lang="en-US" sz="1600"/>
              <a:t> </a:t>
            </a:r>
            <a:r>
              <a:rPr lang="en-US" sz="1600" err="1"/>
              <a:t>Grayeli</a:t>
            </a:r>
            <a:r>
              <a:rPr lang="en-US" sz="1600"/>
              <a:t>. (2019) Contribution of Augmented Reality to Minimally Invasive Computer-Assisted Cranial Base Surgery, </a:t>
            </a:r>
            <a:r>
              <a:rPr lang="en-US" sz="1600" i="1"/>
              <a:t>IEEE Journal of Biomedical and Health Informatics</a:t>
            </a:r>
            <a:r>
              <a:rPr lang="en-US" sz="1600"/>
              <a:t>.​</a:t>
            </a:r>
          </a:p>
        </p:txBody>
      </p:sp>
      <p:pic>
        <p:nvPicPr>
          <p:cNvPr id="11" name="Picture 1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90ECE1CD-1968-4227-A848-35544390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65773"/>
            <a:ext cx="9677400" cy="484715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A5F07B-D97A-4F75-ACD4-5876596F8280}"/>
              </a:ext>
            </a:extLst>
          </p:cNvPr>
          <p:cNvSpPr/>
          <p:nvPr/>
        </p:nvSpPr>
        <p:spPr>
          <a:xfrm>
            <a:off x="1155700" y="4514850"/>
            <a:ext cx="9220200" cy="15938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7736C-5C4E-4658-82AF-07DA8FBF48E7}"/>
              </a:ext>
            </a:extLst>
          </p:cNvPr>
          <p:cNvSpPr txBox="1"/>
          <p:nvPr/>
        </p:nvSpPr>
        <p:spPr>
          <a:xfrm>
            <a:off x="5286375" y="5737225"/>
            <a:ext cx="50863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Surgeons have direct visualization by using AR. </a:t>
            </a:r>
          </a:p>
        </p:txBody>
      </p:sp>
    </p:spTree>
    <p:extLst>
      <p:ext uri="{BB962C8B-B14F-4D97-AF65-F5344CB8AC3E}">
        <p14:creationId xmlns:p14="http://schemas.microsoft.com/office/powerpoint/2010/main" val="2318678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different, items, many&#10;&#10;Description automatically generated">
            <a:extLst>
              <a:ext uri="{FF2B5EF4-FFF2-40B4-BE49-F238E27FC236}">
                <a16:creationId xmlns:a16="http://schemas.microsoft.com/office/drawing/2014/main" id="{AC7B8A3D-B37C-704B-9538-0E19B5C47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0" y="103170"/>
            <a:ext cx="9903852" cy="66516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CF2EB-A16B-CD4E-A9E2-CF5ECD7FE978}"/>
              </a:ext>
            </a:extLst>
          </p:cNvPr>
          <p:cNvSpPr txBox="1"/>
          <p:nvPr/>
        </p:nvSpPr>
        <p:spPr>
          <a:xfrm>
            <a:off x="98738" y="4446505"/>
            <a:ext cx="2021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ea typeface="+mn-lt"/>
                <a:cs typeface="+mn-lt"/>
              </a:rPr>
              <a:t>Li, Y., Chen, X., Wang, N., Zhang, W., Li, D., Zhang, L., Qu, X., Cheng, W., Xu, Y., Chen, W., and Yang, Q. (2018). A wearable mixed-reality holographic computer for guiding external ventricular drain insertion at the bedside, Journal of Neurosurgery JNS, 131(5), 1599-1606.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978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328C98-2F13-4472-B734-29FDFDFA5FE3}"/>
              </a:ext>
            </a:extLst>
          </p:cNvPr>
          <p:cNvSpPr txBox="1"/>
          <p:nvPr/>
        </p:nvSpPr>
        <p:spPr>
          <a:xfrm>
            <a:off x="192282" y="532414"/>
            <a:ext cx="9332718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ea typeface="+mn-lt"/>
                <a:cs typeface="+mn-lt"/>
              </a:rPr>
              <a:t>Current Intraoperative Surgical Workflow</a:t>
            </a:r>
            <a:br>
              <a:rPr lang="en-US" sz="4000">
                <a:ea typeface="+mn-lt"/>
                <a:cs typeface="+mn-lt"/>
              </a:rPr>
            </a:br>
            <a:endParaRPr lang="en-US" sz="400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8DC09-118A-4FE6-B564-AE4E49ECA49A}"/>
              </a:ext>
            </a:extLst>
          </p:cNvPr>
          <p:cNvSpPr txBox="1"/>
          <p:nvPr/>
        </p:nvSpPr>
        <p:spPr>
          <a:xfrm>
            <a:off x="8380220" y="4116404"/>
            <a:ext cx="3349127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/>
              <a:t>Length of Time for Completion Gradient:</a:t>
            </a:r>
          </a:p>
          <a:p>
            <a:r>
              <a:rPr lang="en-US" sz="2200" b="1">
                <a:solidFill>
                  <a:srgbClr val="00B050"/>
                </a:solidFill>
              </a:rPr>
              <a:t>GREEN</a:t>
            </a:r>
            <a:r>
              <a:rPr lang="en-US" sz="2200"/>
              <a:t> ~ Standard</a:t>
            </a:r>
          </a:p>
          <a:p>
            <a:r>
              <a:rPr lang="en-US" sz="2200" b="1">
                <a:solidFill>
                  <a:srgbClr val="0070C0"/>
                </a:solidFill>
              </a:rPr>
              <a:t>BLUE</a:t>
            </a:r>
            <a:r>
              <a:rPr lang="en-US" sz="2200"/>
              <a:t> ~ Slow Step</a:t>
            </a:r>
          </a:p>
          <a:p>
            <a:r>
              <a:rPr lang="en-US" sz="2200" b="1">
                <a:solidFill>
                  <a:srgbClr val="FF0000"/>
                </a:solidFill>
              </a:rPr>
              <a:t>RED</a:t>
            </a:r>
            <a:r>
              <a:rPr lang="en-US" sz="2200"/>
              <a:t> ~ Time Limiting Step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5A2D1-7378-4898-B28A-6DC035218BE7}"/>
              </a:ext>
            </a:extLst>
          </p:cNvPr>
          <p:cNvSpPr/>
          <p:nvPr/>
        </p:nvSpPr>
        <p:spPr>
          <a:xfrm>
            <a:off x="3747571" y="1787487"/>
            <a:ext cx="635261" cy="335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EDC3E2B-F5AD-4432-8E2F-BD409D2E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38" y="1530162"/>
            <a:ext cx="10327035" cy="23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4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54F5C8-FDD3-4890-8D66-F44B199B7277}"/>
              </a:ext>
            </a:extLst>
          </p:cNvPr>
          <p:cNvSpPr/>
          <p:nvPr/>
        </p:nvSpPr>
        <p:spPr>
          <a:xfrm>
            <a:off x="3747571" y="1787487"/>
            <a:ext cx="635261" cy="335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8C6D5-90D6-4EE1-B1FE-03301AD2CDAF}"/>
              </a:ext>
            </a:extLst>
          </p:cNvPr>
          <p:cNvSpPr txBox="1"/>
          <p:nvPr/>
        </p:nvSpPr>
        <p:spPr>
          <a:xfrm>
            <a:off x="162426" y="618624"/>
            <a:ext cx="71447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Simplifying Implant Placement</a:t>
            </a:r>
            <a:endParaRPr lang="en-US" sz="4000"/>
          </a:p>
        </p:txBody>
      </p:sp>
      <p:pic>
        <p:nvPicPr>
          <p:cNvPr id="5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BC002A2-D5F7-4188-8864-B1EF9A54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37" y="1789067"/>
            <a:ext cx="10812724" cy="2364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285D0-763B-4040-90B1-D1CFB888E009}"/>
              </a:ext>
            </a:extLst>
          </p:cNvPr>
          <p:cNvSpPr txBox="1"/>
          <p:nvPr/>
        </p:nvSpPr>
        <p:spPr>
          <a:xfrm>
            <a:off x="8545364" y="4115896"/>
            <a:ext cx="349971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+mn-lt"/>
                <a:cs typeface="+mn-lt"/>
              </a:rPr>
              <a:t>Length of Time for Completion Gradient:</a:t>
            </a:r>
            <a:endParaRPr lang="en-US" sz="2400">
              <a:ea typeface="+mn-lt"/>
              <a:cs typeface="+mn-lt"/>
            </a:endParaRPr>
          </a:p>
          <a:p>
            <a:r>
              <a:rPr lang="en-US" sz="2400" b="1">
                <a:solidFill>
                  <a:srgbClr val="00B050"/>
                </a:solidFill>
                <a:ea typeface="+mn-lt"/>
                <a:cs typeface="+mn-lt"/>
              </a:rPr>
              <a:t>GREEN</a:t>
            </a:r>
            <a:r>
              <a:rPr lang="en-US" sz="2400">
                <a:ea typeface="+mn-lt"/>
                <a:cs typeface="+mn-lt"/>
              </a:rPr>
              <a:t> ~ Standard</a:t>
            </a:r>
          </a:p>
          <a:p>
            <a:r>
              <a:rPr lang="en-US" sz="2400" b="1">
                <a:solidFill>
                  <a:srgbClr val="0070C0"/>
                </a:solidFill>
                <a:ea typeface="+mn-lt"/>
                <a:cs typeface="+mn-lt"/>
              </a:rPr>
              <a:t>BLUE</a:t>
            </a:r>
            <a:r>
              <a:rPr lang="en-US" sz="2400">
                <a:ea typeface="+mn-lt"/>
                <a:cs typeface="+mn-lt"/>
              </a:rPr>
              <a:t> ~ Slow Step</a:t>
            </a:r>
          </a:p>
          <a:p>
            <a:r>
              <a:rPr lang="en-US" sz="2400" b="1">
                <a:solidFill>
                  <a:srgbClr val="FF0000"/>
                </a:solidFill>
                <a:ea typeface="+mn-lt"/>
                <a:cs typeface="+mn-lt"/>
              </a:rPr>
              <a:t>RED</a:t>
            </a:r>
            <a:r>
              <a:rPr lang="en-US" sz="2400">
                <a:ea typeface="+mn-lt"/>
                <a:cs typeface="+mn-lt"/>
              </a:rPr>
              <a:t> ~ Time Limiting Step</a:t>
            </a:r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71CF73-8CCE-CD4B-A2FD-D7545AD09693}"/>
              </a:ext>
            </a:extLst>
          </p:cNvPr>
          <p:cNvSpPr/>
          <p:nvPr/>
        </p:nvSpPr>
        <p:spPr>
          <a:xfrm>
            <a:off x="5286375" y="2120057"/>
            <a:ext cx="1250067" cy="308631"/>
          </a:xfrm>
          <a:prstGeom prst="rect">
            <a:avLst/>
          </a:prstGeom>
          <a:solidFill>
            <a:srgbClr val="D5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3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3637C-E5BE-4465-80CD-7C028A447D92}"/>
              </a:ext>
            </a:extLst>
          </p:cNvPr>
          <p:cNvSpPr txBox="1"/>
          <p:nvPr/>
        </p:nvSpPr>
        <p:spPr>
          <a:xfrm>
            <a:off x="76200" y="660400"/>
            <a:ext cx="1009595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/>
              <a:t>Preliminary System Components Diagram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360D5-1D97-4AFB-849A-9F8B76E675C5}"/>
              </a:ext>
            </a:extLst>
          </p:cNvPr>
          <p:cNvSpPr/>
          <p:nvPr/>
        </p:nvSpPr>
        <p:spPr>
          <a:xfrm>
            <a:off x="3747571" y="1787487"/>
            <a:ext cx="635261" cy="335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3777E-54F5-44E5-A816-CD6B485068E6}"/>
              </a:ext>
            </a:extLst>
          </p:cNvPr>
          <p:cNvSpPr txBox="1"/>
          <p:nvPr/>
        </p:nvSpPr>
        <p:spPr>
          <a:xfrm>
            <a:off x="5943600" y="6362700"/>
            <a:ext cx="62103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ea typeface="+mn-lt"/>
                <a:cs typeface="+mn-lt"/>
              </a:rPr>
              <a:t>Polaris image and product info: https://www.ndigital.com/medical/products/</a:t>
            </a:r>
          </a:p>
          <a:p>
            <a:r>
              <a:rPr lang="en-US" sz="1100"/>
              <a:t>Hololens image and product info: </a:t>
            </a:r>
            <a:r>
              <a:rPr lang="en-US" sz="1100">
                <a:ea typeface="+mn-lt"/>
                <a:cs typeface="+mn-lt"/>
              </a:rPr>
              <a:t>https://docs.microsoft.com/en-us/hololens/hololens1-hardware</a:t>
            </a:r>
            <a:endParaRPr lang="en-US" sz="1100"/>
          </a:p>
        </p:txBody>
      </p:sp>
      <p:pic>
        <p:nvPicPr>
          <p:cNvPr id="17" name="Picture 18" descr="A picture containing table, sitting, white, front&#10;&#10;Description generated with very high confidence">
            <a:extLst>
              <a:ext uri="{FF2B5EF4-FFF2-40B4-BE49-F238E27FC236}">
                <a16:creationId xmlns:a16="http://schemas.microsoft.com/office/drawing/2014/main" id="{FE0172CE-1427-4A23-B2FE-A03FF207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80" y="5100159"/>
            <a:ext cx="1466850" cy="9144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6226D-D9B8-554E-9112-5DEE03493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60" y="1985156"/>
            <a:ext cx="8573679" cy="2899921"/>
          </a:xfrm>
          <a:prstGeom prst="rect">
            <a:avLst/>
          </a:prstGeom>
        </p:spPr>
      </p:pic>
      <p:pic>
        <p:nvPicPr>
          <p:cNvPr id="9" name="Picture 12" descr="A picture containing sitting, plane, white, remote&#10;&#10;Description generated with very high confidence">
            <a:extLst>
              <a:ext uri="{FF2B5EF4-FFF2-40B4-BE49-F238E27FC236}">
                <a16:creationId xmlns:a16="http://schemas.microsoft.com/office/drawing/2014/main" id="{EB84B79A-5038-4FAC-9F62-185342535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441" y="1564487"/>
            <a:ext cx="1682750" cy="1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67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C932D-FE40-4A9A-96AA-D246FA38E420}"/>
              </a:ext>
            </a:extLst>
          </p:cNvPr>
          <p:cNvSpPr txBox="1"/>
          <p:nvPr/>
        </p:nvSpPr>
        <p:spPr>
          <a:xfrm>
            <a:off x="4486275" y="6442075"/>
            <a:ext cx="77660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[1] Kazanzides, P. (2020). Navigation for Orbital Floor Fracture Repair. [PowerPoint Slides]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8D7D3C-B557-4AEB-B1B5-24468A3646BC}"/>
              </a:ext>
            </a:extLst>
          </p:cNvPr>
          <p:cNvSpPr/>
          <p:nvPr/>
        </p:nvSpPr>
        <p:spPr>
          <a:xfrm>
            <a:off x="3747571" y="1787487"/>
            <a:ext cx="635261" cy="3352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D3854-EBE5-46C9-8EFD-2B3C3BDBCF4D}"/>
              </a:ext>
            </a:extLst>
          </p:cNvPr>
          <p:cNvSpPr txBox="1"/>
          <p:nvPr/>
        </p:nvSpPr>
        <p:spPr>
          <a:xfrm>
            <a:off x="396606" y="979041"/>
            <a:ext cx="684978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+mn-lt"/>
                <a:cs typeface="+mn-lt"/>
              </a:rPr>
              <a:t>The following deliverables are all expected before the end of the semester (final presentation).</a:t>
            </a:r>
          </a:p>
          <a:p>
            <a:r>
              <a:rPr lang="en-US" b="1" dirty="0">
                <a:ea typeface="+mn-lt"/>
                <a:cs typeface="+mn-lt"/>
              </a:rPr>
              <a:t>Point/surface registration method for orbital socket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Min: Target registration error (TRE) &lt;4mm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Expected: TRE &lt;3mm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Max: TRE &lt;2mm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Calibration of implant with respect to tracked hemostat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Min: Pivot Calibration of </a:t>
            </a:r>
            <a:r>
              <a:rPr lang="en-US">
                <a:ea typeface="+mn-lt"/>
                <a:cs typeface="+mn-lt"/>
              </a:rPr>
              <a:t>the distal edge of the implant (only model the distal edge)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Expected: </a:t>
            </a:r>
            <a:r>
              <a:rPr lang="en-US">
                <a:ea typeface="+mn-lt"/>
                <a:cs typeface="+mn-lt"/>
              </a:rPr>
              <a:t>Use calibrated pointer to model the implant distal edge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Max: </a:t>
            </a:r>
            <a:r>
              <a:rPr lang="en-US">
                <a:ea typeface="+mn-lt"/>
                <a:cs typeface="+mn-lt"/>
              </a:rPr>
              <a:t> Use calibrated pointer to model the entire implant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Visualize </a:t>
            </a:r>
            <a:r>
              <a:rPr lang="en-US" b="1" dirty="0">
                <a:ea typeface="+mn-lt"/>
                <a:cs typeface="+mn-lt"/>
              </a:rPr>
              <a:t>position of tracked implant  respect to CT 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Min: Visualization on </a:t>
            </a:r>
            <a:r>
              <a:rPr lang="en-US"/>
              <a:t>3D slicer (Open IGT link on client to update model)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Expected: Visualization in AR system (</a:t>
            </a:r>
            <a:r>
              <a:rPr lang="en-US" dirty="0" err="1"/>
              <a:t>Hololens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Max: A comparison between </a:t>
            </a:r>
            <a:r>
              <a:rPr lang="en-US"/>
              <a:t>3D slicer</a:t>
            </a:r>
            <a:r>
              <a:rPr lang="en-US" dirty="0"/>
              <a:t> implementation and </a:t>
            </a:r>
            <a:r>
              <a:rPr lang="en-US" dirty="0" err="1"/>
              <a:t>Hololens</a:t>
            </a:r>
            <a:r>
              <a:rPr lang="en-US" dirty="0"/>
              <a:t> implementation 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47009-E6FD-4DF5-ACD4-EF75FCAE305B}"/>
              </a:ext>
            </a:extLst>
          </p:cNvPr>
          <p:cNvSpPr txBox="1"/>
          <p:nvPr/>
        </p:nvSpPr>
        <p:spPr>
          <a:xfrm>
            <a:off x="192282" y="415654"/>
            <a:ext cx="615208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ea typeface="+mn-lt"/>
                <a:cs typeface="+mn-lt"/>
              </a:rPr>
              <a:t>Deliverables</a:t>
            </a:r>
            <a:br>
              <a:rPr lang="en-US" sz="4000" dirty="0">
                <a:ea typeface="+mn-lt"/>
                <a:cs typeface="+mn-lt"/>
              </a:rPr>
            </a:br>
            <a:endParaRPr lang="en-US" sz="4000" dirty="0">
              <a:ea typeface="+mn-lt"/>
              <a:cs typeface="+mn-lt"/>
            </a:endParaRPr>
          </a:p>
        </p:txBody>
      </p:sp>
      <p:pic>
        <p:nvPicPr>
          <p:cNvPr id="11" name="Picture 16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9218344F-DA0E-45A4-82F7-633D5B54F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0" b="-518"/>
          <a:stretch/>
        </p:blipFill>
        <p:spPr>
          <a:xfrm>
            <a:off x="7799159" y="912075"/>
            <a:ext cx="3086309" cy="187727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pic>
        <p:nvPicPr>
          <p:cNvPr id="19" name="Picture 19" descr="A picture containing sitting, white, banana, bird&#10;&#10;Description generated with very high confidence">
            <a:extLst>
              <a:ext uri="{FF2B5EF4-FFF2-40B4-BE49-F238E27FC236}">
                <a16:creationId xmlns:a16="http://schemas.microsoft.com/office/drawing/2014/main" id="{65BA0DEF-D076-443A-90CA-D3331916E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268" y="3203916"/>
            <a:ext cx="2939242" cy="2285081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C1A401-6E35-4FEF-819E-99FD076C8D20}"/>
              </a:ext>
            </a:extLst>
          </p:cNvPr>
          <p:cNvSpPr txBox="1"/>
          <p:nvPr/>
        </p:nvSpPr>
        <p:spPr>
          <a:xfrm>
            <a:off x="7974376" y="5679194"/>
            <a:ext cx="24302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Pictures Courtesy of : Dr. Peter </a:t>
            </a:r>
            <a:r>
              <a:rPr lang="en-US" err="1"/>
              <a:t>Kazanzides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523E8A-B17D-4079-AD00-E6CB726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40B00-6CB6-4B5D-9273-AADFA4B4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6171C51B-92A9-46F4-8F2D-85AD7DA09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28341"/>
              </p:ext>
            </p:extLst>
          </p:nvPr>
        </p:nvGraphicFramePr>
        <p:xfrm>
          <a:off x="290781" y="579121"/>
          <a:ext cx="11614106" cy="5491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548">
                  <a:extLst>
                    <a:ext uri="{9D8B030D-6E8A-4147-A177-3AD203B41FA5}">
                      <a16:colId xmlns:a16="http://schemas.microsoft.com/office/drawing/2014/main" val="2713178127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3608358361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253928150"/>
                    </a:ext>
                  </a:extLst>
                </a:gridCol>
                <a:gridCol w="2904186">
                  <a:extLst>
                    <a:ext uri="{9D8B030D-6E8A-4147-A177-3AD203B41FA5}">
                      <a16:colId xmlns:a16="http://schemas.microsoft.com/office/drawing/2014/main" val="384694766"/>
                    </a:ext>
                  </a:extLst>
                </a:gridCol>
              </a:tblGrid>
              <a:tr h="507086">
                <a:tc>
                  <a:txBody>
                    <a:bodyPr/>
                    <a:lstStyle/>
                    <a:p>
                      <a:r>
                        <a:rPr lang="en-US" sz="1600"/>
                        <a:t>Dependencies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Alternatives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Status or expected resolve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13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Computer with Linux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personal computers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LCSR cab computer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Computer with Windows PC1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Use personal desktop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Seek for borrowing a laptop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5903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Computer with Windows  PC2 (HMD development)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Use personal computers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Request lab computer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4585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Data Back-ups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Use Microsoft OneDrive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Use personal hardrive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55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Learn Workflow from Surgeons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Shadow surgery in OR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Meet with surgeons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49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STL Files for Implants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Coordinate with clinical partners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Find potential online source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0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CT Scans of Skulls for Corresponding STL Files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Coordinate with clinical partners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Obtain other model from Dr. Kazanzides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3/15/20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92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Polaris Camera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Coordinate with Anton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Coordinate with Dr. Kazanzides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4047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r>
                        <a:rPr lang="en-US" sz="1600"/>
                        <a:t>Learn CISST Library ICP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Refer to online material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Work with Anton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3/15/20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31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Passive Rigid Body Pointer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Coordinate with Ehsan &amp; Dr. Kazanzides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Make a rigid body pointer and calibrate it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3/7/20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469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Installation of SAWSocketStreamer</a:t>
                      </a:r>
                      <a:endParaRPr lang="en-US" sz="1600" err="1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Discuss with Anton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Discuss with Long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Resolved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407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497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1496</Words>
  <Application>Microsoft Office PowerPoint</Application>
  <PresentationFormat>Widescreen</PresentationFormat>
  <Paragraphs>231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Arial,Sans-Serif</vt:lpstr>
      <vt:lpstr>Arial</vt:lpstr>
      <vt:lpstr>Calibri</vt:lpstr>
      <vt:lpstr>Corbel</vt:lpstr>
      <vt:lpstr>Wingdings</vt:lpstr>
      <vt:lpstr>Banded</vt:lpstr>
      <vt:lpstr>Augmented Reality Aided Craniofacial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Augmented Reality Aided Craniofacial Surgery</dc:title>
  <dc:creator>Yihao Liu</dc:creator>
  <cp:lastModifiedBy>Yihao Liu</cp:lastModifiedBy>
  <cp:revision>2</cp:revision>
  <dcterms:created xsi:type="dcterms:W3CDTF">2020-02-24T18:37:44Z</dcterms:created>
  <dcterms:modified xsi:type="dcterms:W3CDTF">2020-02-29T02:33:19Z</dcterms:modified>
</cp:coreProperties>
</file>