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3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4124512" x="0"/>
            <a:ext cy="949799" cx="845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734342" x="685800"/>
            <a:ext cy="22454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4124476" x="685800"/>
            <a:ext cy="949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/>
          <p:nvPr/>
        </p:nvSpPr>
        <p:spPr>
          <a:xfrm>
            <a:off y="274636" x="0"/>
            <a:ext cy="15543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>
            <a:off y="274636" x="0"/>
            <a:ext cy="15543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947332" x="457200"/>
            <a:ext cy="4620299" cx="4030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949211" x="4656667"/>
            <a:ext cy="4620299" cx="4030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/>
          <p:nvPr/>
        </p:nvSpPr>
        <p:spPr>
          <a:xfrm>
            <a:off y="274636" x="0"/>
            <a:ext cy="15543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5875078" x="0"/>
            <a:ext cy="6927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b="1" sz="2400" i="0">
                <a:solidFill>
                  <a:schemeClr val="lt1"/>
                </a:solidFill>
              </a:defRPr>
            </a:lvl1pPr>
            <a:lvl2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b="1" sz="2400" i="0">
                <a:solidFill>
                  <a:schemeClr val="lt1"/>
                </a:solidFill>
              </a:defRPr>
            </a:lvl2pPr>
            <a:lvl3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b="1" sz="2400" i="0">
                <a:solidFill>
                  <a:schemeClr val="lt1"/>
                </a:solidFill>
              </a:defRPr>
            </a:lvl3pPr>
            <a:lvl4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b="1" sz="2400" i="0">
                <a:solidFill>
                  <a:schemeClr val="lt1"/>
                </a:solidFill>
              </a:defRPr>
            </a:lvl4pPr>
            <a:lvl5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b="1" sz="2400" i="0">
                <a:solidFill>
                  <a:schemeClr val="lt1"/>
                </a:solidFill>
              </a:defRPr>
            </a:lvl5pPr>
            <a:lvl6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b="1" sz="2400" i="0">
                <a:solidFill>
                  <a:schemeClr val="lt1"/>
                </a:solidFill>
              </a:defRPr>
            </a:lvl6pPr>
            <a:lvl7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b="1" sz="2400" i="0">
                <a:solidFill>
                  <a:schemeClr val="lt1"/>
                </a:solidFill>
              </a:defRPr>
            </a:lvl7pPr>
            <a:lvl8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b="1" sz="2400" i="0">
                <a:solidFill>
                  <a:schemeClr val="lt1"/>
                </a:solidFill>
              </a:defRPr>
            </a:lvl8pPr>
            <a:lvl9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b="1" sz="2400" i="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0.png" Type="http://schemas.openxmlformats.org/officeDocument/2006/relationships/image" Id="rId3"/><Relationship Target="../media/image06.pn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00.png" Type="http://schemas.openxmlformats.org/officeDocument/2006/relationships/image" Id="rId3"/><Relationship Target="http://www.eng.uwaterloo.ca/~fhaque/" Type="http://schemas.openxmlformats.org/officeDocument/2006/relationships/hyperlink" TargetMode="External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0.png" Type="http://schemas.openxmlformats.org/officeDocument/2006/relationships/image" Id="rId3"/><Relationship Target="../media/image01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Relationship Target="../media/image04.jpg" Type="http://schemas.openxmlformats.org/officeDocument/2006/relationships/image" Id="rId6"/><Relationship Target="http://youtube.com/v/S8shTLRfG1A" Type="http://schemas.openxmlformats.org/officeDocument/2006/relationships/hyperlink" TargetMode="External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4"/><Relationship Target="../media/image02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00.png" Type="http://schemas.openxmlformats.org/officeDocument/2006/relationships/image" Id="rId3"/><Relationship Target="../media/image08.jp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y="1734342" x="685800"/>
            <a:ext cy="22454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sz="3000" lang="en">
                <a:solidFill>
                  <a:srgbClr val="000000"/>
                </a:solidFill>
              </a:rPr>
              <a:t>Force Feedback of Dual Force-sensing Instrument for Retinal Microsurgery</a:t>
            </a:r>
          </a:p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y="4124476" x="685800"/>
            <a:ext cy="949799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lang="en"/>
              <a:t>Can Wang,Sally Hong,Will Yang (Gr. 8)</a:t>
            </a:r>
          </a:p>
          <a:p>
            <a:pPr>
              <a:buNone/>
            </a:pPr>
            <a:r>
              <a:rPr b="0" sz="1800" lang="en"/>
              <a:t>Mentors: Xingchi He, Dr. Iulian Iordachita, Dr. Russell Taylor</a:t>
            </a:r>
          </a:p>
        </p:txBody>
      </p:sp>
      <p:sp>
        <p:nvSpPr>
          <p:cNvPr id="30" name="Shape 30"/>
          <p:cNvSpPr/>
          <p:nvPr/>
        </p:nvSpPr>
        <p:spPr>
          <a:xfrm>
            <a:off y="403812" x="6925912"/>
            <a:ext cy="485775" cx="1819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Technical Approach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959984" x="457200"/>
            <a:ext cy="4620299" cx="4116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rgbClr val="333333"/>
                </a:solidFill>
              </a:rPr>
              <a:t>Design and build phantoms to simulate forces on the sclera and retina for eye experiments</a:t>
            </a:r>
          </a:p>
          <a:p>
            <a:pPr rtl="0" lvl="0" indent="-3429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rgbClr val="333333"/>
                </a:solidFill>
              </a:rPr>
              <a:t>Get acquainted with the eye robot, program and auditory feedback tools</a:t>
            </a:r>
          </a:p>
          <a:p>
            <a:pPr rtl="0" lvl="0" indent="-3429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rgbClr val="333333"/>
                </a:solidFill>
              </a:rPr>
              <a:t>Develop force feedback methods</a:t>
            </a:r>
          </a:p>
          <a:p>
            <a:pPr rtl="0" lvl="1" indent="-3429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1800" lang="en">
                <a:solidFill>
                  <a:srgbClr val="333333"/>
                </a:solidFill>
              </a:rPr>
              <a:t>Auditory:  pitch, frequency, sound</a:t>
            </a:r>
          </a:p>
          <a:p>
            <a:pPr rtl="0" lvl="1" indent="-3429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1800" lang="en">
                <a:solidFill>
                  <a:srgbClr val="333333"/>
                </a:solidFill>
              </a:rPr>
              <a:t>Vibrotactile feedback</a:t>
            </a:r>
          </a:p>
          <a:p>
            <a:pPr rtl="0" lvl="1" indent="-3429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1800" lang="en">
                <a:solidFill>
                  <a:srgbClr val="333333"/>
                </a:solidFill>
              </a:rPr>
              <a:t>Haptic: increased resistance, opposing movements</a:t>
            </a:r>
          </a:p>
          <a:p>
            <a:pPr rtl="0" lvl="0" indent="-3429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rgbClr val="333333"/>
                </a:solidFill>
              </a:rPr>
              <a:t>Carry out assessment experiments to test the combinations of force feedback methods</a:t>
            </a:r>
          </a:p>
          <a:p>
            <a:pPr rtl="0" lvl="0" indent="-3429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rgbClr val="333333"/>
                </a:solidFill>
              </a:rPr>
              <a:t>Evaluate experiment results</a:t>
            </a:r>
          </a:p>
          <a:p>
            <a:r>
              <a:t/>
            </a:r>
          </a:p>
        </p:txBody>
      </p:sp>
      <p:sp>
        <p:nvSpPr>
          <p:cNvPr id="106" name="Shape 106"/>
          <p:cNvSpPr/>
          <p:nvPr/>
        </p:nvSpPr>
        <p:spPr>
          <a:xfrm>
            <a:off y="274637" x="6867525"/>
            <a:ext cy="485775" cx="1819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7" name="Shape 107"/>
          <p:cNvSpPr/>
          <p:nvPr/>
        </p:nvSpPr>
        <p:spPr>
          <a:xfrm rot="-23515">
            <a:off y="2142758" x="4582247"/>
            <a:ext cy="2572483" cx="43392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08" name="Shape 108"/>
          <p:cNvSpPr/>
          <p:nvPr/>
        </p:nvSpPr>
        <p:spPr>
          <a:xfrm>
            <a:off y="4849987" x="4535054"/>
            <a:ext cy="1654097" cx="43951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09" name="Shape 109"/>
          <p:cNvSpPr txBox="1"/>
          <p:nvPr/>
        </p:nvSpPr>
        <p:spPr>
          <a:xfrm>
            <a:off y="6316184" x="5406492"/>
            <a:ext cy="473400" cx="28475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Images of the eye robot and phantom from(3) credits to ICRA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Deliverables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1796836" x="457200"/>
            <a:ext cy="5063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2000" lang="en">
                <a:solidFill>
                  <a:srgbClr val="333333"/>
                </a:solidFill>
              </a:rPr>
              <a:t>Minimum</a:t>
            </a:r>
          </a:p>
          <a:p>
            <a:pPr rtl="0" lvl="0" indent="-3556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000" lang="en">
                <a:solidFill>
                  <a:srgbClr val="333333"/>
                </a:solidFill>
              </a:rPr>
              <a:t>Test &amp; analyze the effectiveness of feedback methods</a:t>
            </a:r>
          </a:p>
          <a:p>
            <a:pPr rtl="0" lvl="0" indent="-3556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000" lang="en">
                <a:solidFill>
                  <a:srgbClr val="333333"/>
                </a:solidFill>
              </a:rPr>
              <a:t>Optimal auditory and haptic feedback methods</a:t>
            </a:r>
          </a:p>
          <a:p>
            <a:pPr rtl="0" lvl="0" indent="-3556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000" lang="en">
                <a:solidFill>
                  <a:srgbClr val="333333"/>
                </a:solidFill>
              </a:rPr>
              <a:t>At least five different experimentation data sets</a:t>
            </a:r>
          </a:p>
          <a:p>
            <a:pPr rtl="0" lvl="0">
              <a:buNone/>
            </a:pPr>
            <a:r>
              <a:rPr b="1" sz="2000" lang="en">
                <a:solidFill>
                  <a:srgbClr val="333333"/>
                </a:solidFill>
              </a:rPr>
              <a:t>Expected</a:t>
            </a:r>
          </a:p>
          <a:p>
            <a:pPr rtl="0" lvl="0" indent="-3556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sz="2000" lang="en">
                <a:solidFill>
                  <a:srgbClr val="333333"/>
                </a:solidFill>
              </a:rPr>
              <a:t>IRB approval of use of outside volunteers for the study</a:t>
            </a:r>
          </a:p>
          <a:p>
            <a:pPr rtl="0" lvl="0">
              <a:buNone/>
            </a:pPr>
            <a:r>
              <a:rPr b="1" sz="2000" lang="en">
                <a:solidFill>
                  <a:srgbClr val="333333"/>
                </a:solidFill>
              </a:rPr>
              <a:t>Maximum</a:t>
            </a:r>
          </a:p>
          <a:p>
            <a:pPr rtl="0" lvl="0" indent="-3556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000" lang="en"/>
              <a:t>Vibrotactile substitution for auditory feedback</a:t>
            </a:r>
          </a:p>
          <a:p>
            <a:pPr rtl="0" lvl="0" indent="-3556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000" lang="en">
                <a:solidFill>
                  <a:srgbClr val="333333"/>
                </a:solidFill>
              </a:rPr>
              <a:t>Design and prototype of a better phantom</a:t>
            </a:r>
          </a:p>
          <a:p>
            <a:pPr rtl="0" lvl="0" indent="-3556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000" lang="en"/>
              <a:t>Axial force simulation through a different phantom or depth measurement</a:t>
            </a:r>
          </a:p>
        </p:txBody>
      </p:sp>
      <p:sp>
        <p:nvSpPr>
          <p:cNvPr id="116" name="Shape 116"/>
          <p:cNvSpPr/>
          <p:nvPr/>
        </p:nvSpPr>
        <p:spPr>
          <a:xfrm>
            <a:off y="274637" x="6867525"/>
            <a:ext cy="485775" cx="1819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Timeline</a:t>
            </a:r>
          </a:p>
        </p:txBody>
      </p:sp>
      <p:sp>
        <p:nvSpPr>
          <p:cNvPr id="122" name="Shape 122"/>
          <p:cNvSpPr/>
          <p:nvPr/>
        </p:nvSpPr>
        <p:spPr>
          <a:xfrm>
            <a:off y="274637" x="6867525"/>
            <a:ext cy="485775" cx="1819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3" name="Shape 123"/>
          <p:cNvSpPr/>
          <p:nvPr/>
        </p:nvSpPr>
        <p:spPr>
          <a:xfrm>
            <a:off y="1955587" x="85175"/>
            <a:ext cy="4573587" cx="897364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Milestones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u="sng" sz="2400" lang="en">
                <a:solidFill>
                  <a:srgbClr val="000000"/>
                </a:solidFill>
              </a:rPr>
              <a:t>02/19</a:t>
            </a:r>
            <a:r>
              <a:rPr sz="2400" lang="en">
                <a:solidFill>
                  <a:srgbClr val="000000"/>
                </a:solidFill>
              </a:rPr>
              <a:t> Planning and proposal finalization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u="sng" sz="2400" lang="en">
                <a:solidFill>
                  <a:srgbClr val="000000"/>
                </a:solidFill>
              </a:rPr>
              <a:t>03/15</a:t>
            </a:r>
            <a:r>
              <a:rPr sz="2400" lang="en">
                <a:solidFill>
                  <a:srgbClr val="000000"/>
                </a:solidFill>
              </a:rPr>
              <a:t> IRB submission for use of human subjects.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u="sng" sz="2400" lang="en">
                <a:solidFill>
                  <a:srgbClr val="000000"/>
                </a:solidFill>
              </a:rPr>
              <a:t>03/30</a:t>
            </a:r>
            <a:r>
              <a:rPr sz="2400" lang="en">
                <a:solidFill>
                  <a:srgbClr val="000000"/>
                </a:solidFill>
              </a:rPr>
              <a:t> Testing haptic vs. auditory testing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u="sng" sz="2400" lang="en">
                <a:solidFill>
                  <a:srgbClr val="000000"/>
                </a:solidFill>
              </a:rPr>
              <a:t>04/15</a:t>
            </a:r>
            <a:r>
              <a:rPr sz="2400" lang="en">
                <a:solidFill>
                  <a:srgbClr val="000000"/>
                </a:solidFill>
              </a:rPr>
              <a:t> IRB approval for use of human subjects.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u="sng" sz="2400" lang="en">
                <a:solidFill>
                  <a:srgbClr val="000000"/>
                </a:solidFill>
              </a:rPr>
              <a:t>04/26</a:t>
            </a:r>
            <a:r>
              <a:rPr sz="2400" lang="en">
                <a:solidFill>
                  <a:srgbClr val="000000"/>
                </a:solidFill>
              </a:rPr>
              <a:t> Presentation/final analysis preparation</a:t>
            </a:r>
          </a:p>
        </p:txBody>
      </p:sp>
      <p:sp>
        <p:nvSpPr>
          <p:cNvPr id="130" name="Shape 130"/>
          <p:cNvSpPr/>
          <p:nvPr/>
        </p:nvSpPr>
        <p:spPr>
          <a:xfrm>
            <a:off y="274637" x="6867525"/>
            <a:ext cy="485775" cx="1819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Management Plans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208333"/>
              <a:buFont typeface="Arial"/>
              <a:buChar char="•"/>
            </a:pPr>
            <a:r>
              <a:rPr sz="2400" lang="en">
                <a:solidFill>
                  <a:srgbClr val="333333"/>
                </a:solidFill>
              </a:rPr>
              <a:t>Group meeting at 3PM every Tuesday and Thursday</a:t>
            </a:r>
          </a:p>
          <a:p>
            <a:pPr rtl="0" lvl="0" indent="-419100" marL="457200">
              <a:buClr>
                <a:schemeClr val="dk2"/>
              </a:buClr>
              <a:buSzPct val="208333"/>
              <a:buFont typeface="Arial"/>
              <a:buChar char="•"/>
            </a:pPr>
            <a:r>
              <a:rPr sz="2400" lang="en">
                <a:solidFill>
                  <a:srgbClr val="333333"/>
                </a:solidFill>
              </a:rPr>
              <a:t>Meeting with mentor (Xingchi He) at 4:30 every Tuesday</a:t>
            </a:r>
          </a:p>
          <a:p>
            <a:pPr rtl="0" lvl="0" indent="-419100" marL="457200">
              <a:buClr>
                <a:schemeClr val="dk2"/>
              </a:buClr>
              <a:buSzPct val="208333"/>
              <a:buFont typeface="Arial"/>
              <a:buChar char="•"/>
            </a:pPr>
            <a:r>
              <a:rPr sz="2400" lang="en">
                <a:solidFill>
                  <a:srgbClr val="333333"/>
                </a:solidFill>
              </a:rPr>
              <a:t>Weekly update of the wiki page</a:t>
            </a:r>
          </a:p>
          <a:p>
            <a:pPr rtl="0" lvl="0" indent="-419100" marL="457200">
              <a:buClr>
                <a:schemeClr val="dk2"/>
              </a:buClr>
              <a:buSzPct val="208333"/>
              <a:buFont typeface="Arial"/>
              <a:buChar char="•"/>
            </a:pPr>
            <a:r>
              <a:rPr sz="2400" lang="en">
                <a:solidFill>
                  <a:srgbClr val="333333"/>
                </a:solidFill>
              </a:rPr>
              <a:t>General Responsibilities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333333"/>
                </a:solidFill>
              </a:rPr>
              <a:t>Cathey: Vibrotactile Feedback Development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333333"/>
                </a:solidFill>
              </a:rPr>
              <a:t>Will: Axial Force Simulation,Communication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333333"/>
                </a:solidFill>
              </a:rPr>
              <a:t>Sally: Wiki Page Update, Subject Recruitment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333333"/>
                </a:solidFill>
              </a:rPr>
              <a:t>All: Algorithm Development, Testing, Data Analysis</a:t>
            </a:r>
          </a:p>
        </p:txBody>
      </p:sp>
      <p:sp>
        <p:nvSpPr>
          <p:cNvPr id="137" name="Shape 137"/>
          <p:cNvSpPr/>
          <p:nvPr/>
        </p:nvSpPr>
        <p:spPr>
          <a:xfrm>
            <a:off y="274637" x="6867525"/>
            <a:ext cy="485775" cx="1819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Dependencies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1796836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208333"/>
              <a:buFont typeface="Arial"/>
              <a:buChar char="•"/>
            </a:pPr>
            <a:r>
              <a:rPr sz="2400" lang="en"/>
              <a:t>Access to lab (Resolved)</a:t>
            </a:r>
          </a:p>
          <a:p>
            <a:pPr rtl="0" lvl="0" indent="-419100" marL="457200">
              <a:buClr>
                <a:schemeClr val="dk2"/>
              </a:buClr>
              <a:buSzPct val="208333"/>
              <a:buFont typeface="Arial"/>
              <a:buChar char="•"/>
            </a:pPr>
            <a:r>
              <a:rPr sz="2400" lang="en"/>
              <a:t>Eye phantoms (Available)</a:t>
            </a:r>
          </a:p>
          <a:p>
            <a:pPr rtl="0" lvl="1" indent="-381000" marL="914400">
              <a:buClr>
                <a:schemeClr val="dk2"/>
              </a:buClr>
              <a:buSzPct val="133333"/>
              <a:buFont typeface="Courier New"/>
              <a:buChar char="o"/>
            </a:pPr>
            <a:r>
              <a:rPr sz="1800" lang="en"/>
              <a:t>stretched rubber bands - sclera model</a:t>
            </a:r>
          </a:p>
          <a:p>
            <a:pPr rtl="0" lvl="1" indent="-381000" marL="914400">
              <a:buClr>
                <a:schemeClr val="dk2"/>
              </a:buClr>
              <a:buSzPct val="133333"/>
              <a:buFont typeface="Courier New"/>
              <a:buChar char="o"/>
            </a:pPr>
            <a:r>
              <a:rPr sz="1800" lang="en">
                <a:solidFill>
                  <a:srgbClr val="000000"/>
                </a:solidFill>
              </a:rPr>
              <a:t>rubber eye ball (more geometrically similar)</a:t>
            </a:r>
          </a:p>
          <a:p>
            <a:pPr rtl="0" lvl="0" indent="-419100" marL="457200">
              <a:buClr>
                <a:schemeClr val="dk2"/>
              </a:buClr>
              <a:buSzPct val="208333"/>
              <a:buFont typeface="Arial"/>
              <a:buChar char="•"/>
            </a:pPr>
            <a:r>
              <a:rPr sz="2400" lang="en"/>
              <a:t>Usage of Eye Robot and control software</a:t>
            </a:r>
          </a:p>
          <a:p>
            <a:pPr rtl="0" lvl="1" indent="-381000" marL="914400">
              <a:buClr>
                <a:schemeClr val="dk2"/>
              </a:buClr>
              <a:buSzPct val="133333"/>
              <a:buFont typeface="Courier New"/>
              <a:buChar char="o"/>
            </a:pPr>
            <a:r>
              <a:rPr sz="1800" lang="en"/>
              <a:t>Training by Xingchi</a:t>
            </a:r>
          </a:p>
          <a:p>
            <a:pPr rtl="0" lvl="0" indent="-419100" marL="457200">
              <a:buClr>
                <a:schemeClr val="dk2"/>
              </a:buClr>
              <a:buSzPct val="208333"/>
              <a:buFont typeface="Arial"/>
              <a:buChar char="•"/>
            </a:pPr>
            <a:r>
              <a:rPr sz="2400" lang="en"/>
              <a:t>Force sensing Fibers for the instrument</a:t>
            </a:r>
          </a:p>
          <a:p>
            <a:pPr rtl="0" lvl="1" indent="-381000" marL="914400">
              <a:buClr>
                <a:schemeClr val="dk2"/>
              </a:buClr>
              <a:buSzPct val="133333"/>
              <a:buFont typeface="Courier New"/>
              <a:buChar char="o"/>
            </a:pPr>
            <a:r>
              <a:rPr sz="1800" lang="en"/>
              <a:t>Current: 2x1 DoF (one fiber broken) - to familiarize ourselves with the device</a:t>
            </a:r>
          </a:p>
          <a:p>
            <a:pPr rtl="0" lvl="1" indent="-381000" marL="914400">
              <a:buClr>
                <a:schemeClr val="dk2"/>
              </a:buClr>
              <a:buSzPct val="133333"/>
              <a:buFont typeface="Courier New"/>
              <a:buChar char="o"/>
            </a:pPr>
            <a:r>
              <a:rPr sz="1800" lang="en"/>
              <a:t>Standard: 2x2 DoF - to develop methods and run experiments with</a:t>
            </a:r>
          </a:p>
          <a:p>
            <a:pPr rtl="0" lvl="0" indent="-419100" marL="457200">
              <a:buClr>
                <a:schemeClr val="dk2"/>
              </a:buClr>
              <a:buSzPct val="208333"/>
              <a:buFont typeface="Arial"/>
              <a:buChar char="•"/>
            </a:pPr>
            <a:r>
              <a:rPr sz="2400" lang="en"/>
              <a:t>Vibration actuator(s) and (possibly) Arduino</a:t>
            </a:r>
          </a:p>
          <a:p>
            <a:pPr rtl="0" lvl="1" indent="-381000" marL="914400">
              <a:buClr>
                <a:schemeClr val="dk2"/>
              </a:buClr>
              <a:buSzPct val="133333"/>
              <a:buFont typeface="Courier New"/>
              <a:buChar char="o"/>
            </a:pPr>
            <a:r>
              <a:rPr sz="1800" lang="en"/>
              <a:t>Propose design and budget to Dr. Taylor (~$100)</a:t>
            </a:r>
          </a:p>
          <a:p>
            <a:pPr rtl="0" lvl="1" indent="-381000" marL="914400">
              <a:buClr>
                <a:schemeClr val="dk2"/>
              </a:buClr>
              <a:buSzPct val="133333"/>
              <a:buFont typeface="Courier New"/>
              <a:buChar char="o"/>
            </a:pPr>
            <a:r>
              <a:rPr sz="1800" lang="en"/>
              <a:t>Feedback from Dr. Gehlbach and Dr Handa</a:t>
            </a:r>
          </a:p>
        </p:txBody>
      </p:sp>
      <p:sp>
        <p:nvSpPr>
          <p:cNvPr id="144" name="Shape 144"/>
          <p:cNvSpPr/>
          <p:nvPr/>
        </p:nvSpPr>
        <p:spPr>
          <a:xfrm>
            <a:off y="274637" x="6867525"/>
            <a:ext cy="485775" cx="1819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Reading List &amp; References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marL="228600">
              <a:lnSpc>
                <a:spcPct val="115000"/>
              </a:lnSpc>
              <a:spcBef>
                <a:spcPts val="0"/>
              </a:spcBef>
              <a:buNone/>
            </a:pPr>
            <a:r>
              <a:rPr sz="1800" lang="en">
                <a:solidFill>
                  <a:srgbClr val="000000"/>
                </a:solidFill>
              </a:rPr>
              <a:t>1.  	M. Balicki et al. Micro-force Sensing in Robot Assisted Membrane Peeling for Vitreoretinal Surgery. MICCAI 2010, Part III, LNCS 6363, pp. 303–310, 2010</a:t>
            </a:r>
          </a:p>
          <a:p>
            <a:pPr rtl="0" lvl="0" marL="228600">
              <a:lnSpc>
                <a:spcPct val="115000"/>
              </a:lnSpc>
              <a:spcBef>
                <a:spcPts val="0"/>
              </a:spcBef>
              <a:buNone/>
            </a:pPr>
            <a:r>
              <a:rPr sz="1800" lang="en">
                <a:solidFill>
                  <a:srgbClr val="000000"/>
                </a:solidFill>
              </a:rPr>
              <a:t>2. 	I. Iordachita et al. A sub-millimetric, 0.25 mN resolution fully integrated fiber-optic force-sensing tool for retinal microsurgery. Int J CARS (2009) 4:383–390</a:t>
            </a:r>
          </a:p>
          <a:p>
            <a:pPr rtl="0" lvl="0" marL="228600">
              <a:lnSpc>
                <a:spcPct val="115000"/>
              </a:lnSpc>
              <a:spcBef>
                <a:spcPts val="0"/>
              </a:spcBef>
              <a:buNone/>
            </a:pPr>
            <a:r>
              <a:rPr sz="1800" lang="en">
                <a:solidFill>
                  <a:srgbClr val="000000"/>
                </a:solidFill>
              </a:rPr>
              <a:t>3. 	X. He et al. A Novel Dual Force Sensing Instrument with Cooperative Robotic Assistant for Vitreoretinal Surgery</a:t>
            </a:r>
          </a:p>
          <a:p>
            <a:pPr rtl="0" lvl="0" marL="228600">
              <a:lnSpc>
                <a:spcPct val="115000"/>
              </a:lnSpc>
              <a:spcBef>
                <a:spcPts val="0"/>
              </a:spcBef>
              <a:buNone/>
            </a:pPr>
            <a:r>
              <a:rPr sz="1800" lang="en">
                <a:solidFill>
                  <a:srgbClr val="000000"/>
                </a:solidFill>
              </a:rPr>
              <a:t>4.		R. Kumar et al. Preliminary Experiments in Cooperative Human-Robot Force Control for Robot Assisted Microsurgical Manipulation. IEEE(2000) 610</a:t>
            </a:r>
          </a:p>
          <a:p>
            <a:pPr>
              <a:buNone/>
            </a:pPr>
            <a:r>
              <a:rPr sz="1800" lang="en">
                <a:solidFill>
                  <a:srgbClr val="000000"/>
                </a:solidFill>
              </a:rPr>
              <a:t>5.	M. Kitagawa et al. Effect of sensory substitution on suture-manipulation forces for robotic surgical systems. The Journal of Thoracic and Cardiovascular Surgery 129:1,151</a:t>
            </a:r>
          </a:p>
        </p:txBody>
      </p:sp>
      <p:sp>
        <p:nvSpPr>
          <p:cNvPr id="151" name="Shape 151"/>
          <p:cNvSpPr/>
          <p:nvPr/>
        </p:nvSpPr>
        <p:spPr>
          <a:xfrm>
            <a:off y="274637" x="6867525"/>
            <a:ext cy="485775" cx="1819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Background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Objective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Technical Approach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Deliverables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Timeline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Management Plan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Dependencies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Reading List and Reference</a:t>
            </a:r>
          </a:p>
          <a:p>
            <a:r>
              <a:t/>
            </a:r>
          </a:p>
        </p:txBody>
      </p:sp>
      <p:sp>
        <p:nvSpPr>
          <p:cNvPr id="37" name="Shape 37"/>
          <p:cNvSpPr/>
          <p:nvPr/>
        </p:nvSpPr>
        <p:spPr>
          <a:xfrm>
            <a:off y="274637" x="6867525"/>
            <a:ext cy="485775" cx="1819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600" lang="en"/>
              <a:t>Background I</a:t>
            </a:r>
          </a:p>
          <a:p>
            <a:pPr>
              <a:buNone/>
            </a:pPr>
            <a:r>
              <a:rPr sz="3600" lang="en"/>
              <a:t>Importance of Force Feedback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2022507" x="457200"/>
            <a:ext cy="4620299" cx="3965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1" indent="-3429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1800" lang="en">
                <a:solidFill>
                  <a:srgbClr val="333333"/>
                </a:solidFill>
              </a:rPr>
              <a:t>
</a:t>
            </a:r>
            <a:r>
              <a:rPr sz="1800" lang="en">
                <a:solidFill>
                  <a:srgbClr val="333333"/>
                </a:solidFill>
              </a:rPr>
              <a:t>Surgeons cannot "feel" the surgery itself</a:t>
            </a:r>
          </a:p>
          <a:p>
            <a:pPr rtl="0" lvl="1" indent="-3429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1800" lang="en">
                <a:solidFill>
                  <a:srgbClr val="333333"/>
                </a:solidFill>
              </a:rPr>
              <a:t>Loss of depth perception, dexterity, sense of touch, straightforward hand-eye coordination</a:t>
            </a:r>
          </a:p>
          <a:p>
            <a:pPr rtl="0" lvl="0" indent="-3429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rgbClr val="333333"/>
                </a:solidFill>
              </a:rPr>
              <a:t>Desirable to have force feedback to assist with vision feedback</a:t>
            </a:r>
          </a:p>
          <a:p>
            <a:pPr rtl="0" lvl="0" indent="-3429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rgbClr val="333333"/>
                </a:solidFill>
              </a:rPr>
              <a:t>Force feedback: counter pressure / movement, or alarm system to the force applied by the surgeon</a:t>
            </a:r>
          </a:p>
        </p:txBody>
      </p:sp>
      <p:sp>
        <p:nvSpPr>
          <p:cNvPr id="44" name="Shape 44"/>
          <p:cNvSpPr/>
          <p:nvPr/>
        </p:nvSpPr>
        <p:spPr>
          <a:xfrm>
            <a:off y="274637" x="6867525"/>
            <a:ext cy="485775" cx="1819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5" name="Shape 45"/>
          <p:cNvSpPr/>
          <p:nvPr/>
        </p:nvSpPr>
        <p:spPr>
          <a:xfrm>
            <a:off y="2616320" x="4422900"/>
            <a:ext cy="3147837" cx="422485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6" name="Shape 46"/>
          <p:cNvSpPr txBox="1"/>
          <p:nvPr/>
        </p:nvSpPr>
        <p:spPr>
          <a:xfrm>
            <a:off y="760412" x="920625"/>
            <a:ext cy="3000000" cx="80889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sz="1800" lang="en">
                <a:solidFill>
                  <a:srgbClr val="333333"/>
                </a:solidFill>
              </a:rPr>
              <a:t>Limitations to current robotic surgery (including eye microsurgey)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y="5764157" x="5486400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image taken from </a:t>
            </a:r>
            <a:r>
              <a:rPr u="sng" sz="1000" lang="en">
                <a:solidFill>
                  <a:srgbClr val="0065CC"/>
                </a:solidFill>
                <a:hlinkClick r:id="rId5"/>
              </a:rPr>
              <a:t>http://www.eng.uwaterloo.ca/~fhaque/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600" lang="en"/>
              <a:t>Background II</a:t>
            </a:r>
          </a:p>
          <a:p>
            <a:pPr>
              <a:buNone/>
            </a:pPr>
            <a:r>
              <a:rPr sz="3600" lang="en"/>
              <a:t>Retinal Microsurgery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947332" x="457200"/>
            <a:ext cy="4620299" cx="4250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rgbClr val="333333"/>
                </a:solidFill>
              </a:rPr>
              <a:t>Delicate manipulation of retinal tissue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rgbClr val="333333"/>
                </a:solidFill>
              </a:rPr>
              <a:t>Very low interaction forces (below human perception threshold)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rgbClr val="333333"/>
                </a:solidFill>
              </a:rPr>
              <a:t>Need a force-sensing surgical instrument to measure forces of the tool tip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rgbClr val="333333"/>
                </a:solidFill>
              </a:rPr>
              <a:t>Challenges: interactions between the tool shaft and sclerotomy opening</a:t>
            </a:r>
          </a:p>
        </p:txBody>
      </p:sp>
      <p:sp>
        <p:nvSpPr>
          <p:cNvPr id="54" name="Shape 54"/>
          <p:cNvSpPr/>
          <p:nvPr/>
        </p:nvSpPr>
        <p:spPr>
          <a:xfrm>
            <a:off y="274637" x="6867525"/>
            <a:ext cy="485775" cx="1819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5" name="Shape 55"/>
          <p:cNvSpPr/>
          <p:nvPr/>
        </p:nvSpPr>
        <p:spPr>
          <a:xfrm>
            <a:off y="1872036" x="5126694"/>
            <a:ext cy="2631949" cx="338338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6" name="Shape 56"/>
          <p:cNvSpPr/>
          <p:nvPr/>
        </p:nvSpPr>
        <p:spPr>
          <a:xfrm>
            <a:off y="4276107" x="4922910"/>
            <a:ext cy="1990725" cx="37909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57" name="Shape 57"/>
          <p:cNvSpPr txBox="1"/>
          <p:nvPr/>
        </p:nvSpPr>
        <p:spPr>
          <a:xfrm>
            <a:off y="6376450" x="5263900"/>
            <a:ext cy="298800" cx="3287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Image of retinal surgical tool from (2)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600" lang="en"/>
              <a:t>Background II</a:t>
            </a:r>
          </a:p>
          <a:p>
            <a:pPr rtl="0" lvl="0">
              <a:buNone/>
            </a:pPr>
            <a:r>
              <a:rPr sz="3600" lang="en"/>
              <a:t>Retinal Microsurgery</a:t>
            </a:r>
          </a:p>
        </p:txBody>
      </p:sp>
      <p:sp>
        <p:nvSpPr>
          <p:cNvPr id="63" name="Shape 63"/>
          <p:cNvSpPr/>
          <p:nvPr/>
        </p:nvSpPr>
        <p:spPr>
          <a:xfrm>
            <a:off y="274637" x="6867525"/>
            <a:ext cy="485775" cx="1819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4" name="Shape 64">
            <a:hlinkClick r:id="rId5"/>
          </p:cNvPr>
          <p:cNvSpPr/>
          <p:nvPr/>
        </p:nvSpPr>
        <p:spPr>
          <a:xfrm>
            <a:off y="2012712" x="1440975"/>
            <a:ext cy="4572000" cx="6096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600" lang="en"/>
              <a:t>Background III</a:t>
            </a:r>
          </a:p>
          <a:p>
            <a:pPr>
              <a:buNone/>
            </a:pPr>
            <a:r>
              <a:rPr sz="3600" lang="en"/>
              <a:t>Force Feedback Methods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947332" x="457200"/>
            <a:ext cy="4620299" cx="4108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rgbClr val="333333"/>
                </a:solidFill>
              </a:rPr>
              <a:t>Auditory feedback: alarm surgeons if tool force extends beyond threshold</a:t>
            </a:r>
          </a:p>
          <a:p>
            <a:pPr rtl="0" lvl="1" indent="-381000" marL="91440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2400" lang="en">
                <a:solidFill>
                  <a:srgbClr val="333333"/>
                </a:solidFill>
              </a:rPr>
              <a:t>Reduce chance of retinal damage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rgbClr val="333333"/>
                </a:solidFill>
              </a:rPr>
              <a:t>Haptic feedback: exert opposing force to surgeon's hand</a:t>
            </a:r>
          </a:p>
          <a:p>
            <a:pPr rtl="0" lvl="1" indent="-381000" marL="91440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2400" lang="en">
                <a:solidFill>
                  <a:srgbClr val="333333"/>
                </a:solidFill>
              </a:rPr>
              <a:t>Increase safety of the operation</a:t>
            </a:r>
          </a:p>
          <a:p>
            <a:r>
              <a:t/>
            </a:r>
          </a:p>
        </p:txBody>
      </p:sp>
      <p:sp>
        <p:nvSpPr>
          <p:cNvPr id="71" name="Shape 71"/>
          <p:cNvSpPr/>
          <p:nvPr/>
        </p:nvSpPr>
        <p:spPr>
          <a:xfrm>
            <a:off y="1947332" x="5260037"/>
            <a:ext cy="2098468" cx="28780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2" name="Shape 72"/>
          <p:cNvSpPr/>
          <p:nvPr/>
        </p:nvSpPr>
        <p:spPr>
          <a:xfrm>
            <a:off y="4045800" x="5287850"/>
            <a:ext cy="2087709" cx="28750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3" name="Shape 73"/>
          <p:cNvSpPr/>
          <p:nvPr/>
        </p:nvSpPr>
        <p:spPr>
          <a:xfrm>
            <a:off y="274637" x="6867525"/>
            <a:ext cy="485775" cx="18192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74" name="Shape 74"/>
          <p:cNvSpPr txBox="1"/>
          <p:nvPr/>
        </p:nvSpPr>
        <p:spPr>
          <a:xfrm>
            <a:off y="6133509" x="5406492"/>
            <a:ext cy="473400" cx="28475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Images of the eye robot from(3) credits to ICRA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600" lang="en"/>
              <a:t>Background IV</a:t>
            </a:r>
          </a:p>
          <a:p>
            <a:pPr rtl="0" lvl="0">
              <a:buNone/>
            </a:pPr>
            <a:r>
              <a:rPr sz="3600" lang="en"/>
              <a:t>Fiber Bragg Grating (Force Sensor)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1947332" x="381000"/>
            <a:ext cy="4620299" cx="4108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rgbClr val="333333"/>
                </a:solidFill>
              </a:rPr>
              <a:t>Advantage: 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333333"/>
                </a:solidFill>
              </a:rPr>
              <a:t>Relatively c</a:t>
            </a:r>
            <a:r>
              <a:rPr sz="2400" lang="en">
                <a:solidFill>
                  <a:srgbClr val="333333"/>
                </a:solidFill>
              </a:rPr>
              <a:t>heap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333333"/>
                </a:solidFill>
              </a:rPr>
              <a:t>Stable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Accurate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Sterilizable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Small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Unaffected by noise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/>
              <a:t>Disadvantage 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Need 3 fibers for 2x2 DoF sensing 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Measures distal force</a:t>
            </a:r>
          </a:p>
          <a:p>
            <a:r>
              <a:t/>
            </a:r>
          </a:p>
        </p:txBody>
      </p:sp>
      <p:sp>
        <p:nvSpPr>
          <p:cNvPr id="81" name="Shape 81"/>
          <p:cNvSpPr/>
          <p:nvPr/>
        </p:nvSpPr>
        <p:spPr>
          <a:xfrm>
            <a:off y="274637" x="6867525"/>
            <a:ext cy="485775" cx="1819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2" name="Shape 82"/>
          <p:cNvSpPr txBox="1"/>
          <p:nvPr/>
        </p:nvSpPr>
        <p:spPr>
          <a:xfrm>
            <a:off y="6209709" x="5232133"/>
            <a:ext cy="473400" cx="37688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Image from http://www.fbgs.com/technology/fbg-principle/</a:t>
            </a:r>
          </a:p>
        </p:txBody>
      </p:sp>
      <p:sp>
        <p:nvSpPr>
          <p:cNvPr id="83" name="Shape 83"/>
          <p:cNvSpPr/>
          <p:nvPr/>
        </p:nvSpPr>
        <p:spPr>
          <a:xfrm>
            <a:off y="1796837" x="4923446"/>
            <a:ext cy="2117456" cx="381369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84" name="Shape 84"/>
          <p:cNvSpPr/>
          <p:nvPr/>
        </p:nvSpPr>
        <p:spPr>
          <a:xfrm>
            <a:off y="3914293" x="4923446"/>
            <a:ext cy="2246278" cx="378112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600" lang="en"/>
              <a:t>Background IV</a:t>
            </a:r>
          </a:p>
          <a:p>
            <a:pPr rtl="0" lvl="0">
              <a:buNone/>
            </a:pPr>
            <a:r>
              <a:rPr sz="3600" lang="en"/>
              <a:t>Fiber Bragg Grating (Force Sensor)</a:t>
            </a:r>
          </a:p>
        </p:txBody>
      </p:sp>
      <p:sp>
        <p:nvSpPr>
          <p:cNvPr id="90" name="Shape 90"/>
          <p:cNvSpPr/>
          <p:nvPr/>
        </p:nvSpPr>
        <p:spPr>
          <a:xfrm>
            <a:off y="274637" x="6867525"/>
            <a:ext cy="485775" cx="1819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1" name="Shape 91"/>
          <p:cNvSpPr/>
          <p:nvPr/>
        </p:nvSpPr>
        <p:spPr>
          <a:xfrm>
            <a:off y="1892087" x="1243482"/>
            <a:ext cy="4324990" cx="665703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2" name="Shape 92"/>
          <p:cNvSpPr txBox="1"/>
          <p:nvPr/>
        </p:nvSpPr>
        <p:spPr>
          <a:xfrm>
            <a:off y="6133509" x="5406492"/>
            <a:ext cy="473400" cx="28475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Images of FBG tool tip from(3) credits to ICRA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Objective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>
                <a:solidFill>
                  <a:srgbClr val="333333"/>
                </a:solidFill>
              </a:rPr>
              <a:t>To develop and assess different force feedback methods for a dual force sensing instrument for retinal microsurgery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/>
              <a:t>Sites: sclera, retina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/>
              <a:t>Forms: haptic, auditory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/>
              <a:t>Goal: Assist the surgeon to provide maximal operation safety for the patient</a:t>
            </a:r>
          </a:p>
          <a:p>
            <a:r>
              <a:t/>
            </a:r>
          </a:p>
        </p:txBody>
      </p:sp>
      <p:sp>
        <p:nvSpPr>
          <p:cNvPr id="99" name="Shape 99"/>
          <p:cNvSpPr/>
          <p:nvPr/>
        </p:nvSpPr>
        <p:spPr>
          <a:xfrm>
            <a:off y="274637" x="6867525"/>
            <a:ext cy="485775" cx="1819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