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3" r:id="rId2"/>
    <p:sldId id="324" r:id="rId3"/>
    <p:sldId id="306" r:id="rId4"/>
    <p:sldId id="338" r:id="rId5"/>
    <p:sldId id="342" r:id="rId6"/>
    <p:sldId id="343" r:id="rId7"/>
    <p:sldId id="344" r:id="rId8"/>
    <p:sldId id="345" r:id="rId9"/>
    <p:sldId id="346" r:id="rId10"/>
    <p:sldId id="347" r:id="rId11"/>
    <p:sldId id="339" r:id="rId12"/>
    <p:sldId id="348" r:id="rId13"/>
    <p:sldId id="340" r:id="rId14"/>
    <p:sldId id="33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CE5"/>
    <a:srgbClr val="4E97E0"/>
    <a:srgbClr val="002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43"/>
    <p:restoredTop sz="80833"/>
  </p:normalViewPr>
  <p:slideViewPr>
    <p:cSldViewPr snapToGrid="0">
      <p:cViewPr varScale="1">
        <p:scale>
          <a:sx n="121" d="100"/>
          <a:sy n="121" d="100"/>
        </p:scale>
        <p:origin x="176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4090-7C35-594A-8B17-FDFDAD40938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D0D2-16ED-5547-8DC8-59573C5E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Tip: </a:t>
            </a:r>
            <a:r>
              <a:rPr lang="en-US" dirty="0"/>
              <a:t>If you want to update this template with your division or center logo, navigate to View &gt; Slide Master and edit the template from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ED0D2-16ED-5547-8DC8-59573C5E7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0FBCD-6EAC-33C0-BDDC-EF8DA781E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50D56-DF3E-EAEA-55C7-D34924D70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48A33-04C3-3E6F-522F-4A6C3AFBC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1DC0C-A129-09E8-3BBD-5CF1ADBDE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ED0D2-16ED-5547-8DC8-59573C5E7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9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617A-92D6-CDB2-E466-78D75A1A6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2D712-B4A9-FE7D-4289-1BAD969D1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85280-6D2A-F398-FE00-2142C1407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9D437-439D-FCF7-130B-BC76A60ED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ED0D2-16ED-5547-8DC8-59573C5E7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1A8B-C97E-3E74-C4AC-D6CF6814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10D9A-4E24-F2D1-CEC7-F6A9A43A1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4EB02-1FD9-0AA7-51F0-C695ABAE4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EE22A-9493-5B5A-9BB8-587DBF3B1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ED0D2-16ED-5547-8DC8-59573C5E7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2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4AD8-6939-3E88-D77B-4CD09FFC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2BBCC1-CC9E-6E47-37FB-CA7FD3EE8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C9621E9-AF65-0F4F-17D1-8C1F77E39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F3B0E-B75D-1EA4-9554-57102AACA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6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Tip: </a:t>
            </a:r>
            <a:r>
              <a:rPr lang="en-US"/>
              <a:t>There’s no need to include WWW or HTTPS in front of your URL.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D0D2-16ED-5547-8DC8-59573C5E7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2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Kinematic modeling error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316FC-2A7C-4101-A8C7-40F3538F883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6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ED0D2-16ED-5547-8DC8-59573C5E7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B9DD9-EE53-ED2C-D1F2-B341CF70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635C68-BD6A-5AFA-76FC-A5C99C809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8BA864-BD8C-8CA7-4823-6D2223FAF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6FF6E-10CF-9ACA-CF77-01A58E46F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3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00078-963E-53A5-D0B8-E75980D7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BF084A-5767-44F5-18A0-65D3A1E40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E40D44-A1A1-8E9C-8C51-D958269CF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FEBD0-0732-3DEE-9A7B-24B67872F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6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AE984-BF53-BCB5-41A2-0A29B722B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777E8E-DEFC-93C8-4C1C-F6B6D2CDA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3F8653-CC43-6BFA-EA12-8E7AE76FB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A40CA1-E510-906D-FEBC-969C2CD07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2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85070-EC6F-4425-DD16-5FECD6C0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91F650-C626-A7A1-FA02-1B696D9FB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D06596-9BC5-94A6-EEF0-0CC3A9C3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5D4406-5A1B-C23F-6040-B658B2AF5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8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37A07-9C48-546F-73B5-111613E8C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16CCEC-8A8F-7243-AAB9-CDB7EAD4A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B75DFB-1C51-9851-ABDE-39365E3D1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15274E-A641-AF2F-D9DB-719DF1906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8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F4A4-753A-550F-AC72-DAAD8BFE9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CD1669-36D4-1047-65C2-BADC023AC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29CB81-237A-68DC-D525-4727E9384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074C00-F8F9-58B6-4E36-2DEB3EB10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16FC-2A7C-4101-A8C7-40F3538F8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6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17400-3825-46C6-4D34-8D7F9DDE3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D72">
                  <a:shade val="30000"/>
                  <a:satMod val="115000"/>
                </a:srgbClr>
              </a:gs>
              <a:gs pos="50000">
                <a:srgbClr val="002D72">
                  <a:shade val="67500"/>
                  <a:satMod val="115000"/>
                </a:srgbClr>
              </a:gs>
              <a:gs pos="100000">
                <a:srgbClr val="002D7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55132-02B7-F237-8FA1-F867CF88F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649" y="3692901"/>
            <a:ext cx="5519351" cy="784095"/>
          </a:xfrm>
        </p:spPr>
        <p:txBody>
          <a:bodyPr anchor="ctr">
            <a:normAutofit/>
          </a:bodyPr>
          <a:lstStyle>
            <a:lvl1pPr marL="0" indent="0" algn="l">
              <a:lnSpc>
                <a:spcPts val="2480"/>
              </a:lnSpc>
              <a:spcBef>
                <a:spcPts val="1000"/>
              </a:spcBef>
              <a:spcAft>
                <a:spcPts val="0"/>
              </a:spcAft>
              <a:buNone/>
              <a:defRPr sz="2400" b="1">
                <a:solidFill>
                  <a:srgbClr val="4E9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E5E73B6-2798-2A91-EEE6-2BB4284BE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" y="5095306"/>
            <a:ext cx="4293230" cy="178427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77B635-698D-CEB4-EA5A-566854E40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476751"/>
            <a:ext cx="5519738" cy="4515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Department Name and/or Date</a:t>
            </a:r>
          </a:p>
        </p:txBody>
      </p:sp>
      <p:pic>
        <p:nvPicPr>
          <p:cNvPr id="6" name="Picture 5" descr="A logo of a book and a globe&#10;&#10;AI-generated content may be incorrect.">
            <a:extLst>
              <a:ext uri="{FF2B5EF4-FFF2-40B4-BE49-F238E27FC236}">
                <a16:creationId xmlns:a16="http://schemas.microsoft.com/office/drawing/2014/main" id="{E021BB48-4E61-35BD-BAA2-EFCC8513D1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 l="2482" t="8062" r="24988" b="7189"/>
          <a:stretch/>
        </p:blipFill>
        <p:spPr>
          <a:xfrm>
            <a:off x="6668565" y="0"/>
            <a:ext cx="5519738" cy="68795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072A52-005D-6E24-DED0-CBD32E5A71F9}"/>
              </a:ext>
            </a:extLst>
          </p:cNvPr>
          <p:cNvSpPr/>
          <p:nvPr userDrawn="1"/>
        </p:nvSpPr>
        <p:spPr>
          <a:xfrm>
            <a:off x="0" y="2123768"/>
            <a:ext cx="12192000" cy="1418829"/>
          </a:xfrm>
          <a:prstGeom prst="rect">
            <a:avLst/>
          </a:prstGeom>
          <a:solidFill>
            <a:srgbClr val="4E97E0">
              <a:alpha val="745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C76EE-BBDD-9DAC-BD3C-14DC174D2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649" y="2212258"/>
            <a:ext cx="9231027" cy="12733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4915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50/50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1" y="952500"/>
            <a:ext cx="5732358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39FD01-6F3D-63A2-0253-0AF855236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8765" y="0"/>
            <a:ext cx="6003235" cy="342899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0458907-6624-6FF1-C3C1-7020AD3DD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764" y="3565069"/>
            <a:ext cx="6003235" cy="34289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04A05D-00F5-1EA0-7624-6F0DBB16BA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2250F8-8D52-D1D5-1B20-A83964DAEF8F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B8B77F34-E1EC-4981-129E-CF8A34B8E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317" y="244389"/>
            <a:ext cx="5695742" cy="55038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338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6700" y="952500"/>
            <a:ext cx="3231874" cy="5181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0458907-6624-6FF1-C3C1-7020AD3DD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231" y="952500"/>
            <a:ext cx="8093438" cy="5181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04A05D-00F5-1EA0-7624-6F0DBB16BA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2250F8-8D52-D1D5-1B20-A83964DAEF8F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B8B77F34-E1EC-4981-129E-CF8A34B8E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317" y="244389"/>
            <a:ext cx="11585351" cy="55038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C29002-067D-6FC3-B50D-DFCDA74C0BFB}"/>
              </a:ext>
            </a:extLst>
          </p:cNvPr>
          <p:cNvCxnSpPr>
            <a:cxnSpLocks/>
          </p:cNvCxnSpPr>
          <p:nvPr userDrawn="1"/>
        </p:nvCxnSpPr>
        <p:spPr>
          <a:xfrm>
            <a:off x="3646902" y="952500"/>
            <a:ext cx="0" cy="518160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228" y="2054093"/>
            <a:ext cx="5715011" cy="4057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C1AE1B3-157E-FD62-09F5-6FD7CC2D8E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3672" y="2054091"/>
            <a:ext cx="5715011" cy="4057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6082A-4B83-1DF1-A516-4DDADFA783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BCAB42-8CF6-48FD-E164-840F6AB36B6E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910C9DFF-91FA-4E55-24AE-E1B41C94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E2AD5A3-7D0A-0907-D2E4-AD51F79051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316" y="992842"/>
            <a:ext cx="11585365" cy="96491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slide introduction sentence</a:t>
            </a:r>
          </a:p>
          <a:p>
            <a:pPr lvl="0"/>
            <a:r>
              <a:rPr lang="en-US" dirty="0"/>
              <a:t>Two lines max</a:t>
            </a:r>
          </a:p>
        </p:txBody>
      </p:sp>
    </p:spTree>
    <p:extLst>
      <p:ext uri="{BB962C8B-B14F-4D97-AF65-F5344CB8AC3E}">
        <p14:creationId xmlns:p14="http://schemas.microsoft.com/office/powerpoint/2010/main" val="327368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228" y="3723861"/>
            <a:ext cx="5715011" cy="2387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C1AE1B3-157E-FD62-09F5-6FD7CC2D8E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3672" y="3723859"/>
            <a:ext cx="5715011" cy="2387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6082A-4B83-1DF1-A516-4DDADFA783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BCAB42-8CF6-48FD-E164-840F6AB36B6E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910C9DFF-91FA-4E55-24AE-E1B41C94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3FC08A4-A279-5F64-1CFA-7A9FB44BF9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6870" y="952500"/>
            <a:ext cx="5719369" cy="25990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F94F2C-95AA-D7C2-FF40-F1A9588910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0119" y="952500"/>
            <a:ext cx="5715011" cy="25990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197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317" y="1530122"/>
            <a:ext cx="3602718" cy="4603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005257-7F98-7F3C-80F0-246539CA0D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92249" y="1530121"/>
            <a:ext cx="3602718" cy="4603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0759B36-1EA9-7840-36B2-8753D29167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81181" y="1530121"/>
            <a:ext cx="3602718" cy="4603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7135-A999-7620-CD45-D05A7D428F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BB7FF5-69CE-4FF7-EBE6-993F23194E33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EE1180EE-03E9-5AF2-0219-D9A1014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198083-AF5C-6D42-9DA2-30BBD549FE0D}"/>
              </a:ext>
            </a:extLst>
          </p:cNvPr>
          <p:cNvCxnSpPr>
            <a:cxnSpLocks/>
          </p:cNvCxnSpPr>
          <p:nvPr userDrawn="1"/>
        </p:nvCxnSpPr>
        <p:spPr>
          <a:xfrm>
            <a:off x="4097475" y="1530121"/>
            <a:ext cx="0" cy="458106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9D6BA-C770-374C-B662-16D32D4142DA}"/>
              </a:ext>
            </a:extLst>
          </p:cNvPr>
          <p:cNvCxnSpPr>
            <a:cxnSpLocks/>
          </p:cNvCxnSpPr>
          <p:nvPr userDrawn="1"/>
        </p:nvCxnSpPr>
        <p:spPr>
          <a:xfrm>
            <a:off x="8085352" y="1530121"/>
            <a:ext cx="0" cy="458106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8753652-D1B0-AFAA-09CC-1F59F8EA573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03316" y="992842"/>
            <a:ext cx="11585365" cy="41625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slide introduction sentence</a:t>
            </a:r>
          </a:p>
        </p:txBody>
      </p:sp>
    </p:spTree>
    <p:extLst>
      <p:ext uri="{BB962C8B-B14F-4D97-AF65-F5344CB8AC3E}">
        <p14:creationId xmlns:p14="http://schemas.microsoft.com/office/powerpoint/2010/main" val="272390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5BF3D7-0C7F-66B2-EE1F-3A9B05B8B6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57" y="3976028"/>
            <a:ext cx="3593619" cy="2135161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Image description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5118AA7-3D1E-ED41-C884-FC04381894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8562" y="3976028"/>
            <a:ext cx="3570653" cy="2135160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Image description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757F6C8-BF41-B8A4-3479-9941BC7DC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7987" y="3976028"/>
            <a:ext cx="3570637" cy="2135157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Image description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1C61B61-2E78-5336-3272-F364959B7A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8542" y="1516674"/>
            <a:ext cx="3593619" cy="23560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D960AA-0D86-885A-F579-2E30A003F0A5}"/>
              </a:ext>
            </a:extLst>
          </p:cNvPr>
          <p:cNvCxnSpPr>
            <a:cxnSpLocks/>
          </p:cNvCxnSpPr>
          <p:nvPr userDrawn="1"/>
        </p:nvCxnSpPr>
        <p:spPr>
          <a:xfrm>
            <a:off x="4097475" y="1516674"/>
            <a:ext cx="0" cy="4594511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017644-9EE0-61FB-2B50-EFB7EB664550}"/>
              </a:ext>
            </a:extLst>
          </p:cNvPr>
          <p:cNvCxnSpPr>
            <a:cxnSpLocks/>
          </p:cNvCxnSpPr>
          <p:nvPr userDrawn="1"/>
        </p:nvCxnSpPr>
        <p:spPr>
          <a:xfrm>
            <a:off x="8085352" y="1516674"/>
            <a:ext cx="0" cy="4594511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E8C4133-66D9-03B9-783E-5072D68DF4A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0BEF9F1-EB8A-61E3-3782-8F36AF7CF80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08562" y="1516674"/>
            <a:ext cx="3570695" cy="237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C8994EE-25CE-5453-BFFC-B40C91A22EE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05658" y="1516674"/>
            <a:ext cx="3570695" cy="23845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3277AA-710A-9A19-F037-664318F91A68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6">
            <a:extLst>
              <a:ext uri="{FF2B5EF4-FFF2-40B4-BE49-F238E27FC236}">
                <a16:creationId xmlns:a16="http://schemas.microsoft.com/office/drawing/2014/main" id="{B5790A35-F2A2-D491-BEC4-CF2DA53D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C4602FB-66A0-5911-4495-C4A6AB25735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316" y="992842"/>
            <a:ext cx="11585365" cy="41625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slide introduction sentence</a:t>
            </a:r>
          </a:p>
        </p:txBody>
      </p:sp>
    </p:spTree>
    <p:extLst>
      <p:ext uri="{BB962C8B-B14F-4D97-AF65-F5344CB8AC3E}">
        <p14:creationId xmlns:p14="http://schemas.microsoft.com/office/powerpoint/2010/main" val="383694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317" y="1546418"/>
            <a:ext cx="2660444" cy="456476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74707A-55F1-CD8B-3EAB-9C4C03F912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68158" y="1546417"/>
            <a:ext cx="2660444" cy="456476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A71FE2B-D18D-6F42-1053-0D74A8A4ED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3000" y="1546418"/>
            <a:ext cx="2660444" cy="456475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3C944F-6D0E-4F39-79C7-55A4C32EC5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28239" y="1546418"/>
            <a:ext cx="2660444" cy="456475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BF4C9-5C2B-20D6-5BF5-40872F884F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E7BB06-4721-8BCB-6303-28D5DA265C5D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2F40FC04-4BD9-9158-F5AC-7900F242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33B511-8470-C081-14A5-E0EBCC1D010C}"/>
              </a:ext>
            </a:extLst>
          </p:cNvPr>
          <p:cNvCxnSpPr>
            <a:cxnSpLocks/>
          </p:cNvCxnSpPr>
          <p:nvPr userDrawn="1"/>
        </p:nvCxnSpPr>
        <p:spPr>
          <a:xfrm>
            <a:off x="3116283" y="1546417"/>
            <a:ext cx="0" cy="4587683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8EAB8-60E6-C8A7-764E-8D549AD13E3A}"/>
              </a:ext>
            </a:extLst>
          </p:cNvPr>
          <p:cNvCxnSpPr>
            <a:cxnSpLocks/>
          </p:cNvCxnSpPr>
          <p:nvPr userDrawn="1"/>
        </p:nvCxnSpPr>
        <p:spPr>
          <a:xfrm>
            <a:off x="6093912" y="1569332"/>
            <a:ext cx="2088" cy="4564768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990569-498F-4BBD-6C96-CDC17227ECD1}"/>
              </a:ext>
            </a:extLst>
          </p:cNvPr>
          <p:cNvCxnSpPr>
            <a:cxnSpLocks/>
          </p:cNvCxnSpPr>
          <p:nvPr userDrawn="1"/>
        </p:nvCxnSpPr>
        <p:spPr>
          <a:xfrm>
            <a:off x="9061158" y="1569332"/>
            <a:ext cx="0" cy="4564768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F112F4C1-E577-4E63-6D40-9DF27704F0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316" y="992842"/>
            <a:ext cx="11585365" cy="41625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slide introduction sentence</a:t>
            </a:r>
          </a:p>
        </p:txBody>
      </p:sp>
    </p:spTree>
    <p:extLst>
      <p:ext uri="{BB962C8B-B14F-4D97-AF65-F5344CB8AC3E}">
        <p14:creationId xmlns:p14="http://schemas.microsoft.com/office/powerpoint/2010/main" val="335852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ABAB7EE-4A14-DD5D-BEC2-405EEA7B42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3315" y="3429000"/>
            <a:ext cx="2684391" cy="2705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26C261F-5DFC-5751-B7F4-F438B6256FA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84887" y="3429000"/>
            <a:ext cx="2683117" cy="27051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C05C53-5C4E-97E4-529D-5B41D4F97F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44586" y="3429000"/>
            <a:ext cx="2684393" cy="27051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8E3C20D-EAD4-AE1B-D2F6-E5D764142A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04288" y="3429000"/>
            <a:ext cx="2684376" cy="2705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8B251DC-6D53-7CAC-6AD5-B2B59B623C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4324" y="1518191"/>
            <a:ext cx="2684395" cy="18166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AFBA2A-2072-002A-E855-4E657FF1A7BF}"/>
              </a:ext>
            </a:extLst>
          </p:cNvPr>
          <p:cNvCxnSpPr>
            <a:cxnSpLocks/>
          </p:cNvCxnSpPr>
          <p:nvPr userDrawn="1"/>
        </p:nvCxnSpPr>
        <p:spPr>
          <a:xfrm>
            <a:off x="3140347" y="1518191"/>
            <a:ext cx="0" cy="4615909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560291-B5AC-F0FA-165E-2C9BF900564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119E0C5-7DA0-680A-8DE9-98B9202AEAE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75895" y="1518191"/>
            <a:ext cx="2684395" cy="1816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A33F29B-394A-8FEA-8285-839A68A62A4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35595" y="1518191"/>
            <a:ext cx="2684395" cy="1816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A4047AD-5D09-3E06-36BF-C173B11DC52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95296" y="1518191"/>
            <a:ext cx="2684395" cy="18166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70F7D6-E2DF-39C1-69BF-0D532F2E427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18191"/>
            <a:ext cx="0" cy="4615909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14A8E6-31D6-A4B3-AD61-3F7468794426}"/>
              </a:ext>
            </a:extLst>
          </p:cNvPr>
          <p:cNvCxnSpPr>
            <a:cxnSpLocks/>
          </p:cNvCxnSpPr>
          <p:nvPr userDrawn="1"/>
        </p:nvCxnSpPr>
        <p:spPr>
          <a:xfrm>
            <a:off x="9061158" y="1518191"/>
            <a:ext cx="0" cy="4615909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EEEAD7-089D-ACC8-ECEC-97636D739886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79E917C0-58C0-D352-82CF-536C8BD9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CDBD747-7325-128A-4387-5AFCF8491CE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03316" y="992842"/>
            <a:ext cx="11585365" cy="41625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slide introduction sentence</a:t>
            </a:r>
          </a:p>
        </p:txBody>
      </p:sp>
    </p:spTree>
    <p:extLst>
      <p:ext uri="{BB962C8B-B14F-4D97-AF65-F5344CB8AC3E}">
        <p14:creationId xmlns:p14="http://schemas.microsoft.com/office/powerpoint/2010/main" val="75570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4CF429-7A35-E6C9-AEC1-2500144BD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D72">
                  <a:shade val="30000"/>
                  <a:satMod val="115000"/>
                </a:srgbClr>
              </a:gs>
              <a:gs pos="50000">
                <a:srgbClr val="002D72">
                  <a:shade val="67500"/>
                  <a:satMod val="115000"/>
                </a:srgbClr>
              </a:gs>
              <a:gs pos="100000">
                <a:srgbClr val="002D72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f a book and a globe&#10;&#10;AI-generated content may be incorrect.">
            <a:extLst>
              <a:ext uri="{FF2B5EF4-FFF2-40B4-BE49-F238E27FC236}">
                <a16:creationId xmlns:a16="http://schemas.microsoft.com/office/drawing/2014/main" id="{ED75E6AB-B781-158C-30D8-C1DF357B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2482" t="-886" r="24988" b="7188"/>
          <a:stretch/>
        </p:blipFill>
        <p:spPr>
          <a:xfrm>
            <a:off x="9684181" y="3429001"/>
            <a:ext cx="2504121" cy="34505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C74154-920A-7908-96E4-FCAB9EB05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316" y="953546"/>
            <a:ext cx="10379241" cy="17786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CA531E-D6C1-E9A7-B39A-A410B89BA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316" y="3015916"/>
            <a:ext cx="10379241" cy="89672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CTA or URL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10872C-6ED3-1495-01D5-B22FBFD037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090988"/>
            <a:ext cx="10379075" cy="198913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Names and Contact</a:t>
            </a:r>
          </a:p>
        </p:txBody>
      </p:sp>
    </p:spTree>
    <p:extLst>
      <p:ext uri="{BB962C8B-B14F-4D97-AF65-F5344CB8AC3E}">
        <p14:creationId xmlns:p14="http://schemas.microsoft.com/office/powerpoint/2010/main" val="1263578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lines&#10;&#10;Description automatically generated with medium confidence">
            <a:extLst>
              <a:ext uri="{FF2B5EF4-FFF2-40B4-BE49-F238E27FC236}">
                <a16:creationId xmlns:a16="http://schemas.microsoft.com/office/drawing/2014/main" id="{596D2A21-2E76-5B18-DE93-32E809FDB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177EC9-C768-378C-1033-4D5D55FC0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8058" y="1376787"/>
            <a:ext cx="9875883" cy="41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C74154-920A-7908-96E4-FCAB9EB05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6223" y="2104373"/>
            <a:ext cx="6909127" cy="17786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here to add title for section break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CA531E-D6C1-E9A7-B39A-A410B89BA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6223" y="4108537"/>
            <a:ext cx="6909128" cy="9672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25B380-0B57-4162-9BED-4DF840156EA3}"/>
              </a:ext>
            </a:extLst>
          </p:cNvPr>
          <p:cNvCxnSpPr/>
          <p:nvPr userDrawn="1"/>
        </p:nvCxnSpPr>
        <p:spPr>
          <a:xfrm>
            <a:off x="529817" y="1937657"/>
            <a:ext cx="11085533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BFCBDA-8C1A-ECAC-E989-0D8F8E7E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8ECB7B-306C-6137-62C5-DFCDB0C90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1052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435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3F7C4-9605-1C92-C986-C090692E2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D72">
                  <a:shade val="30000"/>
                  <a:satMod val="115000"/>
                </a:srgbClr>
              </a:gs>
              <a:gs pos="50000">
                <a:srgbClr val="002D72">
                  <a:shade val="67500"/>
                  <a:satMod val="115000"/>
                </a:srgbClr>
              </a:gs>
              <a:gs pos="100000">
                <a:srgbClr val="002D72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of a book and a globe&#10;&#10;AI-generated content may be incorrect.">
            <a:extLst>
              <a:ext uri="{FF2B5EF4-FFF2-40B4-BE49-F238E27FC236}">
                <a16:creationId xmlns:a16="http://schemas.microsoft.com/office/drawing/2014/main" id="{DF75DAA6-D42F-663C-B995-9DED44C2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2482" t="-886" r="24988" b="7188"/>
          <a:stretch/>
        </p:blipFill>
        <p:spPr>
          <a:xfrm>
            <a:off x="9684181" y="3429001"/>
            <a:ext cx="2504121" cy="34505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C74154-920A-7908-96E4-FCAB9EB05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5873" y="723901"/>
            <a:ext cx="9240253" cy="30346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title </a:t>
            </a:r>
            <a:br>
              <a:rPr lang="en-US" dirty="0"/>
            </a:br>
            <a:r>
              <a:rPr lang="en-US" dirty="0"/>
              <a:t>for section break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CA531E-D6C1-E9A7-B39A-A410B89BA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5873" y="4061125"/>
            <a:ext cx="9240253" cy="20729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8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8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0C6B7-4A46-4C41-FF74-E03BE5E367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D72">
                  <a:shade val="30000"/>
                  <a:satMod val="115000"/>
                </a:srgbClr>
              </a:gs>
              <a:gs pos="50000">
                <a:srgbClr val="002D72">
                  <a:shade val="67500"/>
                  <a:satMod val="115000"/>
                </a:srgbClr>
              </a:gs>
              <a:gs pos="100000">
                <a:srgbClr val="002D72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book and a globe&#10;&#10;AI-generated content may be incorrect.">
            <a:extLst>
              <a:ext uri="{FF2B5EF4-FFF2-40B4-BE49-F238E27FC236}">
                <a16:creationId xmlns:a16="http://schemas.microsoft.com/office/drawing/2014/main" id="{70E61FC2-F53C-68E4-FD72-B7D5DC45C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2482" t="-886" r="24988" b="7188"/>
          <a:stretch/>
        </p:blipFill>
        <p:spPr>
          <a:xfrm>
            <a:off x="9684181" y="3429001"/>
            <a:ext cx="2504121" cy="34505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C74154-920A-7908-96E4-FCAB9EB05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5873" y="1979845"/>
            <a:ext cx="9240253" cy="17786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simple aim is to make scholars, strong, bright, useful, and true.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CA531E-D6C1-E9A7-B39A-A410B89BA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5873" y="4264325"/>
            <a:ext cx="9240253" cy="96727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28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— Daniel </a:t>
            </a:r>
            <a:r>
              <a:rPr lang="en-US" dirty="0" err="1"/>
              <a:t>Coit</a:t>
            </a:r>
            <a:r>
              <a:rPr lang="en-US" dirty="0"/>
              <a:t> Gilman</a:t>
            </a:r>
          </a:p>
          <a:p>
            <a:r>
              <a:rPr lang="en-US" dirty="0"/>
              <a:t>Inaugural President, Johns Hopkins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154EB-7911-64A6-95DC-22B178C18A30}"/>
              </a:ext>
            </a:extLst>
          </p:cNvPr>
          <p:cNvSpPr txBox="1"/>
          <p:nvPr userDrawn="1"/>
        </p:nvSpPr>
        <p:spPr>
          <a:xfrm>
            <a:off x="5313093" y="990422"/>
            <a:ext cx="1565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517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76E625-3DBE-99DF-9FAC-87EDA3386FDE}"/>
              </a:ext>
            </a:extLst>
          </p:cNvPr>
          <p:cNvSpPr/>
          <p:nvPr userDrawn="1"/>
        </p:nvSpPr>
        <p:spPr>
          <a:xfrm>
            <a:off x="0" y="5274365"/>
            <a:ext cx="12192000" cy="1583634"/>
          </a:xfrm>
          <a:prstGeom prst="rect">
            <a:avLst/>
          </a:prstGeom>
          <a:gradFill flip="none" rotWithShape="1">
            <a:gsLst>
              <a:gs pos="0">
                <a:srgbClr val="002D72">
                  <a:shade val="30000"/>
                  <a:satMod val="115000"/>
                </a:srgbClr>
              </a:gs>
              <a:gs pos="50000">
                <a:srgbClr val="002D72">
                  <a:shade val="67500"/>
                  <a:satMod val="115000"/>
                </a:srgbClr>
              </a:gs>
              <a:gs pos="100000">
                <a:srgbClr val="002D72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E57361-756C-1EF8-A20B-34F47C4CA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065" y="5590552"/>
            <a:ext cx="9247777" cy="528638"/>
          </a:xfrm>
        </p:spPr>
        <p:txBody>
          <a:bodyPr anchor="ctr">
            <a:normAutofit/>
          </a:bodyPr>
          <a:lstStyle>
            <a:lvl1pPr marL="0" indent="0">
              <a:lnSpc>
                <a:spcPts val="1260"/>
              </a:lnSpc>
              <a:buNone/>
              <a:defRPr sz="180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BC0C77-4541-0E28-C5EF-BEF1E3824D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71"/>
            <a:ext cx="12192000" cy="52647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041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BC0C77-4541-0E28-C5EF-BEF1E3824D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71"/>
            <a:ext cx="5844209" cy="52647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742F7E9-E0FF-5CA6-D9B2-6EB4AE0FF6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89983" y="1"/>
            <a:ext cx="6202018" cy="27697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C815D15-4E2C-9C49-1D73-284AB84005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89983" y="2914543"/>
            <a:ext cx="3028122" cy="235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87FCA5-2296-2BA7-7E61-5E7893C39A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63879" y="2907917"/>
            <a:ext cx="3028122" cy="235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C14AC-49E0-17C6-8B6C-EB36EDA59AED}"/>
              </a:ext>
            </a:extLst>
          </p:cNvPr>
          <p:cNvSpPr/>
          <p:nvPr userDrawn="1"/>
        </p:nvSpPr>
        <p:spPr>
          <a:xfrm>
            <a:off x="0" y="5274365"/>
            <a:ext cx="12192000" cy="1583634"/>
          </a:xfrm>
          <a:prstGeom prst="rect">
            <a:avLst/>
          </a:prstGeom>
          <a:gradFill flip="none" rotWithShape="1">
            <a:gsLst>
              <a:gs pos="0">
                <a:srgbClr val="002D72">
                  <a:shade val="30000"/>
                  <a:satMod val="115000"/>
                </a:srgbClr>
              </a:gs>
              <a:gs pos="50000">
                <a:srgbClr val="002D72">
                  <a:shade val="67500"/>
                  <a:satMod val="115000"/>
                </a:srgbClr>
              </a:gs>
              <a:gs pos="100000">
                <a:srgbClr val="002D72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E57361-756C-1EF8-A20B-34F47C4CA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5605462"/>
            <a:ext cx="9247777" cy="528638"/>
          </a:xfrm>
        </p:spPr>
        <p:txBody>
          <a:bodyPr anchor="ctr">
            <a:normAutofit/>
          </a:bodyPr>
          <a:lstStyle>
            <a:lvl1pPr marL="0" indent="0">
              <a:lnSpc>
                <a:spcPts val="1260"/>
              </a:lnSpc>
              <a:buNone/>
              <a:defRPr sz="180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00944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7C024065-7E6C-8CAE-4BFC-708DD5ABDF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1" y="952500"/>
            <a:ext cx="11621982" cy="5181599"/>
          </a:xfrm>
        </p:spPr>
        <p:txBody>
          <a:bodyPr/>
          <a:lstStyle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96FAC1-DAD3-8ADC-4F81-DC0F1CC64FB7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D131D2B-40EF-191C-E868-B98E49C480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74036E4-C55C-EA02-B734-36F87EDA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4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60/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09356EC-295E-5603-B486-43CADD66F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3317" y="2054087"/>
            <a:ext cx="6654074" cy="408001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Font typeface="System Font Regular"/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For text heavy slides, consider this layout option that uses smaller not bulleted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Bullets can be added if needed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6BE6B5-4DC4-B1E9-5F84-01E6D86F86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BA4FE0-B93E-8941-C17B-03FD59A778DC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6">
            <a:extLst>
              <a:ext uri="{FF2B5EF4-FFF2-40B4-BE49-F238E27FC236}">
                <a16:creationId xmlns:a16="http://schemas.microsoft.com/office/drawing/2014/main" id="{C4AAA89D-E180-20A4-47AC-311E8945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CA534C-9414-13D4-979B-668555B852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6661" y="992842"/>
            <a:ext cx="4812022" cy="5141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FF3F1551-9A0A-137E-0C7C-8D33E2549E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316" y="992842"/>
            <a:ext cx="6654075" cy="964912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2"/>
                </a:solidFill>
              </a:defRPr>
            </a:lvl1pPr>
            <a:lvl2pPr>
              <a:defRPr sz="2000"/>
            </a:lvl2pPr>
            <a:lvl3pPr marL="1143000" indent="-228600">
              <a:buFont typeface="System Font Regular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slide introduction sentence</a:t>
            </a:r>
          </a:p>
        </p:txBody>
      </p:sp>
    </p:spTree>
    <p:extLst>
      <p:ext uri="{BB962C8B-B14F-4D97-AF65-F5344CB8AC3E}">
        <p14:creationId xmlns:p14="http://schemas.microsoft.com/office/powerpoint/2010/main" val="2706028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39FD01-6F3D-63A2-0253-0AF855236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8765" y="0"/>
            <a:ext cx="600323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D463F-0025-C992-6AEC-0AA43D7F2C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C77AE1-1500-C1E6-7E7B-44BDADCE0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317" y="244386"/>
            <a:ext cx="5695739" cy="550385"/>
          </a:xfr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680618-A88A-876A-8969-104E127B336D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86DE1F0-3790-E00F-94D7-F6BF8C0208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317" y="952500"/>
            <a:ext cx="5695741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11FF8-3303-EA6D-2092-61820AC40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317" y="966354"/>
            <a:ext cx="11585366" cy="51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998A8C-F91E-2561-5295-7822C1343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8545" y="6248487"/>
            <a:ext cx="123272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82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76332E-97D2-CC49-9E46-E6E0DDE40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ue shield with a book and a globe&#10;&#10;Description automatically generated">
            <a:extLst>
              <a:ext uri="{FF2B5EF4-FFF2-40B4-BE49-F238E27FC236}">
                <a16:creationId xmlns:a16="http://schemas.microsoft.com/office/drawing/2014/main" id="{F9F559AB-D836-7FEC-22E7-0E9D0BA2459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7907" y="6234732"/>
            <a:ext cx="350776" cy="37583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4886E26-62DC-86B0-AFD4-D076A254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7" y="244386"/>
            <a:ext cx="11585366" cy="524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80" r:id="rId3"/>
    <p:sldLayoutId id="2147483669" r:id="rId4"/>
    <p:sldLayoutId id="2147483672" r:id="rId5"/>
    <p:sldLayoutId id="2147483686" r:id="rId6"/>
    <p:sldLayoutId id="2147483652" r:id="rId7"/>
    <p:sldLayoutId id="2147483682" r:id="rId8"/>
    <p:sldLayoutId id="2147483661" r:id="rId9"/>
    <p:sldLayoutId id="2147483677" r:id="rId10"/>
    <p:sldLayoutId id="2147483687" r:id="rId11"/>
    <p:sldLayoutId id="2147483689" r:id="rId12"/>
    <p:sldLayoutId id="2147483688" r:id="rId13"/>
    <p:sldLayoutId id="2147483662" r:id="rId14"/>
    <p:sldLayoutId id="2147483675" r:id="rId15"/>
    <p:sldLayoutId id="2147483663" r:id="rId16"/>
    <p:sldLayoutId id="2147483676" r:id="rId17"/>
    <p:sldLayoutId id="2147483670" r:id="rId18"/>
    <p:sldLayoutId id="214748367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i="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7488" userDrawn="1">
          <p15:clr>
            <a:srgbClr val="F26B43"/>
          </p15:clr>
        </p15:guide>
        <p15:guide id="6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4719F4-45CE-CCE4-1585-B198B1D9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03" y="2278631"/>
            <a:ext cx="11615352" cy="1273341"/>
          </a:xfrm>
        </p:spPr>
        <p:txBody>
          <a:bodyPr/>
          <a:lstStyle/>
          <a:p>
            <a:r>
              <a:rPr lang="en-US" altLang="zh-CN" dirty="0"/>
              <a:t>Simulation-Based Uncertainty Propagation in Geometric Networks for Surgical Robotics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10271A1-8B15-CEC5-FBA2-99AB0F5A5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03" y="3716068"/>
            <a:ext cx="5519351" cy="78409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X.M. Christine Zhu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726C2-6AEA-68BC-585C-6C762369C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316" y="4664260"/>
            <a:ext cx="5519738" cy="451510"/>
          </a:xfrm>
        </p:spPr>
        <p:txBody>
          <a:bodyPr>
            <a:noAutofit/>
          </a:bodyPr>
          <a:lstStyle/>
          <a:p>
            <a:r>
              <a:rPr lang="en-US" sz="2000" dirty="0"/>
              <a:t>Mentor: Dr. Russell H. Taylor</a:t>
            </a:r>
          </a:p>
          <a:p>
            <a:r>
              <a:rPr lang="en-US" dirty="0"/>
              <a:t>              </a:t>
            </a:r>
            <a:endParaRPr lang="en-US" dirty="0">
              <a:ea typeface="等线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0325A-C38E-5996-326E-38BD2658F884}"/>
              </a:ext>
            </a:extLst>
          </p:cNvPr>
          <p:cNvSpPr txBox="1"/>
          <p:nvPr/>
        </p:nvSpPr>
        <p:spPr>
          <a:xfrm>
            <a:off x="4610703" y="5612451"/>
            <a:ext cx="7648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Reference:</a:t>
            </a:r>
          </a:p>
          <a:p>
            <a:r>
              <a:rPr lang="en-US" sz="1400" dirty="0">
                <a:solidFill>
                  <a:schemeClr val="bg1"/>
                </a:solidFill>
              </a:rPr>
              <a:t>Barfoot, T. D., and </a:t>
            </a:r>
            <a:r>
              <a:rPr lang="en-US" sz="1400" dirty="0" err="1">
                <a:solidFill>
                  <a:schemeClr val="bg1"/>
                </a:solidFill>
              </a:rPr>
              <a:t>Furgale</a:t>
            </a:r>
            <a:r>
              <a:rPr lang="en-US" sz="1400" dirty="0">
                <a:solidFill>
                  <a:schemeClr val="bg1"/>
                </a:solidFill>
              </a:rPr>
              <a:t>, P. T., “Associating uncertainty with three-dimensional poses for use in estimation problems,” </a:t>
            </a:r>
            <a:r>
              <a:rPr lang="en-US" sz="1400" i="1" dirty="0">
                <a:solidFill>
                  <a:schemeClr val="bg1"/>
                </a:solidFill>
              </a:rPr>
              <a:t>IEEE Transactions on Robotics</a:t>
            </a:r>
            <a:r>
              <a:rPr lang="en-US" sz="1400" dirty="0">
                <a:solidFill>
                  <a:schemeClr val="bg1"/>
                </a:solidFill>
              </a:rPr>
              <a:t>, vol. 30, no. 3, pp. 679–693, Jun. 2014, </a:t>
            </a:r>
            <a:r>
              <a:rPr lang="en-US" sz="1400" dirty="0" err="1">
                <a:solidFill>
                  <a:schemeClr val="bg1"/>
                </a:solidFill>
              </a:rPr>
              <a:t>doi</a:t>
            </a:r>
            <a:r>
              <a:rPr lang="en-US" sz="1400" dirty="0">
                <a:solidFill>
                  <a:schemeClr val="bg1"/>
                </a:solidFill>
              </a:rPr>
              <a:t>: 10.1109/TRO.2014.2298059.</a:t>
            </a:r>
          </a:p>
        </p:txBody>
      </p:sp>
    </p:spTree>
    <p:extLst>
      <p:ext uri="{BB962C8B-B14F-4D97-AF65-F5344CB8AC3E}">
        <p14:creationId xmlns:p14="http://schemas.microsoft.com/office/powerpoint/2010/main" val="709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8E4DE7-3513-5B26-8ADB-DFB04F2D8DA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0611188"/>
              </p:ext>
            </p:extLst>
          </p:nvPr>
        </p:nvGraphicFramePr>
        <p:xfrm>
          <a:off x="266700" y="952500"/>
          <a:ext cx="1162208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044">
                  <a:extLst>
                    <a:ext uri="{9D8B030D-6E8A-4147-A177-3AD203B41FA5}">
                      <a16:colId xmlns:a16="http://schemas.microsoft.com/office/drawing/2014/main" val="915355070"/>
                    </a:ext>
                  </a:extLst>
                </a:gridCol>
                <a:gridCol w="5811044">
                  <a:extLst>
                    <a:ext uri="{9D8B030D-6E8A-4147-A177-3AD203B41FA5}">
                      <a16:colId xmlns:a16="http://schemas.microsoft.com/office/drawing/2014/main" val="1026275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it is used in my project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5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T=exp(</a:t>
                      </a:r>
                      <a:r>
                        <a:rPr lang="el-GR" dirty="0" err="1"/>
                        <a:t>δξ</a:t>
                      </a:r>
                      <a:r>
                        <a:rPr lang="el-GR" baseline="30000" dirty="0"/>
                        <a:t>∧</a:t>
                      </a:r>
                      <a:r>
                        <a:rPr lang="el-GR" dirty="0"/>
                        <a:t>)</a:t>
                      </a:r>
                      <a:r>
                        <a:rPr lang="en-US" dirty="0" err="1"/>
                        <a:t>T</a:t>
                      </a:r>
                      <a:r>
                        <a:rPr lang="en-US" baseline="-25000" dirty="0" err="1"/>
                        <a:t>nominal</a:t>
                      </a:r>
                      <a:r>
                        <a:rPr lang="en-US" dirty="0"/>
                        <a:t>​,</a:t>
                      </a:r>
                      <a:r>
                        <a:rPr lang="el-GR" dirty="0" err="1"/>
                        <a:t>δξ</a:t>
                      </a:r>
                      <a:r>
                        <a:rPr lang="el-GR" dirty="0"/>
                        <a:t>∼</a:t>
                      </a:r>
                      <a:r>
                        <a:rPr lang="en-US" dirty="0"/>
                        <a:t>N(0,</a:t>
                      </a:r>
                      <a:r>
                        <a:rPr lang="el-GR" dirty="0"/>
                        <a:t>Σ)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UncertainTransform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C) — left-perturbation convention throughout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8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Ad(T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)·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18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·Ad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Chain propagation in query() /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query_frame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(), validated in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validate_open_chain_mc.py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Information-form fusion 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fused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inverse(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ΣΣ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k⁻¹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Extended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 S-matrix for paths sharing physical edges — prevents double-counting of shared uncertainty, the main gap left open by the paper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(C0⁻¹ + H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noise⁻¹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H)⁻¹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Loop closure conditioning in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condition_on_loop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(), validated in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validate_closed_loop_mc.py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396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10494-A2E0-F9D2-807F-0472D4CE5B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7D2FDA-312E-FFA1-E962-8434E38D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9" y="427959"/>
            <a:ext cx="11585366" cy="524541"/>
          </a:xfrm>
        </p:spPr>
        <p:txBody>
          <a:bodyPr>
            <a:normAutofit fontScale="90000"/>
          </a:bodyPr>
          <a:lstStyle/>
          <a:p>
            <a:r>
              <a:rPr lang="en-US" dirty="0"/>
              <a:t>How I Use These Results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E0ADC-829C-3F80-182D-021AE4C1071C}"/>
              </a:ext>
            </a:extLst>
          </p:cNvPr>
          <p:cNvSpPr txBox="1"/>
          <p:nvPr/>
        </p:nvSpPr>
        <p:spPr>
          <a:xfrm>
            <a:off x="178676" y="4675715"/>
            <a:ext cx="11151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The </a:t>
            </a:r>
            <a:r>
              <a:rPr lang="en-US" b="1" i="0" dirty="0">
                <a:solidFill>
                  <a:schemeClr val="tx2"/>
                </a:solidFill>
                <a:effectLst/>
                <a:latin typeface="-apple-system"/>
              </a:rPr>
              <a:t>S-matrix extension</a:t>
            </a: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 is the primary novel contribution of </a:t>
            </a:r>
            <a:r>
              <a:rPr lang="en-US" dirty="0">
                <a:solidFill>
                  <a:schemeClr val="tx2"/>
                </a:solidFill>
                <a:latin typeface="-apple-system"/>
              </a:rPr>
              <a:t>my</a:t>
            </a: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 project beyond Barfoot &amp;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-apple-system"/>
              </a:rPr>
              <a:t>Furgale</a:t>
            </a: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: when two paths share a physical edge, their uncertainties are correlated and the simple information-form sum overcounts the shared uncertainty. The S-matrix captures these off-diagonal cross-covariances and gives the correct fused result.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A615-61FB-44D9-E18C-C94BF911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1ED4D-5AE5-4759-3BB7-68BB7EEE14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64E94C-6E2F-9734-5684-98028693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026073"/>
            <a:ext cx="11585366" cy="524541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Strengths &amp; Weaknesses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2C53B4-BA91-9DE5-0148-36727DD10D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Strengths</a:t>
            </a:r>
            <a:endParaRPr lang="en-US" dirty="0"/>
          </a:p>
          <a:p>
            <a:r>
              <a:rPr lang="en-US" dirty="0"/>
              <a:t>Mathematically rigorous — no gimbal lock, no coordinate singularities, valid for any rotation magnitude</a:t>
            </a:r>
          </a:p>
          <a:p>
            <a:r>
              <a:rPr lang="en-US" dirty="0"/>
              <a:t>Closed-form formulas that are directly implementable — now the standard reference in robotics state estimation </a:t>
            </a:r>
          </a:p>
          <a:p>
            <a:r>
              <a:rPr lang="en-US" dirty="0"/>
              <a:t>Naturally extends to kinematic chains of any length via the adjoint composition rule</a:t>
            </a:r>
          </a:p>
          <a:p>
            <a:r>
              <a:rPr lang="en-US" dirty="0"/>
              <a:t>Consistent with Kalman filter theory — unifies pose uncertainty with decades of prior estimation work</a:t>
            </a:r>
          </a:p>
          <a:p>
            <a:r>
              <a:rPr lang="en-US" dirty="0"/>
              <a:t>Forms the backbone of Barfoot's textbook </a:t>
            </a:r>
            <a:r>
              <a:rPr lang="en-US" i="1" dirty="0"/>
              <a:t>State Estimation for Robotics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7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FBB0-2221-DF3A-AA30-A41B363AD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5F79-CDE0-AAA3-5F3B-63913B8B4C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01D8E-A007-0D85-73A2-2E30F6BC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026073"/>
            <a:ext cx="11585366" cy="524541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Strengths &amp; Weaknesses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CFC3E2-F1A4-5AB1-EE6C-986271E70C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Weaknesses</a:t>
            </a:r>
            <a:endParaRPr lang="en-US" dirty="0"/>
          </a:p>
          <a:p>
            <a:r>
              <a:rPr lang="en-US" dirty="0"/>
              <a:t>Gaussian approximation still breaks down for very large uncertainties (near-90° rotation variance)</a:t>
            </a:r>
          </a:p>
          <a:p>
            <a:r>
              <a:rPr lang="en-US" dirty="0"/>
              <a:t>Does not handle joint distributions of correlated poses — Mangelson et al. (TRO 2020) identified this gap, which is exactly what the S-matrix in this project addresses</a:t>
            </a:r>
          </a:p>
          <a:p>
            <a:r>
              <a:rPr lang="en-US" dirty="0"/>
              <a:t>Assumes Gaussian noise throughout — cannot represent multimodal or heavy-tailed errors from backlash, friction, or calibration drift common in real surgical instruments</a:t>
            </a:r>
          </a:p>
          <a:p>
            <a:r>
              <a:rPr lang="en-US" dirty="0"/>
              <a:t>Left vs. right perturbation convention ambiguity causes inconsistencies across the literature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F8B16-93AB-E035-78D2-64027771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E4B62-79CB-09E1-C9B9-3ADD8A58A3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7D4291-06AE-906D-827A-DD67BCB6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838112"/>
            <a:ext cx="11585366" cy="524541"/>
          </a:xfrm>
        </p:spPr>
        <p:txBody>
          <a:bodyPr>
            <a:normAutofit fontScale="90000"/>
          </a:bodyPr>
          <a:lstStyle/>
          <a:p>
            <a:r>
              <a:rPr lang="en-US" dirty="0"/>
              <a:t>Key Takeaways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1826DF-C19B-C296-939E-56766E92A96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2800" dirty="0"/>
                  <a:t>Pose uncertainty must live in the Lie algebra se(3) to be geometrically correct — this is the foundational insight of the paper</a:t>
                </a:r>
              </a:p>
              <a:p>
                <a:r>
                  <a:rPr lang="en-US" sz="2800" dirty="0"/>
                  <a:t>The adjoint map is the SE(3) predict step — it is the correct and complete tool for propagating covariance through rigid-body chains</a:t>
                </a:r>
              </a:p>
              <a:p>
                <a:r>
                  <a:rPr lang="en-US" sz="2800" dirty="0"/>
                  <a:t>Information-form fusion is the SE(3) update step — optimal when paths are independent; this project extends it to the correlated case</a:t>
                </a:r>
              </a:p>
              <a:p>
                <a:r>
                  <a:rPr lang="en-US" sz="2800" dirty="0"/>
                  <a:t>First-order linearization is sufficient for surgical robotics applications (sub-mm, sub-degree regime)</a:t>
                </a:r>
              </a:p>
              <a:p>
                <a:r>
                  <a:rPr lang="en-US" sz="2800" dirty="0"/>
                  <a:t>The paper leaves the shared-edge correlation problem open — the S-matrix in this project is the direct fix</a:t>
                </a:r>
              </a:p>
              <a:p>
                <a:r>
                  <a:rPr lang="en-US" sz="2800" dirty="0"/>
                  <a:t>The experiments show that uncertainty in 3D poses should be handled using the </a:t>
                </a:r>
                <a:r>
                  <a:rPr lang="en-US" sz="2800" b="1" dirty="0"/>
                  <a:t>geometry of </a:t>
                </a:r>
                <a14:m>
                  <m:oMath xmlns:m="http://schemas.openxmlformats.org/officeDocument/2006/math">
                    <m:r>
                      <a:rPr lang="en-US" sz="2800" i="1"/>
                      <m:t>𝑆𝐸</m:t>
                    </m:r>
                    <m:d>
                      <m:dPr>
                        <m:ctrlPr>
                          <a:rPr lang="ar-AE" sz="2800" i="1"/>
                        </m:ctrlPr>
                      </m:dPr>
                      <m:e>
                        <m:r>
                          <a:rPr lang="ar-AE" sz="2800"/>
                          <m:t>3</m:t>
                        </m:r>
                      </m:e>
                    </m:d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and that </a:t>
                </a:r>
                <a:r>
                  <a:rPr lang="en-US" sz="2800" b="1" dirty="0"/>
                  <a:t>higher-order or sampling-based methods</a:t>
                </a:r>
                <a:r>
                  <a:rPr lang="en-US" sz="2800" dirty="0"/>
                  <a:t> can give much better accuracy than simple first-order approximations.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1826DF-C19B-C296-939E-56766E92A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64" t="-2200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42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9EEC-C248-4596-6F91-38478F45A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37E43-1D00-D2C0-E6F0-C0FC696F5F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6BB4F9-C116-3E65-D732-AE7A4EC2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928665-2E51-31EB-6E7E-51B8125F10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T. D. Barfoot and P. T. </a:t>
            </a:r>
            <a:r>
              <a:rPr lang="en-US" sz="1800" dirty="0" err="1"/>
              <a:t>Furgale</a:t>
            </a:r>
            <a:r>
              <a:rPr lang="en-US" sz="1800" dirty="0"/>
              <a:t>, "Associating Uncertainty With Three-Dimensional Poses for Use in Estimation Problems," </a:t>
            </a:r>
            <a:r>
              <a:rPr lang="en-US" sz="1800" i="1" dirty="0"/>
              <a:t>IEEE Transactions on Robotics</a:t>
            </a:r>
            <a:r>
              <a:rPr lang="en-US" sz="1800" dirty="0"/>
              <a:t>, vol. 30, no. 3, pp. 679–693, June 2014. DOI: 10.1109/TRO.2014.2298059</a:t>
            </a:r>
            <a:endParaRPr lang="en-US" altLang="zh-CN" sz="1800" dirty="0">
              <a:solidFill>
                <a:schemeClr val="accent2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019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1343-3DEA-9F5E-AB1C-01B19F2FA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79" y="1488568"/>
            <a:ext cx="10379241" cy="1778695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78735-6A80-5AE2-1F9B-4E65836AD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X.M. Christine Zhu</a:t>
            </a:r>
          </a:p>
          <a:p>
            <a:r>
              <a:rPr lang="en-US"/>
              <a:t>xzhu83@jhu.edu</a:t>
            </a:r>
          </a:p>
        </p:txBody>
      </p:sp>
    </p:spTree>
    <p:extLst>
      <p:ext uri="{BB962C8B-B14F-4D97-AF65-F5344CB8AC3E}">
        <p14:creationId xmlns:p14="http://schemas.microsoft.com/office/powerpoint/2010/main" val="44286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80824-7BC5-0299-9803-C185BE5329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757D7F-D911-75A7-1AF5-46D3C1AF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GOAL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01E24-5323-A7D8-6141-FE1CEBC329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200" dirty="0"/>
              <a:t>Surgical robotic systems rely on </a:t>
            </a:r>
            <a:r>
              <a:rPr lang="en-US" altLang="zh-CN" sz="2200" b="1" dirty="0"/>
              <a:t>multiple geometric components</a:t>
            </a:r>
            <a:r>
              <a:rPr lang="en-US" altLang="zh-CN" sz="2200" dirty="0"/>
              <a:t>:</a:t>
            </a:r>
          </a:p>
          <a:p>
            <a:pPr lvl="1"/>
            <a:r>
              <a:rPr lang="en-US" altLang="zh-CN" sz="2200" dirty="0"/>
              <a:t>Robots, tracking systems, anatomy, sensors, etc.</a:t>
            </a:r>
          </a:p>
          <a:p>
            <a:r>
              <a:rPr lang="en-US" altLang="zh-CN" sz="2200" dirty="0"/>
              <a:t>Each component introduces </a:t>
            </a:r>
            <a:r>
              <a:rPr lang="en-US" altLang="zh-CN" sz="2200" b="1" dirty="0"/>
              <a:t>uncertainty</a:t>
            </a:r>
            <a:r>
              <a:rPr lang="en-US" altLang="zh-CN" sz="2200" dirty="0"/>
              <a:t>:</a:t>
            </a:r>
          </a:p>
          <a:p>
            <a:pPr lvl="1"/>
            <a:r>
              <a:rPr lang="en-US" altLang="zh-CN" sz="1900" dirty="0"/>
              <a:t>Calibration error</a:t>
            </a:r>
          </a:p>
          <a:p>
            <a:pPr lvl="1"/>
            <a:r>
              <a:rPr lang="en-US" altLang="zh-CN" sz="1900" dirty="0"/>
              <a:t>Measurement noise</a:t>
            </a:r>
          </a:p>
          <a:p>
            <a:pPr lvl="1"/>
            <a:r>
              <a:rPr lang="en-US" altLang="zh-CN" sz="1900" dirty="0"/>
              <a:t>Kinematic modeling error</a:t>
            </a:r>
          </a:p>
          <a:p>
            <a:r>
              <a:rPr lang="en-US" altLang="zh-CN" sz="2200" dirty="0"/>
              <a:t>These uncertainties </a:t>
            </a:r>
            <a:r>
              <a:rPr lang="en-US" altLang="zh-CN" sz="2200" b="1" dirty="0"/>
              <a:t>interact</a:t>
            </a:r>
            <a:r>
              <a:rPr lang="en-US" altLang="zh-CN" sz="2200" dirty="0"/>
              <a:t> through geometric composition</a:t>
            </a:r>
          </a:p>
          <a:p>
            <a:pPr marL="0" indent="0">
              <a:buNone/>
            </a:pPr>
            <a:endParaRPr lang="en-US" altLang="zh-CN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chemeClr val="accent2"/>
                </a:solidFill>
              </a:rPr>
              <a:t>Core problem:</a:t>
            </a:r>
          </a:p>
          <a:p>
            <a:pPr marL="0" indent="0">
              <a:buNone/>
            </a:pPr>
            <a:r>
              <a:rPr lang="en-US" altLang="zh-CN" sz="2200" dirty="0"/>
              <a:t>There is no unified, general framework to </a:t>
            </a:r>
            <a:r>
              <a:rPr lang="en-US" altLang="zh-CN" sz="2200" b="1" dirty="0"/>
              <a:t>model and query uncertainty propagation across an arbitrary geometric network</a:t>
            </a:r>
            <a:r>
              <a:rPr lang="en-US" altLang="zh-CN" sz="2200" dirty="0"/>
              <a:t>.</a:t>
            </a:r>
          </a:p>
          <a:p>
            <a:pPr marL="0" indent="0">
              <a:buNone/>
            </a:pPr>
            <a:endParaRPr lang="en-US" altLang="zh-CN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Project Goal:</a:t>
            </a:r>
          </a:p>
          <a:p>
            <a:pPr marL="0" indent="0">
              <a:buNone/>
            </a:pPr>
            <a:r>
              <a:rPr lang="en-US" altLang="zh-CN" sz="2000" dirty="0"/>
              <a:t>Develop a </a:t>
            </a:r>
            <a:r>
              <a:rPr lang="en-US" altLang="zh-CN" sz="2000" b="1" dirty="0"/>
              <a:t>general simulation framework</a:t>
            </a:r>
            <a:r>
              <a:rPr lang="en-US" altLang="zh-CN" sz="2000" dirty="0"/>
              <a:t> that models and propagates uncertainty through a network of geometric relationships, enabling uncertainty queries between any two nodes.</a:t>
            </a:r>
          </a:p>
        </p:txBody>
      </p:sp>
      <p:pic>
        <p:nvPicPr>
          <p:cNvPr id="5" name="图片 20" descr="图示, 示意图&#10;&#10;AI 生成的内容可能不正确。">
            <a:extLst>
              <a:ext uri="{FF2B5EF4-FFF2-40B4-BE49-F238E27FC236}">
                <a16:creationId xmlns:a16="http://schemas.microsoft.com/office/drawing/2014/main" id="{6028770C-BA7F-1A7D-C6CE-1C8A863A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80" y="1259841"/>
            <a:ext cx="3504614" cy="2337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FAF3E-2F27-6315-EDAE-52A01B2F0B1F}"/>
              </a:ext>
            </a:extLst>
          </p:cNvPr>
          <p:cNvSpPr txBox="1"/>
          <p:nvPr/>
        </p:nvSpPr>
        <p:spPr>
          <a:xfrm>
            <a:off x="8399857" y="3597809"/>
            <a:ext cx="3124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from 2025 CIS I course</a:t>
            </a:r>
          </a:p>
        </p:txBody>
      </p:sp>
    </p:spTree>
    <p:extLst>
      <p:ext uri="{BB962C8B-B14F-4D97-AF65-F5344CB8AC3E}">
        <p14:creationId xmlns:p14="http://schemas.microsoft.com/office/powerpoint/2010/main" val="148012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80824-7BC5-0299-9803-C185BE5329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757D7F-D911-75A7-1AF5-46D3C1AF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633036"/>
            <a:ext cx="11585366" cy="524541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&amp; Relevance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01E24-5323-A7D8-6141-FE1CEBC329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surgical robotics, a robot arm is a </a:t>
            </a:r>
            <a:r>
              <a:rPr lang="en-US" b="1" dirty="0"/>
              <a:t>chain of coordinate frames</a:t>
            </a:r>
            <a:r>
              <a:rPr lang="en-US" dirty="0"/>
              <a:t> — each joint, sensor, and rigid link introduces measurement noise. </a:t>
            </a:r>
          </a:p>
          <a:p>
            <a:r>
              <a:rPr lang="en-US" dirty="0"/>
              <a:t>The classical approach attaches a covariance matrix to a pose written as a position vector and Euler angles, then propagates it through linearized Jacobians. This breaks down because the rotation group SO(3) is a </a:t>
            </a:r>
            <a:r>
              <a:rPr lang="en-US" b="1" dirty="0"/>
              <a:t>nonlinear manifold</a:t>
            </a:r>
            <a:r>
              <a:rPr lang="en-US" dirty="0"/>
              <a:t> — a Gaussian distribution defined on Euler-angle coordinates is geometrically incorrect and degrades with large rotations.</a:t>
            </a:r>
          </a:p>
          <a:p>
            <a:r>
              <a:rPr lang="en-US" dirty="0"/>
              <a:t>This paper directly solves that problem, and its solution is the </a:t>
            </a:r>
            <a:r>
              <a:rPr lang="en-US" b="1" dirty="0"/>
              <a:t>exact mathematical foundation</a:t>
            </a:r>
            <a:r>
              <a:rPr lang="en-US" dirty="0"/>
              <a:t> of our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0F070-E236-EECD-AEC6-5C94244C7AC9}"/>
              </a:ext>
            </a:extLst>
          </p:cNvPr>
          <p:cNvSpPr txBox="1"/>
          <p:nvPr/>
        </p:nvSpPr>
        <p:spPr>
          <a:xfrm>
            <a:off x="266701" y="6273225"/>
            <a:ext cx="11147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T. D. Barfoot and P. T. </a:t>
            </a:r>
            <a:r>
              <a:rPr lang="en-US" sz="1600" dirty="0" err="1"/>
              <a:t>Furgale</a:t>
            </a:r>
            <a:r>
              <a:rPr lang="en-US" sz="1600" dirty="0"/>
              <a:t>, "Associating Uncertainty With Three-Dimensional Poses for Use in Estimation Problems," </a:t>
            </a:r>
            <a:r>
              <a:rPr lang="en-US" sz="1600" i="1" dirty="0"/>
              <a:t>IEEE Transactions on Robotics</a:t>
            </a:r>
            <a:r>
              <a:rPr lang="en-US" sz="1600" dirty="0"/>
              <a:t>, vol. 30, no. 3, pp. 679–693, June 2014. DOI: 10.1109/TRO.2014.2298059</a:t>
            </a:r>
            <a:endParaRPr lang="en-US" altLang="zh-CN" sz="1600" dirty="0">
              <a:solidFill>
                <a:schemeClr val="accent2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1" name="Picture 10" descr="A diagram of a diagram&#10;&#10;AI-generated content may be incorrect.">
            <a:extLst>
              <a:ext uri="{FF2B5EF4-FFF2-40B4-BE49-F238E27FC236}">
                <a16:creationId xmlns:a16="http://schemas.microsoft.com/office/drawing/2014/main" id="{65198764-B0A1-26EE-5833-05F6581D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56" y="4319604"/>
            <a:ext cx="5104895" cy="18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460FC-575A-6086-C448-16D48D44D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760711-4F5D-73C7-6726-1CE8C71DB0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335305-EDA2-83D2-2313-30FF83C5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Paper’s Goals &amp; Contributions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2D7BB8-128A-ABE0-7E47-861A7B809E4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Central goal: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Given a 4×4 homogeneous transformation matrix T in SE(3), derive a rigorous and practical way to attach a covariance matrix and propagate it through rigid-body compositions.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Key contribution:</a:t>
                </a:r>
              </a:p>
              <a:p>
                <a:pPr marL="0" indent="0">
                  <a:buNone/>
                </a:pPr>
                <a:r>
                  <a:rPr lang="en-US" dirty="0"/>
                  <a:t>The paper establishes a principled framework for associating Gaussian uncertainty with 3D poses on </a:t>
                </a:r>
                <a14:m>
                  <m:oMath xmlns:m="http://schemas.openxmlformats.org/officeDocument/2006/math">
                    <m:r>
                      <a:rPr lang="en-US" i="1"/>
                      <m:t>𝑆𝐸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/>
                          <m:t>3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and shows how to propagate and fuse that uncertainty accurately in estimation problems.</a:t>
                </a:r>
                <a:br>
                  <a:rPr lang="en-US" dirty="0"/>
                </a:br>
                <a:endParaRPr lang="en-US" altLang="zh-C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C71"/>
                  </a:solidFill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2D7BB8-128A-ABE0-7E47-861A7B809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73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0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6992A-5C4D-E259-C813-D4F7081A3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DE08D-8B30-4885-959A-8971234EC1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0A893A-027E-11B8-FC30-9C3B8384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Experimental Validation in paper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F83D3B-29E5-ACE6-3412-E76E9B447A3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dirty="0"/>
                  <a:t>This paper does </a:t>
                </a:r>
                <a:r>
                  <a:rPr lang="en-US" b="1" dirty="0"/>
                  <a:t>not</a:t>
                </a:r>
                <a:r>
                  <a:rPr lang="en-US" dirty="0"/>
                  <a:t> present a physical robot or clinical experiment.</a:t>
                </a:r>
              </a:p>
              <a:p>
                <a:r>
                  <a:rPr lang="en-US" dirty="0"/>
                  <a:t>Instead, it validates the proposed </a:t>
                </a:r>
                <a14:m>
                  <m:oMath xmlns:m="http://schemas.openxmlformats.org/officeDocument/2006/math">
                    <m:r>
                      <a:rPr lang="en-US" i="1"/>
                      <m:t>𝑆𝐸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/>
                          <m:t>3</m:t>
                        </m:r>
                      </m:e>
                    </m:d>
                  </m:oMath>
                </a14:m>
                <a:r>
                  <a:rPr lang="en-US" dirty="0"/>
                  <a:t>uncertainty framework through </a:t>
                </a:r>
                <a:r>
                  <a:rPr lang="en-US" b="1" dirty="0"/>
                  <a:t>three simulation-based estimation studies</a:t>
                </a:r>
                <a:r>
                  <a:rPr lang="en-US" dirty="0"/>
                  <a:t>, always comparing analytic approximations against </a:t>
                </a:r>
                <a:r>
                  <a:rPr lang="en-US" b="1" dirty="0"/>
                  <a:t>Monte Carlo ground truth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Main Takeaway</a:t>
                </a:r>
                <a:endParaRPr lang="en-US" dirty="0"/>
              </a:p>
              <a:p>
                <a:r>
                  <a:rPr lang="en-US" dirty="0"/>
                  <a:t>The experiments show that uncertainty in 3D poses should be handled using the </a:t>
                </a:r>
                <a:r>
                  <a:rPr lang="en-US" b="1" dirty="0"/>
                  <a:t>geometry of </a:t>
                </a:r>
                <a14:m>
                  <m:oMath xmlns:m="http://schemas.openxmlformats.org/officeDocument/2006/math">
                    <m:r>
                      <a:rPr lang="en-US" i="1"/>
                      <m:t>𝑆𝐸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/>
                          <m:t>3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and that </a:t>
                </a:r>
                <a:r>
                  <a:rPr lang="en-US" b="1" dirty="0"/>
                  <a:t>higher-order or sampling-based methods</a:t>
                </a:r>
                <a:r>
                  <a:rPr lang="en-US" dirty="0"/>
                  <a:t> can give much better accuracy than simple first-order approximations.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altLang="zh-C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C71"/>
                  </a:solidFill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F83D3B-29E5-ACE6-3412-E76E9B447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73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59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F1CD-A41C-1F0F-1405-B69EAEA11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7B671-7353-B67B-3D64-09BEE79141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ACE37-0BAB-9CA1-BF10-C7EEE6D8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Compound Pose Experiment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8727B-1222-9660-A397-C8C06068DA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Two uncertain poses are composed, and covariance is propagated through the pose chain.</a:t>
            </a:r>
          </a:p>
          <a:p>
            <a:r>
              <a:rPr lang="en-US" dirty="0"/>
              <a:t>Methods compared: </a:t>
            </a:r>
            <a:r>
              <a:rPr lang="en-US" b="1" dirty="0"/>
              <a:t>second-order</a:t>
            </a:r>
            <a:r>
              <a:rPr lang="en-US" dirty="0"/>
              <a:t>, </a:t>
            </a:r>
            <a:r>
              <a:rPr lang="en-US" b="1" dirty="0"/>
              <a:t>fourth-order</a:t>
            </a:r>
            <a:r>
              <a:rPr lang="en-US" dirty="0"/>
              <a:t>, and </a:t>
            </a:r>
            <a:r>
              <a:rPr lang="en-US" b="1" dirty="0"/>
              <a:t>sigma-point</a:t>
            </a:r>
            <a:r>
              <a:rPr lang="en-US" dirty="0"/>
              <a:t> approximations versus </a:t>
            </a:r>
            <a:r>
              <a:rPr lang="en-US" b="1" dirty="0"/>
              <a:t>1,000,000-sample Monte Carlo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Result: all methods work well for small uncertainty, but as uncertainty increases, the </a:t>
            </a:r>
            <a:r>
              <a:rPr lang="en-US" b="1" dirty="0"/>
              <a:t>fourth-order approximation is most accurate</a:t>
            </a:r>
            <a:r>
              <a:rPr lang="en-US" dirty="0"/>
              <a:t>.</a:t>
            </a:r>
            <a:br>
              <a:rPr lang="en-US" dirty="0"/>
            </a:br>
            <a:endParaRPr lang="en-US" altLang="zh-CN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C71"/>
              </a:solidFill>
            </a:endParaRPr>
          </a:p>
        </p:txBody>
      </p:sp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4F42B897-6953-6686-F024-FB791C71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3429000"/>
            <a:ext cx="4083707" cy="3292367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0451F396-14A5-1D5C-EB9E-019A1BDA2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408" y="3543299"/>
            <a:ext cx="3784599" cy="3111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F77C41-5C86-DB5C-0A1A-388FAE8CB115}"/>
              </a:ext>
            </a:extLst>
          </p:cNvPr>
          <p:cNvSpPr txBox="1"/>
          <p:nvPr/>
        </p:nvSpPr>
        <p:spPr>
          <a:xfrm>
            <a:off x="8135007" y="5492330"/>
            <a:ext cx="34473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Barfoot, T. D., and </a:t>
            </a:r>
            <a:r>
              <a:rPr lang="en-US" sz="1100" dirty="0" err="1">
                <a:solidFill>
                  <a:schemeClr val="tx2"/>
                </a:solidFill>
              </a:rPr>
              <a:t>Furgale</a:t>
            </a:r>
            <a:r>
              <a:rPr lang="en-US" sz="1100" dirty="0">
                <a:solidFill>
                  <a:schemeClr val="tx2"/>
                </a:solidFill>
              </a:rPr>
              <a:t>, P. T., “Associating uncertainty with three-dimensional poses for use in estimation problems,” </a:t>
            </a:r>
            <a:r>
              <a:rPr lang="en-US" sz="1100" i="1" dirty="0">
                <a:solidFill>
                  <a:schemeClr val="tx2"/>
                </a:solidFill>
              </a:rPr>
              <a:t>IEEE Transactions on Robotics</a:t>
            </a:r>
            <a:r>
              <a:rPr lang="en-US" sz="1100" dirty="0">
                <a:solidFill>
                  <a:schemeClr val="tx2"/>
                </a:solidFill>
              </a:rPr>
              <a:t>, vol. 30, no. 3, pp. 679–693, Jun. 2014, </a:t>
            </a:r>
            <a:r>
              <a:rPr lang="en-US" sz="1100" dirty="0" err="1">
                <a:solidFill>
                  <a:schemeClr val="tx2"/>
                </a:solidFill>
              </a:rPr>
              <a:t>doi</a:t>
            </a:r>
            <a:r>
              <a:rPr lang="en-US" sz="1100" dirty="0">
                <a:solidFill>
                  <a:schemeClr val="tx2"/>
                </a:solidFill>
              </a:rPr>
              <a:t>: 10.1109/TRO.2014.2298059.</a:t>
            </a:r>
          </a:p>
        </p:txBody>
      </p:sp>
    </p:spTree>
    <p:extLst>
      <p:ext uri="{BB962C8B-B14F-4D97-AF65-F5344CB8AC3E}">
        <p14:creationId xmlns:p14="http://schemas.microsoft.com/office/powerpoint/2010/main" val="262862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B8AFF-EC8B-20B1-6723-0F49C7E66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A7D37B-A331-FA0E-D110-3D2CE00CB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4B8AF6-45E0-24BB-12C4-EF0AED19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Pose Fusion 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9776069-B21C-9D93-4DD0-91B0801B22A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dirty="0"/>
                  <a:t>Several noisy pose estimates of the same true pose are fused using an </a:t>
                </a:r>
                <a:r>
                  <a:rPr lang="en-US" b="1" dirty="0"/>
                  <a:t>iterative Gauss–Newton method on </a:t>
                </a:r>
                <a14:m>
                  <m:oMath xmlns:m="http://schemas.openxmlformats.org/officeDocument/2006/math">
                    <m:r>
                      <a:rPr lang="en-US" i="1"/>
                      <m:t>𝑆𝐸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a:rPr lang="ar-AE"/>
                          <m:t>3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  <a:endParaRPr lang="en-US" dirty="0"/>
              </a:p>
              <a:p>
                <a:r>
                  <a:rPr lang="en-US" dirty="0"/>
                  <a:t>Performance is evaluated using </a:t>
                </a:r>
                <a:r>
                  <a:rPr lang="en-US" b="1" dirty="0"/>
                  <a:t>final cost</a:t>
                </a:r>
                <a:r>
                  <a:rPr lang="en-US" dirty="0"/>
                  <a:t> and </a:t>
                </a:r>
                <a:r>
                  <a:rPr lang="en-US" b="1" dirty="0"/>
                  <a:t>RMS pose error</a:t>
                </a:r>
                <a:r>
                  <a:rPr lang="en-US" dirty="0"/>
                  <a:t> over many random trials.</a:t>
                </a:r>
              </a:p>
              <a:p>
                <a:pPr marL="0" indent="0">
                  <a:buNone/>
                </a:pPr>
                <a:r>
                  <a:rPr lang="en-US" dirty="0"/>
                  <a:t>Result: more iterations and a better Jacobian inverse approximation improve performance, with benefits largely saturating after a few terms.</a:t>
                </a:r>
                <a:br>
                  <a:rPr lang="en-US" dirty="0"/>
                </a:br>
                <a:endParaRPr lang="en-US" altLang="zh-C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C71"/>
                  </a:solidFill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9776069-B21C-9D93-4DD0-91B0801B2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73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51F7484-1CF4-AA1E-F622-2FD507569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33" y="3524906"/>
            <a:ext cx="3779564" cy="3133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B33AA-E511-8A6E-00EF-11DB1210961A}"/>
              </a:ext>
            </a:extLst>
          </p:cNvPr>
          <p:cNvSpPr txBox="1"/>
          <p:nvPr/>
        </p:nvSpPr>
        <p:spPr>
          <a:xfrm>
            <a:off x="8258505" y="5492330"/>
            <a:ext cx="34473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Barfoot, T. D., and </a:t>
            </a:r>
            <a:r>
              <a:rPr lang="en-US" sz="1100" dirty="0" err="1">
                <a:solidFill>
                  <a:schemeClr val="tx2"/>
                </a:solidFill>
              </a:rPr>
              <a:t>Furgale</a:t>
            </a:r>
            <a:r>
              <a:rPr lang="en-US" sz="1100" dirty="0">
                <a:solidFill>
                  <a:schemeClr val="tx2"/>
                </a:solidFill>
              </a:rPr>
              <a:t>, P. T., “Associating uncertainty with three-dimensional poses for use in estimation problems,” </a:t>
            </a:r>
            <a:r>
              <a:rPr lang="en-US" sz="1100" i="1" dirty="0">
                <a:solidFill>
                  <a:schemeClr val="tx2"/>
                </a:solidFill>
              </a:rPr>
              <a:t>IEEE Transactions on Robotics</a:t>
            </a:r>
            <a:r>
              <a:rPr lang="en-US" sz="1100" dirty="0">
                <a:solidFill>
                  <a:schemeClr val="tx2"/>
                </a:solidFill>
              </a:rPr>
              <a:t>, vol. 30, no. 3, pp. 679–693, Jun. 2014, </a:t>
            </a:r>
            <a:r>
              <a:rPr lang="en-US" sz="1100" dirty="0" err="1">
                <a:solidFill>
                  <a:schemeClr val="tx2"/>
                </a:solidFill>
              </a:rPr>
              <a:t>doi</a:t>
            </a:r>
            <a:r>
              <a:rPr lang="en-US" sz="1100" dirty="0">
                <a:solidFill>
                  <a:schemeClr val="tx2"/>
                </a:solidFill>
              </a:rPr>
              <a:t>: 10.1109/TRO.2014.2298059.</a:t>
            </a:r>
          </a:p>
        </p:txBody>
      </p:sp>
    </p:spTree>
    <p:extLst>
      <p:ext uri="{BB962C8B-B14F-4D97-AF65-F5344CB8AC3E}">
        <p14:creationId xmlns:p14="http://schemas.microsoft.com/office/powerpoint/2010/main" val="40054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8E30-84AD-4440-D167-A60FD710F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456A8-EB3C-60E0-EF50-BACB1BDD8C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C11FA-7583-86BA-DB39-A3B06B4A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Stereo Camera Experiment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9EE467-2531-B660-E9C7-442AF68B4D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Pose and landmark uncertainty are propagated through a </a:t>
            </a:r>
            <a:r>
              <a:rPr lang="en-US" b="1" dirty="0"/>
              <a:t>nonlinear stereo camera model</a:t>
            </a:r>
            <a:r>
              <a:rPr lang="en-US" dirty="0"/>
              <a:t>.</a:t>
            </a:r>
          </a:p>
          <a:p>
            <a:r>
              <a:rPr lang="en-US" dirty="0"/>
              <a:t>Methods are again compared with a large Monte Carlo reference.</a:t>
            </a:r>
          </a:p>
          <a:p>
            <a:pPr marL="0" indent="0">
              <a:buNone/>
            </a:pPr>
            <a:r>
              <a:rPr lang="en-US" dirty="0"/>
              <a:t>Result: the </a:t>
            </a:r>
            <a:r>
              <a:rPr lang="en-US" b="1" dirty="0"/>
              <a:t>sigma-point method best matches Monte Carlo</a:t>
            </a:r>
            <a:r>
              <a:rPr lang="en-US" dirty="0"/>
              <a:t> for both projected mean and covariance under strong nonlinearity.</a:t>
            </a:r>
            <a:endParaRPr lang="en-US" dirty="0">
              <a:solidFill>
                <a:srgbClr val="002C71"/>
              </a:solidFill>
            </a:endParaRPr>
          </a:p>
        </p:txBody>
      </p:sp>
      <p:pic>
        <p:nvPicPr>
          <p:cNvPr id="6" name="Picture 5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C609FE5B-A07A-5ED9-B372-6DCF2232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3219524"/>
            <a:ext cx="4014295" cy="3301926"/>
          </a:xfrm>
          <a:prstGeom prst="rect">
            <a:avLst/>
          </a:prstGeom>
        </p:spPr>
      </p:pic>
      <p:pic>
        <p:nvPicPr>
          <p:cNvPr id="8" name="Picture 7" descr="A diagram of a circular object&#10;&#10;AI-generated content may be incorrect.">
            <a:extLst>
              <a:ext uri="{FF2B5EF4-FFF2-40B4-BE49-F238E27FC236}">
                <a16:creationId xmlns:a16="http://schemas.microsoft.com/office/drawing/2014/main" id="{1E12FED8-876D-CAFF-A325-53F3CA09A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92" y="3314889"/>
            <a:ext cx="3156388" cy="3117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6B085C-182F-0BF6-FABF-0CDCCAA2B467}"/>
              </a:ext>
            </a:extLst>
          </p:cNvPr>
          <p:cNvSpPr txBox="1"/>
          <p:nvPr/>
        </p:nvSpPr>
        <p:spPr>
          <a:xfrm>
            <a:off x="8303172" y="5436140"/>
            <a:ext cx="34473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Barfoot, T. D., and </a:t>
            </a:r>
            <a:r>
              <a:rPr lang="en-US" sz="1100" dirty="0" err="1">
                <a:solidFill>
                  <a:schemeClr val="tx2"/>
                </a:solidFill>
              </a:rPr>
              <a:t>Furgale</a:t>
            </a:r>
            <a:r>
              <a:rPr lang="en-US" sz="1100" dirty="0">
                <a:solidFill>
                  <a:schemeClr val="tx2"/>
                </a:solidFill>
              </a:rPr>
              <a:t>, P. T., “Associating uncertainty with three-dimensional poses for use in estimation problems,” </a:t>
            </a:r>
            <a:r>
              <a:rPr lang="en-US" sz="1100" i="1" dirty="0">
                <a:solidFill>
                  <a:schemeClr val="tx2"/>
                </a:solidFill>
              </a:rPr>
              <a:t>IEEE Transactions on Robotics</a:t>
            </a:r>
            <a:r>
              <a:rPr lang="en-US" sz="1100" dirty="0">
                <a:solidFill>
                  <a:schemeClr val="tx2"/>
                </a:solidFill>
              </a:rPr>
              <a:t>, vol. 30, no. 3, pp. 679–693, Jun. 2014, </a:t>
            </a:r>
            <a:r>
              <a:rPr lang="en-US" sz="1100" dirty="0" err="1">
                <a:solidFill>
                  <a:schemeClr val="tx2"/>
                </a:solidFill>
              </a:rPr>
              <a:t>doi</a:t>
            </a:r>
            <a:r>
              <a:rPr lang="en-US" sz="1100" dirty="0">
                <a:solidFill>
                  <a:schemeClr val="tx2"/>
                </a:solidFill>
              </a:rPr>
              <a:t>: 10.1109/TRO.2014.2298059.</a:t>
            </a:r>
          </a:p>
        </p:txBody>
      </p:sp>
    </p:spTree>
    <p:extLst>
      <p:ext uri="{BB962C8B-B14F-4D97-AF65-F5344CB8AC3E}">
        <p14:creationId xmlns:p14="http://schemas.microsoft.com/office/powerpoint/2010/main" val="135452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C2E28-EFEA-3D3F-4D9A-B4F71017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183D4-3AD3-459A-25EE-A527129018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332E-97D2-CC49-9E46-E6E0DDE40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C71">
                    <a:tint val="82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C71">
                  <a:tint val="82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56E3-A98F-D859-4F6D-85D62C7F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33E15-650E-734E-19E4-9945CA445D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altLang="zh-CN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C7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BA0683-D9F8-B2DA-3622-DFFDF614B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95859"/>
              </p:ext>
            </p:extLst>
          </p:nvPr>
        </p:nvGraphicFramePr>
        <p:xfrm>
          <a:off x="1140196" y="1140225"/>
          <a:ext cx="9874992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748">
                  <a:extLst>
                    <a:ext uri="{9D8B030D-6E8A-4147-A177-3AD203B41FA5}">
                      <a16:colId xmlns:a16="http://schemas.microsoft.com/office/drawing/2014/main" val="1790989240"/>
                    </a:ext>
                  </a:extLst>
                </a:gridCol>
                <a:gridCol w="2468748">
                  <a:extLst>
                    <a:ext uri="{9D8B030D-6E8A-4147-A177-3AD203B41FA5}">
                      <a16:colId xmlns:a16="http://schemas.microsoft.com/office/drawing/2014/main" val="968349953"/>
                    </a:ext>
                  </a:extLst>
                </a:gridCol>
                <a:gridCol w="2468748">
                  <a:extLst>
                    <a:ext uri="{9D8B030D-6E8A-4147-A177-3AD203B41FA5}">
                      <a16:colId xmlns:a16="http://schemas.microsoft.com/office/drawing/2014/main" val="2041474293"/>
                    </a:ext>
                  </a:extLst>
                </a:gridCol>
                <a:gridCol w="2468748">
                  <a:extLst>
                    <a:ext uri="{9D8B030D-6E8A-4147-A177-3AD203B41FA5}">
                      <a16:colId xmlns:a16="http://schemas.microsoft.com/office/drawing/2014/main" val="2880937358"/>
                    </a:ext>
                  </a:extLst>
                </a:gridCol>
              </a:tblGrid>
              <a:tr h="797546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uncertainty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89686"/>
                  </a:ext>
                </a:extLst>
              </a:tr>
              <a:tr h="797546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First-order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 ~1% error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16199"/>
                  </a:ext>
                </a:extLst>
              </a:tr>
              <a:tr h="797546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Second-order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02927"/>
                  </a:ext>
                </a:extLst>
              </a:tr>
              <a:tr h="797546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Sigma-point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~0.4%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 ~4%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5182752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A07FD0-99BE-7447-954E-FC8A1FB51D9F}"/>
              </a:ext>
            </a:extLst>
          </p:cNvPr>
          <p:cNvSpPr txBox="1"/>
          <p:nvPr/>
        </p:nvSpPr>
        <p:spPr>
          <a:xfrm>
            <a:off x="1140196" y="4761333"/>
            <a:ext cx="9874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Key findings: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For small perturbations (sub-mm, sub-degree), first-order and sigma-point methods both match Monte Carlo to within ~1% — sufficient for surgical robotics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Second-order correction improves accuracy significantly at large uncertainties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Sigma-point and second-order methods are proved to be </a:t>
            </a:r>
            <a:r>
              <a:rPr lang="en-US" b="1" i="0" dirty="0">
                <a:solidFill>
                  <a:schemeClr val="tx2"/>
                </a:solidFill>
                <a:effectLst/>
                <a:latin typeface="-apple-system"/>
              </a:rPr>
              <a:t>algebraically equivalent</a:t>
            </a:r>
            <a:r>
              <a:rPr lang="en-US" b="0" i="0" dirty="0">
                <a:solidFill>
                  <a:schemeClr val="tx2"/>
                </a:solidFill>
                <a:effectLst/>
                <a:latin typeface="-apple-system"/>
              </a:rPr>
              <a:t> for pose compounding — not just empirically similar</a:t>
            </a:r>
          </a:p>
        </p:txBody>
      </p:sp>
    </p:spTree>
    <p:extLst>
      <p:ext uri="{BB962C8B-B14F-4D97-AF65-F5344CB8AC3E}">
        <p14:creationId xmlns:p14="http://schemas.microsoft.com/office/powerpoint/2010/main" val="197889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2C71"/>
      </a:dk1>
      <a:lt1>
        <a:srgbClr val="FFFFFF"/>
      </a:lt1>
      <a:dk2>
        <a:srgbClr val="002C71"/>
      </a:dk2>
      <a:lt2>
        <a:srgbClr val="FFFFFF"/>
      </a:lt2>
      <a:accent1>
        <a:srgbClr val="4E97E0"/>
      </a:accent1>
      <a:accent2>
        <a:srgbClr val="0071CE"/>
      </a:accent2>
      <a:accent3>
        <a:srgbClr val="A35C98"/>
      </a:accent3>
      <a:accent4>
        <a:srgbClr val="008767"/>
      </a:accent4>
      <a:accent5>
        <a:srgbClr val="F1C300"/>
      </a:accent5>
      <a:accent6>
        <a:srgbClr val="275E3C"/>
      </a:accent6>
      <a:hlink>
        <a:srgbClr val="0071CE"/>
      </a:hlink>
      <a:folHlink>
        <a:srgbClr val="A0A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U-Presentation Template_Fa25" id="{E7D7FCDC-CC1D-C44D-BBD8-5602C9AAFB15}" vid="{6B1A63AA-FEFD-654B-A24A-80389F0133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2484</TotalTime>
  <Words>1571</Words>
  <Application>Microsoft Macintosh PowerPoint</Application>
  <PresentationFormat>Widescreen</PresentationFormat>
  <Paragraphs>145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-apple-system</vt:lpstr>
      <vt:lpstr>等线</vt:lpstr>
      <vt:lpstr>System Font Regular</vt:lpstr>
      <vt:lpstr>Aptos</vt:lpstr>
      <vt:lpstr>Arial</vt:lpstr>
      <vt:lpstr>Georgia</vt:lpstr>
      <vt:lpstr>Tahoma</vt:lpstr>
      <vt:lpstr>Office Theme</vt:lpstr>
      <vt:lpstr>Simulation-Based Uncertainty Propagation in Geometric Networks for Surgical Robotics</vt:lpstr>
      <vt:lpstr>MOTIVATION &amp; GOAL</vt:lpstr>
      <vt:lpstr>Background &amp; Relevance  </vt:lpstr>
      <vt:lpstr>Paper’s Goals &amp; Contributions</vt:lpstr>
      <vt:lpstr>Experimental Validation in paper</vt:lpstr>
      <vt:lpstr>Compound Pose Experiment</vt:lpstr>
      <vt:lpstr>Pose Fusion Experiment</vt:lpstr>
      <vt:lpstr>Stereo Camera Experiment</vt:lpstr>
      <vt:lpstr>Results</vt:lpstr>
      <vt:lpstr>How I Use These Results </vt:lpstr>
      <vt:lpstr>Strengths &amp; Weaknesses    </vt:lpstr>
      <vt:lpstr>Strengths &amp; Weaknesses    </vt:lpstr>
      <vt:lpstr>Key Takeaways   </vt:lpstr>
      <vt:lpstr>Reference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Zhu</dc:creator>
  <cp:lastModifiedBy>Christine Zhu</cp:lastModifiedBy>
  <cp:revision>1</cp:revision>
  <cp:lastPrinted>2026-04-15T01:10:48Z</cp:lastPrinted>
  <dcterms:created xsi:type="dcterms:W3CDTF">2026-04-15T00:25:19Z</dcterms:created>
  <dcterms:modified xsi:type="dcterms:W3CDTF">2026-04-16T17:49:20Z</dcterms:modified>
</cp:coreProperties>
</file>