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5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24.xml" Type="http://schemas.openxmlformats.org/officeDocument/2006/relationships/slide" Id="rId30"/><Relationship Target="slides/slide6.xml" Type="http://schemas.openxmlformats.org/officeDocument/2006/relationships/slide" Id="rId12"/><Relationship Target="slides/slide25.xml" Type="http://schemas.openxmlformats.org/officeDocument/2006/relationships/slide" Id="rId31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theme/theme4.xml" Type="http://schemas.openxmlformats.org/officeDocument/2006/relationships/theme" Id="rId1"/><Relationship Target="slides/slide16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7.xml" Type="http://schemas.openxmlformats.org/officeDocument/2006/relationships/slide" Id="rId23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9" name="Shape 2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1" name="Shape 2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buNone/>
            </a:pPr>
            <a:r>
              <a:rPr strike="noStrike" u="none" b="0" cap="none" baseline="0" sz="1800" lang="en" i="0"/>
              <a:t>Enable the surgeons to perform the MIS with efficay of Open surgery, low morbidity</a:t>
            </a:r>
          </a:p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Obj"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TxTwoObj" type="twoTxTwoObj">
  <p:cSld name="twoTxTwoObj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Calibri"/>
              <a:buNone/>
              <a:defRPr b="1" sz="2400"/>
            </a:lvl1pPr>
            <a:lvl2pPr rtl="0" indent="0" marL="457200">
              <a:buFont typeface="Calibri"/>
              <a:buNone/>
              <a:defRPr b="1" sz="2000"/>
            </a:lvl2pPr>
            <a:lvl3pPr rtl="0" indent="0" marL="914400">
              <a:buFont typeface="Calibri"/>
              <a:buNone/>
              <a:defRPr b="1" sz="1800"/>
            </a:lvl3pPr>
            <a:lvl4pPr rtl="0" indent="0" marL="1371600">
              <a:buFont typeface="Calibri"/>
              <a:buNone/>
              <a:defRPr b="1" sz="1600"/>
            </a:lvl4pPr>
            <a:lvl5pPr rtl="0" indent="0" marL="1828800">
              <a:buFont typeface="Calibri"/>
              <a:buNone/>
              <a:defRPr b="1" sz="1600"/>
            </a:lvl5pPr>
            <a:lvl6pPr rtl="0" indent="0" marL="2286000">
              <a:buFont typeface="Calibri"/>
              <a:buNone/>
              <a:defRPr b="1" sz="1600"/>
            </a:lvl6pPr>
            <a:lvl7pPr rtl="0" indent="0" marL="2743200">
              <a:buFont typeface="Calibri"/>
              <a:buNone/>
              <a:defRPr b="1" sz="1600"/>
            </a:lvl7pPr>
            <a:lvl8pPr rtl="0" indent="0" marL="3200400">
              <a:buFont typeface="Calibri"/>
              <a:buNone/>
              <a:defRPr b="1" sz="1600"/>
            </a:lvl8pPr>
            <a:lvl9pPr rtl="0" indent="0" marL="3657600">
              <a:buFont typeface="Calibri"/>
              <a:buNone/>
              <a:defRPr b="1" sz="1600"/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57" name="Shape 57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Calibri"/>
              <a:buNone/>
              <a:defRPr b="1" sz="2400"/>
            </a:lvl1pPr>
            <a:lvl2pPr rtl="0" indent="0" marL="457200">
              <a:buFont typeface="Calibri"/>
              <a:buNone/>
              <a:defRPr b="1" sz="2000"/>
            </a:lvl2pPr>
            <a:lvl3pPr rtl="0" indent="0" marL="914400">
              <a:buFont typeface="Calibri"/>
              <a:buNone/>
              <a:defRPr b="1" sz="1800"/>
            </a:lvl3pPr>
            <a:lvl4pPr rtl="0" indent="0" marL="1371600">
              <a:buFont typeface="Calibri"/>
              <a:buNone/>
              <a:defRPr b="1" sz="1600"/>
            </a:lvl4pPr>
            <a:lvl5pPr rtl="0" indent="0" marL="1828800">
              <a:buFont typeface="Calibri"/>
              <a:buNone/>
              <a:defRPr b="1" sz="1600"/>
            </a:lvl5pPr>
            <a:lvl6pPr rtl="0" indent="0" marL="2286000">
              <a:buFont typeface="Calibri"/>
              <a:buNone/>
              <a:defRPr b="1" sz="1600"/>
            </a:lvl6pPr>
            <a:lvl7pPr rtl="0" indent="0" marL="2743200">
              <a:buFont typeface="Calibri"/>
              <a:buNone/>
              <a:defRPr b="1" sz="1600"/>
            </a:lvl7pPr>
            <a:lvl8pPr rtl="0" indent="0" marL="3200400">
              <a:buFont typeface="Calibri"/>
              <a:buNone/>
              <a:defRPr b="1" sz="1600"/>
            </a:lvl8pPr>
            <a:lvl9pPr rtl="0" indent="0" marL="3657600">
              <a:buFont typeface="Calibri"/>
              <a:buNone/>
              <a:defRPr b="1" sz="1600"/>
            </a:lvl9pPr>
          </a:lstStyle>
          <a:p/>
        </p:txBody>
      </p:sp>
      <p:sp>
        <p:nvSpPr>
          <p:cNvPr id="58" name="Shape 58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Tx" type="objTx">
  <p:cSld name="objTx"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Calibri"/>
              <a:buNone/>
              <a:defRPr sz="1400"/>
            </a:lvl1pPr>
            <a:lvl2pPr rtl="0" indent="0" marL="457200">
              <a:buFont typeface="Calibri"/>
              <a:buNone/>
              <a:defRPr sz="1200"/>
            </a:lvl2pPr>
            <a:lvl3pPr rtl="0" indent="0" marL="914400">
              <a:buFont typeface="Calibri"/>
              <a:buNone/>
              <a:defRPr sz="1000"/>
            </a:lvl3pPr>
            <a:lvl4pPr rtl="0" indent="0" marL="1371600">
              <a:buFont typeface="Calibri"/>
              <a:buNone/>
              <a:defRPr sz="900"/>
            </a:lvl4pPr>
            <a:lvl5pPr rtl="0" indent="0" marL="1828800">
              <a:buFont typeface="Calibri"/>
              <a:buNone/>
              <a:defRPr sz="900"/>
            </a:lvl5pPr>
            <a:lvl6pPr rtl="0" indent="0" marL="2286000">
              <a:buFont typeface="Calibri"/>
              <a:buNone/>
              <a:defRPr sz="900"/>
            </a:lvl6pPr>
            <a:lvl7pPr rtl="0" indent="0" marL="2743200">
              <a:buFont typeface="Calibri"/>
              <a:buNone/>
              <a:defRPr sz="900"/>
            </a:lvl7pPr>
            <a:lvl8pPr rtl="0" indent="0" marL="3200400">
              <a:buFont typeface="Calibri"/>
              <a:buNone/>
              <a:defRPr sz="900"/>
            </a:lvl8pPr>
            <a:lvl9pPr rtl="0" indent="0" marL="3657600">
              <a:buFont typeface="Calibri"/>
              <a:buNone/>
              <a:defRPr sz="900"/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picTx" type="picTx">
  <p:cSld name="picTx"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80" name="Shape 80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buClr>
                <a:srgbClr val="888888"/>
              </a:buClr>
              <a:buFont typeface="Calibri"/>
              <a:buNone/>
              <a:defRPr strike="noStrike" u="none" b="0" cap="none" baseline="0" sz="3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buClr>
                <a:schemeClr val="dk1"/>
              </a:buClr>
              <a:buFont typeface="Calibri"/>
              <a:buNone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buClr>
                <a:schemeClr val="dk1"/>
              </a:buClr>
              <a:buFont typeface="Calibri"/>
              <a:buNone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Calibri"/>
              <a:buNone/>
              <a:defRPr sz="1400"/>
            </a:lvl1pPr>
            <a:lvl2pPr rtl="0" indent="0" marL="457200">
              <a:buFont typeface="Calibri"/>
              <a:buNone/>
              <a:defRPr sz="1200"/>
            </a:lvl2pPr>
            <a:lvl3pPr rtl="0" indent="0" marL="914400">
              <a:buFont typeface="Calibri"/>
              <a:buNone/>
              <a:defRPr sz="1000"/>
            </a:lvl3pPr>
            <a:lvl4pPr rtl="0" indent="0" marL="1371600">
              <a:buFont typeface="Calibri"/>
              <a:buNone/>
              <a:defRPr sz="900"/>
            </a:lvl4pPr>
            <a:lvl5pPr rtl="0" indent="0" marL="1828800">
              <a:buFont typeface="Calibri"/>
              <a:buNone/>
              <a:defRPr sz="900"/>
            </a:lvl5pPr>
            <a:lvl6pPr rtl="0" indent="0" marL="2286000">
              <a:buFont typeface="Calibri"/>
              <a:buNone/>
              <a:defRPr sz="900"/>
            </a:lvl6pPr>
            <a:lvl7pPr rtl="0" indent="0" marL="2743200">
              <a:buFont typeface="Calibri"/>
              <a:buNone/>
              <a:defRPr sz="900"/>
            </a:lvl7pPr>
            <a:lvl8pPr rtl="0" indent="0" marL="3200400">
              <a:buFont typeface="Calibri"/>
              <a:buNone/>
              <a:defRPr sz="900"/>
            </a:lvl8pPr>
            <a:lvl9pPr rtl="0" indent="0" marL="3657600">
              <a:buFont typeface="Calibri"/>
              <a:buNone/>
              <a:defRPr sz="900"/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x" type="vertTx">
  <p:cSld name="vertTx"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 rot="5400000">
            <a:off y="-251618" x="2309018"/>
            <a:ext cy="8229600" cx="452596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itleAndTx" type="vertTitleAndTx">
  <p:cSld name="vertTitleAndTx"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 indent="-285750" marL="742950">
              <a:defRPr/>
            </a:lvl2pPr>
            <a:lvl3pPr rtl="0" indent="-228600" marL="1143000">
              <a:defRPr/>
            </a:lvl3pPr>
            <a:lvl4pPr rtl="0" indent="-228600" marL="160020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 strike="noStrike" u="none" b="0" cap="none" baseline="0" sz="3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457200">
              <a:spcBef>
                <a:spcPts val="560"/>
              </a:spcBef>
              <a:buClr>
                <a:srgbClr val="888888"/>
              </a:buClr>
              <a:buFont typeface="Calibri"/>
              <a:buNone/>
              <a:defRPr strike="noStrike" u="none" b="0" cap="none" baseline="0" sz="28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914400">
              <a:spcBef>
                <a:spcPts val="480"/>
              </a:spcBef>
              <a:buClr>
                <a:srgbClr val="888888"/>
              </a:buClr>
              <a:buFont typeface="Calibri"/>
              <a:buNone/>
              <a:defRPr strike="noStrike" u="none" b="0" cap="none" baseline="0" sz="24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1371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18288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"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secHead" type="secHead">
  <p:cSld name="secHead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 b="1" cap="small" sz="4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rtl="0" indent="0" marL="45720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rtl="0" indent="0" marL="91440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rtl="0" indent="0" marL="13716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rtl="0" indent="0" marL="18288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rtl="0" indent="0" marL="22860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rtl="0" indent="0" marL="27432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rtl="0" indent="0" marL="32004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rtl="0" indent="0" marL="36576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7.xml" Type="http://schemas.openxmlformats.org/officeDocument/2006/relationships/slideLayout" Id="rId2"/><Relationship Target="../slideLayouts/slideLayout17.xml" Type="http://schemas.openxmlformats.org/officeDocument/2006/relationships/slideLayout" Id="rId12"/><Relationship Target="../media/image03.png" Type="http://schemas.openxmlformats.org/officeDocument/2006/relationships/image" Id="rId1"/><Relationship Target="../theme/theme1.xml" Type="http://schemas.openxmlformats.org/officeDocument/2006/relationships/theme" Id="rId13"/><Relationship Target="../slideLayouts/slideLayout9.xml" Type="http://schemas.openxmlformats.org/officeDocument/2006/relationships/slideLayout" Id="rId4"/><Relationship Target="../slideLayouts/slideLayout15.xml" Type="http://schemas.openxmlformats.org/officeDocument/2006/relationships/slideLayout" Id="rId10"/><Relationship Target="../slideLayouts/slideLayout8.xml" Type="http://schemas.openxmlformats.org/officeDocument/2006/relationships/slideLayout" Id="rId3"/><Relationship Target="../slideLayouts/slideLayout16.xml" Type="http://schemas.openxmlformats.org/officeDocument/2006/relationships/slideLayout" Id="rId11"/><Relationship Target="../slideLayouts/slideLayout14.xml" Type="http://schemas.openxmlformats.org/officeDocument/2006/relationships/slideLayout" Id="rId9"/><Relationship Target="../slideLayouts/slideLayout11.xml" Type="http://schemas.openxmlformats.org/officeDocument/2006/relationships/slideLayout" Id="rId6"/><Relationship Target="../slideLayouts/slideLayout10.xml" Type="http://schemas.openxmlformats.org/officeDocument/2006/relationships/slideLayout" Id="rId5"/><Relationship Target="../slideLayouts/slideLayout13.xml" Type="http://schemas.openxmlformats.org/officeDocument/2006/relationships/slideLayout" Id="rId8"/><Relationship Target="../slideLayouts/slideLayout12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77800" marL="74295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36525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52400" marL="1600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52400" marL="20574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4"/><Relationship Target="../media/image11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3.png" Type="http://schemas.openxmlformats.org/officeDocument/2006/relationships/image" Id="rId3"/><Relationship Target="../media/image10.jpg" Type="http://schemas.openxmlformats.org/officeDocument/2006/relationships/image" Id="rId6"/><Relationship Target="http://youtube.com/v/J6q4aFZGmfs" Type="http://schemas.openxmlformats.org/officeDocument/2006/relationships/hyperlink" TargetMode="External" Id="rId5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6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0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Seminar</a:t>
            </a:r>
            <a:r>
              <a:rPr strike="noStrike" u="none" b="1" cap="none" baseline="0" sz="44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Presentation</a:t>
            </a:r>
          </a:p>
        </p:txBody>
      </p:sp>
      <p:sp>
        <p:nvSpPr>
          <p:cNvPr id="99" name="Shape 99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strike="noStrike" u="none" b="1" cap="none" baseline="0" sz="32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Vineeta Khatuja </a:t>
            </a:r>
          </a:p>
          <a:p>
            <a:pPr algn="ctr" rtl="0" lvl="0" marR="0" indent="0" mar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strike="noStrike" u="none" b="1" cap="none" baseline="0" sz="18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7th March 2013</a:t>
            </a:r>
          </a:p>
          <a:p>
            <a:pPr algn="l" rtl="0" lvl="0" marR="0" indent="0" mar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aseline="-25000" lang="en"/>
              <a:t>					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4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visualization</a:t>
            </a:r>
          </a:p>
        </p:txBody>
      </p:sp>
      <p:sp>
        <p:nvSpPr>
          <p:cNvPr id="169" name="Shape 169"/>
          <p:cNvSpPr/>
          <p:nvPr/>
        </p:nvSpPr>
        <p:spPr>
          <a:xfrm>
            <a:off y="2127768" x="457200"/>
            <a:ext cy="3465646" cx="547944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0" name="Shape 170"/>
          <p:cNvSpPr/>
          <p:nvPr/>
        </p:nvSpPr>
        <p:spPr>
          <a:xfrm>
            <a:off y="2908828" x="6356080"/>
            <a:ext cy="1077217" cx="1804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1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in </a:t>
            </a:r>
          </a:p>
          <a:p>
            <a:pPr algn="l" rtl="0" lvl="0" marR="0" indent="0" marL="0">
              <a:buSzPct val="25000"/>
              <a:buNone/>
            </a:pPr>
            <a:r>
              <a:rPr strike="noStrike" u="none" b="1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y="6043512" x="1529750"/>
            <a:ext cy="310199" cx="30000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sz="1100" lang="en"/>
              <a:t>		</a:t>
            </a:r>
          </a:p>
          <a:p>
            <a:pPr rtl="0" lvl="0">
              <a:buNone/>
            </a:pPr>
            <a:r>
              <a:rPr sz="1100" lang="en"/>
              <a:t>					</a:t>
            </a:r>
          </a:p>
          <a:p>
            <a:pPr rtl="0" lvl="0">
              <a:buNone/>
            </a:pPr>
            <a:r>
              <a:rPr lang="en"/>
              <a:t>J. Leven et al.</a:t>
            </a:r>
          </a:p>
          <a:p>
            <a:pPr rtl="0" lvl="0">
              <a:buNone/>
            </a:pPr>
            <a:r>
              <a:rPr sz="1100" lang="en"/>
              <a:t>				</a:t>
            </a:r>
          </a:p>
          <a:p>
            <a:pPr rtl="0" lvl="0">
              <a:buNone/>
            </a:pPr>
            <a:r>
              <a:rPr sz="1100" lang="en"/>
              <a:t>			</a:t>
            </a:r>
          </a:p>
          <a:p>
            <a:pPr rtl="0" lvl="0">
              <a:buNone/>
            </a:pPr>
            <a:r>
              <a:rPr sz="1100" lang="en"/>
              <a:t>		</a:t>
            </a:r>
          </a:p>
          <a:p>
            <a:pPr rtl="0" lvl="0">
              <a:buNone/>
            </a:pPr>
            <a:r>
              <a:rPr sz="1100" lang="en"/>
              <a:t>	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y="337917" x="30914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4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Visualization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1977280" x="5823012"/>
            <a:ext cy="4525963" cx="315330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strike="noStrike" u="none" b="1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Flashlight </a:t>
            </a:r>
          </a:p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overlay </a:t>
            </a: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</a:t>
            </a:r>
          </a:p>
          <a:p>
            <a:r>
              <a:t/>
            </a:r>
          </a:p>
        </p:txBody>
      </p:sp>
      <p:sp>
        <p:nvSpPr>
          <p:cNvPr id="178" name="Shape 178"/>
          <p:cNvSpPr/>
          <p:nvPr/>
        </p:nvSpPr>
        <p:spPr>
          <a:xfrm>
            <a:off y="1994599" x="841975"/>
            <a:ext cy="3819055" cx="42955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9" name="Shape 179"/>
          <p:cNvSpPr txBox="1"/>
          <p:nvPr/>
        </p:nvSpPr>
        <p:spPr>
          <a:xfrm>
            <a:off y="6043512" x="1529750"/>
            <a:ext cy="310199" cx="30000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sz="1100" lang="en"/>
              <a:t>		</a:t>
            </a:r>
          </a:p>
          <a:p>
            <a:pPr rtl="0" lvl="0">
              <a:buNone/>
            </a:pPr>
            <a:r>
              <a:rPr sz="1100" lang="en"/>
              <a:t>					</a:t>
            </a:r>
          </a:p>
          <a:p>
            <a:pPr rtl="0" lvl="0">
              <a:buNone/>
            </a:pPr>
            <a:r>
              <a:rPr lang="en"/>
              <a:t>J. Leven et al.</a:t>
            </a:r>
          </a:p>
          <a:p>
            <a:pPr rtl="0" lvl="0">
              <a:buNone/>
            </a:pPr>
            <a:r>
              <a:rPr sz="1100" lang="en"/>
              <a:t>				</a:t>
            </a:r>
          </a:p>
          <a:p>
            <a:pPr rtl="0" lvl="0">
              <a:buNone/>
            </a:pPr>
            <a:r>
              <a:rPr sz="1100" lang="en"/>
              <a:t>			</a:t>
            </a:r>
          </a:p>
          <a:p>
            <a:pPr rtl="0" lvl="0">
              <a:buNone/>
            </a:pPr>
            <a:r>
              <a:rPr sz="1100" lang="en"/>
              <a:t>		</a:t>
            </a:r>
          </a:p>
          <a:p>
            <a:pPr rtl="0" lvl="0">
              <a:buNone/>
            </a:pPr>
            <a:r>
              <a:rPr sz="1100" lang="en"/>
              <a:t>	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y="617835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395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of the system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Efficacy of Freehand LUS vs Robotic LUS.</a:t>
            </a:r>
          </a:p>
          <a:p>
            <a:r>
              <a:t/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Surgeons with different levels of experience were recruited.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1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Tasks</a:t>
            </a:r>
          </a:p>
          <a:p>
            <a:pPr algn="l" rtl="0" lvl="1" marR="0" indent="-6350" marL="40005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28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Lesion Finding in liver</a:t>
            </a:r>
          </a:p>
          <a:p>
            <a:pPr algn="l" rtl="0" lvl="1" marR="0" indent="-6350" marL="40005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28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Lesion Targeting 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4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and Conclusion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 time US </a:t>
            </a:r>
            <a:r>
              <a:rPr strike="noStrike" u="none" b="1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powerful</a:t>
            </a: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tool</a:t>
            </a:r>
          </a:p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Ease of use </a:t>
            </a:r>
          </a:p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Situational Awareness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of a “wristed” probe.</a:t>
            </a:r>
          </a:p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limited surgeons view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of a marking tool for lesion (old/new)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y="708316" x="35730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40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Paper-II</a:t>
            </a:r>
            <a:r>
              <a:rPr strike="noStrike" u="none" b="1" cap="none" baseline="0" sz="36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Robot-Assisted Laparoscopic Ultrasound 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2175972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advanced system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Wristed IOUS tool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Mapping tool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y="403059" x="200326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4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Enhanced Ultrasound Tool </a:t>
            </a:r>
          </a:p>
        </p:txBody>
      </p:sp>
      <p:sp>
        <p:nvSpPr>
          <p:cNvPr id="203" name="Shape 203"/>
          <p:cNvSpPr/>
          <p:nvPr/>
        </p:nvSpPr>
        <p:spPr>
          <a:xfrm>
            <a:off y="1769346" x="770622"/>
            <a:ext cy="2414034" cx="56873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4" name="Shape 204"/>
          <p:cNvSpPr/>
          <p:nvPr/>
        </p:nvSpPr>
        <p:spPr>
          <a:xfrm>
            <a:off y="4566053" x="770622"/>
            <a:ext cy="1575980" cx="438569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5" name="Shape 205"/>
          <p:cNvSpPr/>
          <p:nvPr/>
        </p:nvSpPr>
        <p:spPr>
          <a:xfrm>
            <a:off y="2782440" x="5066126"/>
            <a:ext cy="1983380" cx="1741034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06" name="Shape 206"/>
          <p:cNvSpPr txBox="1"/>
          <p:nvPr/>
        </p:nvSpPr>
        <p:spPr>
          <a:xfrm>
            <a:off y="2240221" x="7163929"/>
            <a:ext cy="584776" cx="175530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1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y="4894239" x="7138843"/>
            <a:ext cy="584776" cx="154795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1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y="4183380" x="770622"/>
            <a:ext cy="403199" cx="19023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lang="en" i="1"/>
              <a:t>C.M. Schneider '10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4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Enhanced Ultrasound tool</a:t>
            </a:r>
          </a:p>
        </p:txBody>
      </p:sp>
      <p:sp>
        <p:nvSpPr>
          <p:cNvPr id="214" name="Shape 214"/>
          <p:cNvSpPr/>
          <p:nvPr/>
        </p:nvSpPr>
        <p:spPr>
          <a:xfrm>
            <a:off y="1558287" x="988479"/>
            <a:ext cy="3906708" cx="384931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15" name="Shape 215"/>
          <p:cNvSpPr txBox="1"/>
          <p:nvPr/>
        </p:nvSpPr>
        <p:spPr>
          <a:xfrm>
            <a:off y="2268758" x="5722580"/>
            <a:ext cy="1200327" cx="212634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1" cap="none" baseline="0" sz="2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 has </a:t>
            </a:r>
          </a:p>
          <a:p>
            <a:pPr algn="l" rtl="0" lvl="0" marR="0" indent="0" marL="0">
              <a:buSzPct val="25000"/>
              <a:buNone/>
            </a:pPr>
            <a:r>
              <a:rPr strike="noStrike" u="none" b="1" cap="none" baseline="0" sz="2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Six degrees of freedom 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y="5464996" x="988479"/>
            <a:ext cy="403199" cx="19023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lang="en" i="1"/>
              <a:t>C.M. Schneider '10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y="4572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4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Visualization</a:t>
            </a:r>
          </a:p>
        </p:txBody>
      </p:sp>
      <p:sp>
        <p:nvSpPr>
          <p:cNvPr id="222" name="Shape 222"/>
          <p:cNvSpPr/>
          <p:nvPr/>
        </p:nvSpPr>
        <p:spPr>
          <a:xfrm>
            <a:off y="2473594" x="2161450"/>
            <a:ext cy="3530978" cx="404928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23" name="Shape 223"/>
          <p:cNvSpPr txBox="1"/>
          <p:nvPr/>
        </p:nvSpPr>
        <p:spPr>
          <a:xfrm>
            <a:off y="2766841" x="7131900"/>
            <a:ext cy="1077300" cx="20121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1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Split screen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y="4435982" x="7056340"/>
            <a:ext cy="1015800" cx="20877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1" cap="none" baseline="0" sz="18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graphical info about tool positioning</a:t>
            </a:r>
          </a:p>
        </p:txBody>
      </p:sp>
      <p:sp>
        <p:nvSpPr>
          <p:cNvPr id="225" name="Shape 225">
            <a:hlinkClick r:id="rId5"/>
          </p:cNvPr>
          <p:cNvSpPr/>
          <p:nvPr/>
        </p:nvSpPr>
        <p:spPr>
          <a:xfrm>
            <a:off y="1600200" x="548400"/>
            <a:ext cy="4572000" cx="6096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226" name="Shape 226"/>
          <p:cNvSpPr txBox="1"/>
          <p:nvPr/>
        </p:nvSpPr>
        <p:spPr>
          <a:xfrm>
            <a:off y="6284100" x="2281225"/>
            <a:ext cy="272699" cx="19368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Theo' 13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4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visualization</a:t>
            </a:r>
          </a:p>
        </p:txBody>
      </p:sp>
      <p:sp>
        <p:nvSpPr>
          <p:cNvPr id="232" name="Shape 232"/>
          <p:cNvSpPr/>
          <p:nvPr/>
        </p:nvSpPr>
        <p:spPr>
          <a:xfrm>
            <a:off y="2113500" x="457200"/>
            <a:ext cy="3465646" cx="547944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3" name="Shape 233"/>
          <p:cNvSpPr/>
          <p:nvPr/>
        </p:nvSpPr>
        <p:spPr>
          <a:xfrm>
            <a:off y="2908828" x="6356080"/>
            <a:ext cy="1077217" cx="1804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1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in </a:t>
            </a:r>
          </a:p>
          <a:p>
            <a:pPr algn="l" rtl="0" lvl="0" marR="0" indent="0" marL="0">
              <a:buSzPct val="25000"/>
              <a:buNone/>
            </a:pPr>
            <a:r>
              <a:rPr strike="noStrike" u="none" b="1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y="5579146" x="457200"/>
            <a:ext cy="403199" cx="19023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lang="en" i="1"/>
              <a:t>C.M. Schneider '10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4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visualization</a:t>
            </a:r>
          </a:p>
        </p:txBody>
      </p:sp>
      <p:sp>
        <p:nvSpPr>
          <p:cNvPr id="240" name="Shape 240"/>
          <p:cNvSpPr/>
          <p:nvPr/>
        </p:nvSpPr>
        <p:spPr>
          <a:xfrm>
            <a:off y="2283027" x="627912"/>
            <a:ext cy="3267581" cx="563615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1" name="Shape 241"/>
          <p:cNvSpPr/>
          <p:nvPr/>
        </p:nvSpPr>
        <p:spPr>
          <a:xfrm>
            <a:off y="3244333" x="6264069"/>
            <a:ext cy="1077217" cx="191590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1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Flash light </a:t>
            </a:r>
          </a:p>
          <a:p>
            <a:pPr algn="l" rtl="0" lvl="0" marR="0" indent="0" marL="0">
              <a:buSzPct val="25000"/>
              <a:buNone/>
            </a:pPr>
            <a:r>
              <a:rPr strike="noStrike" u="none" b="1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y="5550609" x="627912"/>
            <a:ext cy="403199" cx="19023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lang="en" i="1"/>
              <a:t>C.M. Schneider '10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4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Statement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strike="noStrike" u="none" b="1" cap="none" baseline="0" sz="3200" lang="en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Novel Da Vinci interface, for robotic ultrasound guided surgery.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y="3824071" x="2411761"/>
            <a:ext cy="2031325" cx="35962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1" cap="none" baseline="0" sz="28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 9</a:t>
            </a:r>
          </a:p>
          <a:p>
            <a:r>
              <a:t/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1" cap="none" baseline="0" sz="20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Members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Vineeta Khatuja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Tifany Yung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Andrew Wang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y="160486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4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Mapping tool</a:t>
            </a:r>
          </a:p>
        </p:txBody>
      </p:sp>
      <p:sp>
        <p:nvSpPr>
          <p:cNvPr id="248" name="Shape 248"/>
          <p:cNvSpPr/>
          <p:nvPr/>
        </p:nvSpPr>
        <p:spPr>
          <a:xfrm>
            <a:off y="1175066" x="356768"/>
            <a:ext cy="3519407" cx="723528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9" name="Shape 249"/>
          <p:cNvSpPr txBox="1"/>
          <p:nvPr/>
        </p:nvSpPr>
        <p:spPr>
          <a:xfrm>
            <a:off y="4765817" x="870516"/>
            <a:ext cy="1015662" cx="603653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1" cap="none" baseline="0" sz="20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Positions in Ultrasound  - Position in surgical tool</a:t>
            </a:r>
          </a:p>
          <a:p>
            <a:r>
              <a:t/>
            </a:r>
          </a:p>
          <a:p>
            <a:pPr algn="l" rtl="0" lvl="0" marR="0" indent="0" marL="0">
              <a:buSzPct val="25000"/>
              <a:buNone/>
            </a:pPr>
            <a:r>
              <a:rPr strike="noStrike" u="none" b="1" cap="none" baseline="0" sz="20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to an old position and review US. 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y="4291273" x="457200"/>
            <a:ext cy="403199" cx="19023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lang="en" i="1"/>
              <a:t>C.M. Schneider '10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395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&amp; Results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y="1166018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81000" marL="457200">
              <a:spcBef>
                <a:spcPts val="640"/>
              </a:spcBef>
              <a:buClr>
                <a:schemeClr val="dk1"/>
              </a:buClr>
              <a:buSzPct val="125000"/>
              <a:buFont typeface="Arial"/>
              <a:buChar char="•"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strike="noStrike" u="none" b="0" cap="none" baseline="0" sz="2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similar to previous one</a:t>
            </a:r>
          </a:p>
          <a:p>
            <a:pPr algn="l" rtl="0" lvl="0" marR="0" indent="0" marL="457200">
              <a:spcBef>
                <a:spcPts val="640"/>
              </a:spcBef>
              <a:buNone/>
            </a:pPr>
            <a:r>
              <a:rPr b="1" sz="2400" lang="en"/>
              <a:t>Tasks</a:t>
            </a:r>
          </a:p>
          <a:p>
            <a:pPr algn="l" rtl="0" lvl="0" marR="0" indent="0" marL="457200">
              <a:spcBef>
                <a:spcPts val="640"/>
              </a:spcBef>
              <a:buNone/>
            </a:pPr>
            <a:r>
              <a:rPr sz="2400" lang="en"/>
              <a:t>lesion detection , needle biopsy , detection of intrahepatic features , liver surface manipulation</a:t>
            </a:r>
          </a:p>
          <a:p>
            <a:pPr algn="l" rtl="0" lvl="0" marR="0" indent="0" marL="457200">
              <a:spcBef>
                <a:spcPts val="640"/>
              </a:spcBef>
              <a:buNone/>
            </a:pPr>
            <a:r>
              <a:rPr b="1" sz="2400" lang="en"/>
              <a:t>Questionnaire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31944"/>
              <a:buFont typeface="Arial"/>
              <a:buChar char="•"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Overcome limitation of non-articulated tool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31944"/>
              <a:buFont typeface="Arial"/>
              <a:buChar char="•"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Advantage in probe positioning 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31944"/>
              <a:buFont typeface="Arial"/>
              <a:buChar char="•"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Confidence in finding tumors 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31944"/>
              <a:buFont typeface="Arial"/>
              <a:buChar char="•"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fatigue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4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Work 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software 3d virtual fixtures 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3D- augmented reality displays of the information.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of the </a:t>
            </a:r>
            <a:r>
              <a:rPr strike="noStrike" u="none" b="0" cap="none" baseline="0" sz="3200" lang="en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user interface </a:t>
            </a: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take further advantage of the image guided surgery and navigation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Pre-operative data. 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4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Importance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the big picture.WHY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Evaluation techniques.</a:t>
            </a:r>
          </a:p>
          <a:p>
            <a:pPr algn="l" rtl="0" lvl="1" marR="0" indent="-285750" marL="742950">
              <a:spcBef>
                <a:spcPts val="56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trike="noStrike" u="none" b="0" cap="none" baseline="0" sz="28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Clinical study technique and Importance 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Insight into evolution of niche systems.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Appreciate  Technology + Surgery even more.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4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y="15240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Expanded use of MIS techniques for complex surgical procedures 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patient safety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cost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y="1198588" x="3325089"/>
            <a:ext cy="727715" cx="22833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225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</a:t>
            </a:r>
          </a:p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225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		</a:t>
            </a:r>
          </a:p>
        </p:txBody>
      </p:sp>
      <p:sp>
        <p:nvSpPr>
          <p:cNvPr id="280" name="Shape 280"/>
          <p:cNvSpPr/>
          <p:nvPr/>
        </p:nvSpPr>
        <p:spPr>
          <a:xfrm>
            <a:off y="1198588" x="2112074"/>
            <a:ext cy="4913968" cx="492816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32066" x="30022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4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Overview </a:t>
            </a:r>
          </a:p>
        </p:txBody>
      </p:sp>
      <p:sp>
        <p:nvSpPr>
          <p:cNvPr id="112" name="Shape 112"/>
          <p:cNvSpPr/>
          <p:nvPr/>
        </p:nvSpPr>
        <p:spPr>
          <a:xfrm>
            <a:off y="1541042" x="570831"/>
            <a:ext cy="3000560" cx="545594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3" name="Shape 113"/>
          <p:cNvSpPr/>
          <p:nvPr/>
        </p:nvSpPr>
        <p:spPr>
          <a:xfrm>
            <a:off y="3027619" x="5962980"/>
            <a:ext cy="2594335" cx="318101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cxnSp>
        <p:nvCxnSpPr>
          <p:cNvPr id="114" name="Shape 114"/>
          <p:cNvCxnSpPr>
            <a:stCxn id="115" idx="6"/>
          </p:cNvCxnSpPr>
          <p:nvPr/>
        </p:nvCxnSpPr>
        <p:spPr>
          <a:xfrm>
            <a:off y="3909618" x="3653303"/>
            <a:ext cy="854566" cx="2373459"/>
          </a:xfrm>
          <a:prstGeom prst="straightConnector1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115" name="Shape 115"/>
          <p:cNvSpPr/>
          <p:nvPr/>
        </p:nvSpPr>
        <p:spPr>
          <a:xfrm>
            <a:off y="3067817" x="2097803"/>
            <a:ext cy="1683600" cx="1555499"/>
          </a:xfrm>
          <a:prstGeom prst="ellipse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6" name="Shape 116"/>
          <p:cNvSpPr/>
          <p:nvPr/>
        </p:nvSpPr>
        <p:spPr>
          <a:xfrm>
            <a:off y="2865361" x="6026778"/>
            <a:ext cy="2756592" cx="3117221"/>
          </a:xfrm>
          <a:prstGeom prst="rect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4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Paper Selection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1000"/>
              </a:spcBef>
              <a:buClr>
                <a:schemeClr val="dk1"/>
              </a:buClr>
              <a:buSzPct val="178571"/>
              <a:buFont typeface="Arial"/>
              <a:buChar char="•"/>
            </a:pPr>
            <a:r>
              <a:rPr strike="noStrike" u="none" b="1" cap="none" baseline="0" sz="275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DaVinci Canvas:</a:t>
            </a:r>
            <a:r>
              <a:rPr strike="noStrike" u="none" b="1" cap="none" baseline="0" sz="175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 A Telerobotic Surgical System with Integrated, Robot-Assisted, Laparoscopic Ultrasound Capability</a:t>
            </a:r>
          </a:p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750" lang="en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	Burschka, Rajesh Kumar, Gary Zhang,Steve Blumenkranz,  (Donald) Dai , Mike Awad, Gregory D. Hager, Mike 	Marohn, Mike Choti, Chris Hasser, and Russell H. Taylor.</a:t>
            </a:r>
          </a:p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75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trike="noStrike" u="none" b="0" cap="none" baseline="0" sz="1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 Duncan and G. Gerig (Eds.): MICCAI 2005, LNCS 3749, pp. 811 – 818, 2005. © Springer-Verlag Berlin 	Heidelberg 2005</a:t>
            </a:r>
          </a:p>
          <a:p>
            <a:pPr algn="l" rtl="0" lvl="0" marR="0" indent="-342900" marL="342900">
              <a:spcBef>
                <a:spcPts val="1020"/>
              </a:spcBef>
              <a:buClr>
                <a:schemeClr val="dk1"/>
              </a:buClr>
              <a:buSzPct val="181547"/>
              <a:buFont typeface="Arial"/>
              <a:buChar char="•"/>
            </a:pPr>
            <a:r>
              <a:rPr strike="noStrike" u="none" b="1" cap="none" baseline="0" sz="28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Robot-Assisted Laparoscopic Ultrasound</a:t>
            </a:r>
          </a:p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750" lang="en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Caitlin M. Schneider, Gregory W. Dachs II, Christopher J. Hasser, Michael A. Choti, 	Simon P. DiMaio, and Russell H. Taylor.</a:t>
            </a:r>
          </a:p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75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trike="noStrike" u="none" b="0" cap="none" baseline="0" sz="1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N. Navab and P. Jannin (Eds.): IPCAI 2010, LNCS 6135, pp. 67–80, 2010. ©</a:t>
            </a:r>
          </a:p>
          <a:p>
            <a:pPr algn="l" rtl="0" lvl="0" marR="0" indent="0" marL="0">
              <a:spcBef>
                <a:spcPts val="4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Springer-Verlag Berlin Heidelberg 2010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716974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4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Paper Selection: Reasons 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2042536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Paper 2 follows paper 1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Conceptualization ,evolution of robotic-LUS technique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existing system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Relevance of project goals</a:t>
            </a:r>
          </a:p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395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Paper I </a:t>
            </a:r>
            <a:br>
              <a:rPr strike="noStrike" u="none" b="1" cap="none" baseline="0" sz="395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1" cap="none" baseline="0" sz="395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Vinci Canvas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45720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 &amp; </a:t>
            </a:r>
            <a:r>
              <a:rPr b="1" lang="en"/>
              <a:t>Significance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1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Minimally invasive liver interventions </a:t>
            </a:r>
          </a:p>
          <a:p>
            <a:pPr algn="l" rtl="0" lvl="1" marR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Low morbidity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13095"/>
              <a:buFont typeface="Arial"/>
              <a:buChar char="•"/>
            </a:pPr>
            <a:r>
              <a:rPr strike="noStrike" u="none" b="0" cap="none" baseline="0" sz="28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Efficacy of OpenSurgery</a:t>
            </a:r>
          </a:p>
          <a:p>
            <a:r>
              <a:t/>
            </a:r>
          </a:p>
          <a:p>
            <a:pPr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strike="noStrike" u="none" b="1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Integrate robot-assisted Laparoscopic US </a:t>
            </a:r>
          </a:p>
          <a:p>
            <a:pPr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to  Da Vinci system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4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Overview</a:t>
            </a:r>
          </a:p>
        </p:txBody>
      </p:sp>
      <p:sp>
        <p:nvSpPr>
          <p:cNvPr id="141" name="Shape 141"/>
          <p:cNvSpPr/>
          <p:nvPr/>
        </p:nvSpPr>
        <p:spPr>
          <a:xfrm>
            <a:off y="1801236" x="1282700"/>
            <a:ext cy="4127500" cx="6565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2" name="Shape 142"/>
          <p:cNvSpPr txBox="1"/>
          <p:nvPr/>
        </p:nvSpPr>
        <p:spPr>
          <a:xfrm>
            <a:off y="6043512" x="1529750"/>
            <a:ext cy="310199" cx="30000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sz="1100" lang="en"/>
              <a:t>		</a:t>
            </a:r>
          </a:p>
          <a:p>
            <a:pPr rtl="0" lvl="0">
              <a:buNone/>
            </a:pPr>
            <a:r>
              <a:rPr sz="1100" lang="en"/>
              <a:t>					</a:t>
            </a:r>
          </a:p>
          <a:p>
            <a:pPr rtl="0" lvl="0">
              <a:buNone/>
            </a:pPr>
            <a:r>
              <a:rPr lang="en"/>
              <a:t>J. Leven et al.</a:t>
            </a:r>
          </a:p>
          <a:p>
            <a:pPr rtl="0" lvl="0">
              <a:buNone/>
            </a:pPr>
            <a:r>
              <a:rPr sz="1100" lang="en"/>
              <a:t>				</a:t>
            </a:r>
          </a:p>
          <a:p>
            <a:pPr rtl="0" lvl="0">
              <a:buNone/>
            </a:pPr>
            <a:r>
              <a:rPr sz="1100" lang="en"/>
              <a:t>			</a:t>
            </a:r>
          </a:p>
          <a:p>
            <a:pPr rtl="0" lvl="0">
              <a:buNone/>
            </a:pPr>
            <a:r>
              <a:rPr sz="1100" lang="en"/>
              <a:t>		</a:t>
            </a:r>
          </a:p>
          <a:p>
            <a:pPr rtl="0" lvl="0">
              <a:buNone/>
            </a:pPr>
            <a:r>
              <a:rPr sz="1100" lang="en"/>
              <a:t>	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503535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395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Technique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1600200" x="585637"/>
            <a:ext cy="4525963" cx="499423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640"/>
              </a:spcBef>
              <a:buNone/>
            </a:pPr>
            <a:r>
              <a:rPr strike="noStrike" u="none" b="1" cap="none" baseline="0" sz="32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Ultrasound tool</a:t>
            </a:r>
          </a:p>
          <a:p>
            <a:r>
              <a:t/>
            </a:r>
          </a:p>
        </p:txBody>
      </p:sp>
      <p:sp>
        <p:nvSpPr>
          <p:cNvPr id="149" name="Shape 149"/>
          <p:cNvSpPr/>
          <p:nvPr/>
        </p:nvSpPr>
        <p:spPr>
          <a:xfrm>
            <a:off y="2294418" x="756352"/>
            <a:ext cy="2970811" cx="393048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0" name="Shape 150"/>
          <p:cNvSpPr txBox="1"/>
          <p:nvPr/>
        </p:nvSpPr>
        <p:spPr>
          <a:xfrm>
            <a:off y="2325833" x="6093621"/>
            <a:ext cy="1384995" cx="246884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1" cap="none" baseline="0" sz="28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Vinci tool + Ultrasound Probe 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y="5623930" x="756352"/>
            <a:ext cy="310199" cx="29210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sz="1100" lang="en"/>
              <a:t>		</a:t>
            </a:r>
          </a:p>
          <a:p>
            <a:pPr rtl="0" lvl="0">
              <a:buNone/>
            </a:pPr>
            <a:r>
              <a:rPr sz="1100" lang="en"/>
              <a:t>					</a:t>
            </a:r>
          </a:p>
          <a:p>
            <a:pPr rtl="0" lvl="0">
              <a:buNone/>
            </a:pPr>
            <a:r>
              <a:rPr lang="en"/>
              <a:t>J. Leven et al.</a:t>
            </a:r>
          </a:p>
          <a:p>
            <a:pPr rtl="0" lvl="0">
              <a:buNone/>
            </a:pPr>
            <a:r>
              <a:rPr sz="1100" lang="en"/>
              <a:t>				</a:t>
            </a:r>
          </a:p>
          <a:p>
            <a:pPr rtl="0" lvl="0">
              <a:buNone/>
            </a:pPr>
            <a:r>
              <a:rPr sz="1100" lang="en"/>
              <a:t>			</a:t>
            </a:r>
          </a:p>
          <a:p>
            <a:pPr rtl="0" lvl="0">
              <a:buNone/>
            </a:pPr>
            <a:r>
              <a:rPr sz="1100" lang="en"/>
              <a:t>		</a:t>
            </a:r>
          </a:p>
          <a:p>
            <a:pPr rtl="0" lvl="0">
              <a:buNone/>
            </a:pPr>
            <a:r>
              <a:rPr sz="1100" lang="en"/>
              <a:t>	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31243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4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Ultrasound tool</a:t>
            </a:r>
          </a:p>
        </p:txBody>
      </p:sp>
      <p:sp>
        <p:nvSpPr>
          <p:cNvPr id="157" name="Shape 157"/>
          <p:cNvSpPr/>
          <p:nvPr/>
        </p:nvSpPr>
        <p:spPr>
          <a:xfrm>
            <a:off y="1897766" x="642183"/>
            <a:ext cy="1575980" cx="438569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8" name="Shape 158"/>
          <p:cNvSpPr/>
          <p:nvPr/>
        </p:nvSpPr>
        <p:spPr>
          <a:xfrm>
            <a:off y="4294944" x="642183"/>
            <a:ext cy="1726539" cx="438569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59" name="Shape 159"/>
          <p:cNvSpPr txBox="1"/>
          <p:nvPr/>
        </p:nvSpPr>
        <p:spPr>
          <a:xfrm>
            <a:off y="2011917" x="5636957"/>
            <a:ext cy="1323439" cx="26971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1" cap="none" baseline="0" sz="20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Optical tracking body</a:t>
            </a:r>
          </a:p>
          <a:p>
            <a:pPr algn="l" rtl="0" lvl="0" marR="0" indent="-285750" marL="285750"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calibration and validation experiments 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y="4409096" x="5865289"/>
            <a:ext cy="1323439" cx="218342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1" cap="none" baseline="0" sz="20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Shaft </a:t>
            </a:r>
          </a:p>
          <a:p>
            <a:pPr algn="l" rtl="0" lvl="0" marR="0" indent="-285750" marL="285750"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located using computer vision technologies</a:t>
            </a:r>
          </a:p>
        </p:txBody>
      </p:sp>
      <p:sp>
        <p:nvSpPr>
          <p:cNvPr id="161" name="Shape 161"/>
          <p:cNvSpPr/>
          <p:nvPr/>
        </p:nvSpPr>
        <p:spPr>
          <a:xfrm>
            <a:off y="1583850" x="784893"/>
            <a:ext cy="2283026" cx="1227286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62" name="Shape 162"/>
          <p:cNvSpPr txBox="1"/>
          <p:nvPr/>
        </p:nvSpPr>
        <p:spPr>
          <a:xfrm>
            <a:off y="3719262" x="1902775"/>
            <a:ext cy="310199" cx="30000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sz="1100" lang="en"/>
              <a:t>		</a:t>
            </a:r>
          </a:p>
          <a:p>
            <a:pPr rtl="0" lvl="0">
              <a:buNone/>
            </a:pPr>
            <a:r>
              <a:rPr sz="1100" lang="en"/>
              <a:t>					</a:t>
            </a:r>
          </a:p>
          <a:p>
            <a:pPr rtl="0" lvl="0">
              <a:buNone/>
            </a:pPr>
            <a:r>
              <a:rPr lang="en"/>
              <a:t>J. Leven et al.</a:t>
            </a:r>
          </a:p>
          <a:p>
            <a:pPr rtl="0" lvl="0">
              <a:buNone/>
            </a:pPr>
            <a:r>
              <a:rPr sz="1100" lang="en"/>
              <a:t>				</a:t>
            </a:r>
          </a:p>
          <a:p>
            <a:pPr rtl="0" lvl="0">
              <a:buNone/>
            </a:pPr>
            <a:r>
              <a:rPr sz="1100" lang="en"/>
              <a:t>			</a:t>
            </a:r>
          </a:p>
          <a:p>
            <a:pPr rtl="0" lvl="0">
              <a:buNone/>
            </a:pPr>
            <a:r>
              <a:rPr sz="1100" lang="en"/>
              <a:t>		</a:t>
            </a:r>
          </a:p>
          <a:p>
            <a:pPr rtl="0" lvl="0">
              <a:buNone/>
            </a:pPr>
            <a:r>
              <a:rPr sz="1100" lang="en"/>
              <a:t>	 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y="6181562" x="2012179"/>
            <a:ext cy="310199" cx="30000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sz="1100" lang="en"/>
              <a:t>		</a:t>
            </a:r>
          </a:p>
          <a:p>
            <a:pPr rtl="0" lvl="0">
              <a:buNone/>
            </a:pPr>
            <a:r>
              <a:rPr sz="1100" lang="en"/>
              <a:t>					</a:t>
            </a:r>
          </a:p>
          <a:p>
            <a:pPr rtl="0" lvl="0">
              <a:buNone/>
            </a:pPr>
            <a:r>
              <a:rPr lang="en"/>
              <a:t>J. Leven et al.</a:t>
            </a:r>
          </a:p>
          <a:p>
            <a:pPr rtl="0" lvl="0">
              <a:buNone/>
            </a:pPr>
            <a:r>
              <a:rPr sz="1100" lang="en"/>
              <a:t>				</a:t>
            </a:r>
          </a:p>
          <a:p>
            <a:pPr rtl="0" lvl="0">
              <a:buNone/>
            </a:pPr>
            <a:r>
              <a:rPr sz="1100" lang="en"/>
              <a:t>			</a:t>
            </a:r>
          </a:p>
          <a:p>
            <a:pPr rtl="0" lvl="0">
              <a:buNone/>
            </a:pPr>
            <a:r>
              <a:rPr sz="1100" lang="en"/>
              <a:t>		</a:t>
            </a:r>
          </a:p>
          <a:p>
            <a:pPr rtl="0" lvl="0">
              <a:buNone/>
            </a:pPr>
            <a:r>
              <a:rPr sz="1100" lang="en"/>
              <a:t>	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