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28" r:id="rId2"/>
    <p:sldId id="548" r:id="rId3"/>
    <p:sldId id="549" r:id="rId4"/>
    <p:sldId id="551" r:id="rId5"/>
    <p:sldId id="541" r:id="rId6"/>
    <p:sldId id="542" r:id="rId7"/>
    <p:sldId id="546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DF9593"/>
    <a:srgbClr val="8BBDBF"/>
    <a:srgbClr val="8BB4FD"/>
    <a:srgbClr val="CCCCFF"/>
    <a:srgbClr val="9999FF"/>
    <a:srgbClr val="FFCCCC"/>
    <a:srgbClr val="99CCFF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1799" autoAdjust="0"/>
    <p:restoredTop sz="95326" autoAdjust="0"/>
  </p:normalViewPr>
  <p:slideViewPr>
    <p:cSldViewPr snapToGrid="0">
      <p:cViewPr>
        <p:scale>
          <a:sx n="150" d="100"/>
          <a:sy n="150" d="100"/>
        </p:scale>
        <p:origin x="-824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BF8C59-4957-CB4B-A2D7-B5A4F0FDD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BBD214-AA19-854A-A97A-B21DB3FA1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6B948-D874-4BA5-B23D-94579B0B24C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781B4-BC29-9F48-9A2B-D700BFF943A8}" type="slidenum">
              <a:rPr lang="en-US"/>
              <a:pPr/>
              <a:t>2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2B79E2-2FBE-4840-9FDE-4B3E23EF925B}" type="slidenum">
              <a:rPr lang="en-US"/>
              <a:pPr/>
              <a:t>3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0B69D-E195-CE4A-9934-BF8670CBED99}" type="slidenum">
              <a:rPr lang="en-US"/>
              <a:pPr/>
              <a:t>4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1780F-EB13-6843-A3DD-698858BE636D}" type="slidenum">
              <a:rPr lang="en-US"/>
              <a:pPr/>
              <a:t>5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E2A58-EF5A-6E43-AAEE-ADA45BAE8CD0}" type="slidenum">
              <a:rPr lang="en-US"/>
              <a:pPr/>
              <a:t>6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D167909-25DF-5E49-937F-7482026306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eg"/><Relationship Id="rId19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047633" y="6522556"/>
            <a:ext cx="5554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bg2"/>
                </a:solidFill>
              </a:rPr>
              <a:t>Engineering Research Center for Computer Integrated Surgical Systems and Technology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537325"/>
            <a:ext cx="3733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r>
              <a:rPr lang="en-US" sz="1000" dirty="0">
                <a:latin typeface="+mj-lt"/>
              </a:rPr>
              <a:t>Copyright ©  </a:t>
            </a:r>
            <a:r>
              <a:rPr lang="en-US" sz="1000" dirty="0" smtClean="0">
                <a:latin typeface="+mj-lt"/>
              </a:rPr>
              <a:t>2010 </a:t>
            </a:r>
            <a:r>
              <a:rPr lang="en-US" sz="1000" dirty="0">
                <a:latin typeface="+mj-lt"/>
              </a:rPr>
              <a:t>R. H. Taylor</a:t>
            </a:r>
          </a:p>
        </p:txBody>
      </p:sp>
      <p:pic>
        <p:nvPicPr>
          <p:cNvPr id="7" name="Picture 6" descr="LCSR Logo - crop - tiny.jpg"/>
          <p:cNvPicPr>
            <a:picLocks noChangeAspect="1"/>
          </p:cNvPicPr>
          <p:nvPr/>
        </p:nvPicPr>
        <p:blipFill>
          <a:blip r:embed="rId18"/>
          <a:srcRect t="3885" b="9679"/>
          <a:stretch>
            <a:fillRect/>
          </a:stretch>
        </p:blipFill>
        <p:spPr>
          <a:xfrm>
            <a:off x="8814877" y="6492240"/>
            <a:ext cx="329123" cy="365760"/>
          </a:xfrm>
          <a:prstGeom prst="rect">
            <a:avLst/>
          </a:prstGeom>
        </p:spPr>
      </p:pic>
      <p:pic>
        <p:nvPicPr>
          <p:cNvPr id="8" name="Picture 7" descr="ERC logo 12.12.08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9"/>
              <a:srcRect l="22560" t="19588" r="29205" b="3708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20"/>
              <a:srcRect l="22560" t="19588" r="29205" b="37082"/>
              <a:stretch>
                <a:fillRect/>
              </a:stretch>
            </p:blipFill>
          </mc:Fallback>
        </mc:AlternateContent>
        <p:spPr>
          <a:xfrm>
            <a:off x="8561193" y="6537960"/>
            <a:ext cx="274320" cy="3200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12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2.pdf"/><Relationship Id="rId8" Type="http://schemas.openxmlformats.org/officeDocument/2006/relationships/image" Target="../media/image61.png"/><Relationship Id="rId1" Type="http://schemas.openxmlformats.org/officeDocument/2006/relationships/video" Target="file://localhost/Users/rht/Local%20Files/rht/talks/2010%20Talks/2009-LCSR-Overview-CS/LCSR-One-Slide-Video1-of-2-Copy-Me-With-Powerpoint.avi" TargetMode="Externa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228600" y="1295400"/>
            <a:ext cx="4419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Calibri" pitchFamily="34" charset="0"/>
              </a:rPr>
              <a:t>About 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100 people:</a:t>
            </a:r>
          </a:p>
          <a:p>
            <a:pPr marL="568325" lvl="1" indent="-111125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&gt; 10 faculty</a:t>
            </a:r>
          </a:p>
          <a:p>
            <a:pPr marL="568325" lvl="1" indent="-111125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&gt; 15 postdocs</a:t>
            </a:r>
          </a:p>
          <a:p>
            <a:pPr marL="568325" lvl="1" indent="-111125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&gt; 60 Graduate students</a:t>
            </a:r>
          </a:p>
          <a:p>
            <a:pPr marL="568325" lvl="1" indent="-111125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10 administrative and engineering staff</a:t>
            </a:r>
          </a:p>
          <a:p>
            <a:pPr marL="568325" lvl="1" indent="-111125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Hundreds of undergraduates</a:t>
            </a:r>
          </a:p>
          <a:p>
            <a:endParaRPr lang="en-US" sz="140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Total yearly research of &gt; $4M</a:t>
            </a:r>
          </a:p>
          <a:p>
            <a:pPr marL="568325" lvl="1" indent="-111125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NIH</a:t>
            </a:r>
          </a:p>
          <a:p>
            <a:pPr marL="568325" lvl="1" indent="-111125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NSF</a:t>
            </a:r>
          </a:p>
          <a:p>
            <a:pPr marL="568325" lvl="1" indent="-111125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DARPA</a:t>
            </a:r>
          </a:p>
          <a:p>
            <a:pPr marL="568325" lvl="1" indent="-111125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ONR</a:t>
            </a:r>
          </a:p>
          <a:p>
            <a:endParaRPr lang="en-US" sz="140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Collaborations with</a:t>
            </a:r>
          </a:p>
          <a:p>
            <a:pPr marL="568325" lvl="1" indent="-111125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CMU, University of Maryland, Morgan State University, MIT, Columbia, U Washington, Harvard, </a:t>
            </a:r>
            <a:r>
              <a:rPr lang="en-US" sz="1400" dirty="0" err="1" smtClean="0">
                <a:solidFill>
                  <a:srgbClr val="000000"/>
                </a:solidFill>
                <a:latin typeface="Calibri" pitchFamily="34" charset="0"/>
              </a:rPr>
              <a:t>Upenn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, NIH ...</a:t>
            </a:r>
          </a:p>
          <a:p>
            <a:pPr marL="568325" lvl="1" indent="-111125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TU Munich, Queens University</a:t>
            </a:r>
          </a:p>
          <a:p>
            <a:pPr marL="568325" lvl="1" indent="-111125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Siemens, Medtronic, Intuitive Surgical, </a:t>
            </a:r>
            <a:r>
              <a:rPr lang="en-US" sz="1400" dirty="0" err="1" smtClean="0">
                <a:solidFill>
                  <a:srgbClr val="000000"/>
                </a:solidFill>
                <a:latin typeface="Calibri" pitchFamily="34" charset="0"/>
              </a:rPr>
              <a:t>Hologic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Calibri" pitchFamily="34" charset="0"/>
              </a:rPr>
              <a:t>Sentinelle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 Medical, </a:t>
            </a:r>
            <a:r>
              <a:rPr lang="en-US" sz="1400" dirty="0" err="1" smtClean="0">
                <a:solidFill>
                  <a:srgbClr val="000000"/>
                </a:solidFill>
                <a:latin typeface="Calibri" pitchFamily="34" charset="0"/>
              </a:rPr>
              <a:t>Ikona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 Inc. </a:t>
            </a:r>
          </a:p>
          <a:p>
            <a:endParaRPr lang="en-US" sz="140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LCSR is located in approx. 15,000 sq. ft custom designed space in </a:t>
            </a: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</a:rPr>
              <a:t>Hackerman Hall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, the new Computational</a:t>
            </a: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Sciences and Engineering Building (CSEB)</a:t>
            </a: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" y="1066800"/>
            <a:ext cx="89154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extBox 13"/>
          <p:cNvSpPr txBox="1">
            <a:spLocks noChangeArrowheads="1"/>
          </p:cNvSpPr>
          <p:nvPr/>
        </p:nvSpPr>
        <p:spPr bwMode="auto">
          <a:xfrm>
            <a:off x="2362200" y="76200"/>
            <a:ext cx="6629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JHU Laboratory for Computational </a:t>
            </a:r>
          </a:p>
          <a:p>
            <a:r>
              <a:rPr lang="en-US" sz="2800" b="1" dirty="0" smtClean="0">
                <a:latin typeface="Calibri" pitchFamily="34" charset="0"/>
              </a:rPr>
              <a:t>Sensing and Robotics and CISST ERC</a:t>
            </a:r>
            <a:endParaRPr lang="en-US" sz="2800" b="1" dirty="0">
              <a:latin typeface="Calibri" pitchFamily="34" charset="0"/>
            </a:endParaRPr>
          </a:p>
        </p:txBody>
      </p:sp>
      <p:pic>
        <p:nvPicPr>
          <p:cNvPr id="7" name="Picture 4" descr="lcsr_rg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2005305" cy="7620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LCSR-One-Slide-Video1-of-2-Copy-Me-With-Powerpoint.avi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295400"/>
            <a:ext cx="3511973" cy="121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41"/>
          <p:cNvSpPr txBox="1">
            <a:spLocks noChangeArrowheads="1"/>
          </p:cNvSpPr>
          <p:nvPr/>
        </p:nvSpPr>
        <p:spPr bwMode="auto">
          <a:xfrm>
            <a:off x="4267200" y="2590800"/>
            <a:ext cx="4572000" cy="3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  <a:latin typeface="Calibri" pitchFamily="34" charset="0"/>
              </a:rPr>
              <a:t>Hackerman Hall</a:t>
            </a:r>
            <a:endParaRPr lang="en-US" sz="17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2766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41"/>
          <p:cNvSpPr txBox="1">
            <a:spLocks noChangeArrowheads="1"/>
          </p:cNvSpPr>
          <p:nvPr/>
        </p:nvSpPr>
        <p:spPr bwMode="auto">
          <a:xfrm>
            <a:off x="4419600" y="5943600"/>
            <a:ext cx="4572000" cy="3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  <a:latin typeface="Calibri" pitchFamily="34" charset="0"/>
              </a:rPr>
              <a:t>Integrating Research and Education</a:t>
            </a:r>
            <a:endParaRPr lang="en-US" sz="17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3" name="Picture 12" descr="ERC logo 12.12.08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rcRect l="22560" t="19588" r="29205" b="3708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8"/>
              <a:srcRect l="22560" t="19588" r="29205" b="37082"/>
              <a:stretch>
                <a:fillRect/>
              </a:stretch>
            </p:blipFill>
          </mc:Fallback>
        </mc:AlternateContent>
        <p:spPr>
          <a:xfrm>
            <a:off x="8282214" y="108857"/>
            <a:ext cx="768147" cy="89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7" name="Rectangle 13"/>
          <p:cNvSpPr>
            <a:spLocks noChangeArrowheads="1"/>
          </p:cNvSpPr>
          <p:nvPr/>
        </p:nvSpPr>
        <p:spPr bwMode="auto">
          <a:xfrm>
            <a:off x="3784600" y="1389063"/>
            <a:ext cx="1092200" cy="1666875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99FF99">
                  <a:gamma/>
                  <a:tint val="36863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7" name="Rectangle 23"/>
          <p:cNvSpPr>
            <a:spLocks noChangeArrowheads="1"/>
          </p:cNvSpPr>
          <p:nvPr/>
        </p:nvSpPr>
        <p:spPr bwMode="auto">
          <a:xfrm>
            <a:off x="5486400" y="1371600"/>
            <a:ext cx="1143000" cy="16684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tint val="2000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890963" y="3706813"/>
            <a:ext cx="5253037" cy="895350"/>
            <a:chOff x="2317" y="2367"/>
            <a:chExt cx="2759" cy="564"/>
          </a:xfrm>
        </p:grpSpPr>
        <p:sp>
          <p:nvSpPr>
            <p:cNvPr id="18461" name="Rectangle 27"/>
            <p:cNvSpPr>
              <a:spLocks noChangeArrowheads="1"/>
            </p:cNvSpPr>
            <p:nvPr/>
          </p:nvSpPr>
          <p:spPr bwMode="auto">
            <a:xfrm>
              <a:off x="2317" y="2367"/>
              <a:ext cx="2759" cy="564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CCCCFF">
                    <a:gamma/>
                    <a:tint val="36863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2" name="Text Box 28"/>
            <p:cNvSpPr txBox="1">
              <a:spLocks noChangeArrowheads="1"/>
            </p:cNvSpPr>
            <p:nvPr/>
          </p:nvSpPr>
          <p:spPr bwMode="auto">
            <a:xfrm>
              <a:off x="2702" y="2507"/>
              <a:ext cx="1976" cy="288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CCCCFF">
                    <a:gamma/>
                    <a:tint val="36863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/>
                <a:t>Patient-specific Evaluation</a:t>
              </a:r>
            </a:p>
          </p:txBody>
        </p:sp>
      </p:grpSp>
      <p:grpSp>
        <p:nvGrpSpPr>
          <p:cNvPr id="3" name="Group 61"/>
          <p:cNvGrpSpPr/>
          <p:nvPr/>
        </p:nvGrpSpPr>
        <p:grpSpPr>
          <a:xfrm>
            <a:off x="1649413" y="1663700"/>
            <a:ext cx="7494587" cy="4613275"/>
            <a:chOff x="1649413" y="1663700"/>
            <a:chExt cx="7494587" cy="4613275"/>
          </a:xfrm>
        </p:grpSpPr>
        <p:grpSp>
          <p:nvGrpSpPr>
            <p:cNvPr id="4" name="Group 43"/>
            <p:cNvGrpSpPr/>
            <p:nvPr/>
          </p:nvGrpSpPr>
          <p:grpSpPr>
            <a:xfrm>
              <a:off x="1649413" y="4719638"/>
              <a:ext cx="7494587" cy="1557337"/>
              <a:chOff x="1649413" y="4719638"/>
              <a:chExt cx="7494587" cy="1557337"/>
            </a:xfrm>
          </p:grpSpPr>
          <p:grpSp>
            <p:nvGrpSpPr>
              <p:cNvPr id="5" name="Group 34"/>
              <p:cNvGrpSpPr>
                <a:grpSpLocks/>
              </p:cNvGrpSpPr>
              <p:nvPr/>
            </p:nvGrpSpPr>
            <p:grpSpPr bwMode="auto">
              <a:xfrm>
                <a:off x="3890963" y="5381625"/>
                <a:ext cx="5253037" cy="895350"/>
                <a:chOff x="2317" y="2367"/>
                <a:chExt cx="2759" cy="564"/>
              </a:xfrm>
            </p:grpSpPr>
            <p:sp>
              <p:nvSpPr>
                <p:cNvPr id="70" name="Rectangle 35"/>
                <p:cNvSpPr>
                  <a:spLocks noChangeArrowheads="1"/>
                </p:cNvSpPr>
                <p:nvPr/>
              </p:nvSpPr>
              <p:spPr bwMode="auto">
                <a:xfrm>
                  <a:off x="2317" y="2367"/>
                  <a:ext cx="2759" cy="564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CC"/>
                    </a:gs>
                    <a:gs pos="100000">
                      <a:srgbClr val="CCFFCC">
                        <a:gamma/>
                        <a:tint val="43137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986" y="2507"/>
                  <a:ext cx="1423" cy="28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CC"/>
                    </a:gs>
                    <a:gs pos="100000">
                      <a:srgbClr val="CCFFCC">
                        <a:gamma/>
                        <a:tint val="43137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/>
                    <a:t>Statistical Analysis</a:t>
                  </a:r>
                </a:p>
              </p:txBody>
            </p:sp>
          </p:grpSp>
          <p:sp>
            <p:nvSpPr>
              <p:cNvPr id="68" name="AutoShape 37"/>
              <p:cNvSpPr>
                <a:spLocks noChangeArrowheads="1"/>
              </p:cNvSpPr>
              <p:nvPr/>
            </p:nvSpPr>
            <p:spPr bwMode="auto">
              <a:xfrm rot="5400000">
                <a:off x="6260307" y="4764881"/>
                <a:ext cx="512762" cy="422275"/>
              </a:xfrm>
              <a:prstGeom prst="rightArrow">
                <a:avLst>
                  <a:gd name="adj1" fmla="val 50000"/>
                  <a:gd name="adj2" fmla="val 30357"/>
                </a:avLst>
              </a:prstGeom>
              <a:gradFill rotWithShape="1">
                <a:gsLst>
                  <a:gs pos="0">
                    <a:srgbClr val="B2B2B2">
                      <a:gamma/>
                      <a:shade val="0"/>
                      <a:invGamma/>
                    </a:srgbClr>
                  </a:gs>
                  <a:gs pos="100000">
                    <a:srgbClr val="B2B2B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69" name="AutoShape 38"/>
              <p:cNvCxnSpPr>
                <a:cxnSpLocks noChangeShapeType="1"/>
              </p:cNvCxnSpPr>
              <p:nvPr/>
            </p:nvCxnSpPr>
            <p:spPr bwMode="auto">
              <a:xfrm rot="10800000">
                <a:off x="1649413" y="5133975"/>
                <a:ext cx="2100262" cy="681038"/>
              </a:xfrm>
              <a:prstGeom prst="bentConnector2">
                <a:avLst/>
              </a:prstGeom>
              <a:noFill/>
              <a:ln w="177800">
                <a:solidFill>
                  <a:srgbClr val="B2B2B2"/>
                </a:solidFill>
                <a:miter lim="800000"/>
                <a:headEnd/>
                <a:tailEnd type="triangle" w="med" len="sm"/>
              </a:ln>
            </p:spPr>
          </p:cxnSp>
        </p:grpSp>
        <p:grpSp>
          <p:nvGrpSpPr>
            <p:cNvPr id="6" name="Group 51"/>
            <p:cNvGrpSpPr/>
            <p:nvPr/>
          </p:nvGrpSpPr>
          <p:grpSpPr>
            <a:xfrm>
              <a:off x="1676400" y="1663700"/>
              <a:ext cx="7281863" cy="4524375"/>
              <a:chOff x="1676400" y="1663700"/>
              <a:chExt cx="7281863" cy="4524375"/>
            </a:xfrm>
          </p:grpSpPr>
          <p:sp>
            <p:nvSpPr>
              <p:cNvPr id="65" name="Freeform 45"/>
              <p:cNvSpPr>
                <a:spLocks/>
              </p:cNvSpPr>
              <p:nvPr/>
            </p:nvSpPr>
            <p:spPr bwMode="auto">
              <a:xfrm>
                <a:off x="1676400" y="1663700"/>
                <a:ext cx="7281863" cy="4524375"/>
              </a:xfrm>
              <a:custGeom>
                <a:avLst/>
                <a:gdLst>
                  <a:gd name="T0" fmla="*/ 1050 w 4595"/>
                  <a:gd name="T1" fmla="*/ 0 h 2850"/>
                  <a:gd name="T2" fmla="*/ 4595 w 4595"/>
                  <a:gd name="T3" fmla="*/ 7 h 2850"/>
                  <a:gd name="T4" fmla="*/ 4595 w 4595"/>
                  <a:gd name="T5" fmla="*/ 2850 h 2850"/>
                  <a:gd name="T6" fmla="*/ 7 w 4595"/>
                  <a:gd name="T7" fmla="*/ 2837 h 2850"/>
                  <a:gd name="T8" fmla="*/ 0 w 4595"/>
                  <a:gd name="T9" fmla="*/ 2216 h 28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95"/>
                  <a:gd name="T16" fmla="*/ 0 h 2850"/>
                  <a:gd name="T17" fmla="*/ 4595 w 4595"/>
                  <a:gd name="T18" fmla="*/ 2850 h 2850"/>
                  <a:gd name="connsiteX0" fmla="*/ 946 w 4595"/>
                  <a:gd name="connsiteY0" fmla="*/ 0 h 2850"/>
                  <a:gd name="connsiteX1" fmla="*/ 4595 w 4595"/>
                  <a:gd name="connsiteY1" fmla="*/ 7 h 2850"/>
                  <a:gd name="connsiteX2" fmla="*/ 4595 w 4595"/>
                  <a:gd name="connsiteY2" fmla="*/ 2850 h 2850"/>
                  <a:gd name="connsiteX3" fmla="*/ 7 w 4595"/>
                  <a:gd name="connsiteY3" fmla="*/ 2837 h 2850"/>
                  <a:gd name="connsiteX4" fmla="*/ 0 w 4595"/>
                  <a:gd name="connsiteY4" fmla="*/ 2216 h 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5" h="2850">
                    <a:moveTo>
                      <a:pt x="946" y="0"/>
                    </a:moveTo>
                    <a:lnTo>
                      <a:pt x="4595" y="7"/>
                    </a:lnTo>
                    <a:lnTo>
                      <a:pt x="4595" y="2850"/>
                    </a:lnTo>
                    <a:lnTo>
                      <a:pt x="7" y="2837"/>
                    </a:lnTo>
                    <a:cubicBezTo>
                      <a:pt x="5" y="2630"/>
                      <a:pt x="2" y="2423"/>
                      <a:pt x="0" y="2216"/>
                    </a:cubicBezTo>
                  </a:path>
                </a:pathLst>
              </a:cu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 Box 46"/>
              <p:cNvSpPr txBox="1">
                <a:spLocks noChangeArrowheads="1"/>
              </p:cNvSpPr>
              <p:nvPr/>
            </p:nvSpPr>
            <p:spPr bwMode="auto">
              <a:xfrm>
                <a:off x="3886200" y="4876800"/>
                <a:ext cx="219868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</a:rPr>
                  <a:t>Process Loop</a:t>
                </a:r>
              </a:p>
            </p:txBody>
          </p:sp>
        </p:grpSp>
      </p:grpSp>
      <p:pic>
        <p:nvPicPr>
          <p:cNvPr id="18502" name="Picture 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1684">
            <a:off x="685800" y="2895600"/>
            <a:ext cx="1781175" cy="1228725"/>
          </a:xfrm>
          <a:prstGeom prst="rect">
            <a:avLst/>
          </a:prstGeom>
          <a:noFill/>
        </p:spPr>
      </p:pic>
      <p:sp>
        <p:nvSpPr>
          <p:cNvPr id="18448" name="Text Box 14"/>
          <p:cNvSpPr txBox="1">
            <a:spLocks noChangeArrowheads="1"/>
          </p:cNvSpPr>
          <p:nvPr/>
        </p:nvSpPr>
        <p:spPr bwMode="auto">
          <a:xfrm>
            <a:off x="3810000" y="1981200"/>
            <a:ext cx="101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/>
              <a:t>Model</a:t>
            </a:r>
          </a:p>
        </p:txBody>
      </p:sp>
      <p:sp>
        <p:nvSpPr>
          <p:cNvPr id="18455" name="Rectangle 21"/>
          <p:cNvSpPr>
            <a:spLocks noChangeArrowheads="1"/>
          </p:cNvSpPr>
          <p:nvPr/>
        </p:nvSpPr>
        <p:spPr bwMode="auto">
          <a:xfrm>
            <a:off x="152400" y="382588"/>
            <a:ext cx="2994025" cy="4751387"/>
          </a:xfrm>
          <a:prstGeom prst="rect">
            <a:avLst/>
          </a:prstGeom>
          <a:noFill/>
          <a:ln w="12700">
            <a:solidFill>
              <a:srgbClr val="008000"/>
            </a:solidFill>
            <a:prstDash val="lg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6" name="Text Box 22"/>
          <p:cNvSpPr txBox="1">
            <a:spLocks noChangeArrowheads="1"/>
          </p:cNvSpPr>
          <p:nvPr/>
        </p:nvSpPr>
        <p:spPr bwMode="auto">
          <a:xfrm>
            <a:off x="609600" y="381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b="1" i="1">
                <a:solidFill>
                  <a:srgbClr val="008000"/>
                </a:solidFill>
              </a:rPr>
              <a:t>Information</a:t>
            </a:r>
          </a:p>
        </p:txBody>
      </p:sp>
      <p:sp>
        <p:nvSpPr>
          <p:cNvPr id="18458" name="Text Box 24"/>
          <p:cNvSpPr txBox="1">
            <a:spLocks noChangeArrowheads="1"/>
          </p:cNvSpPr>
          <p:nvPr/>
        </p:nvSpPr>
        <p:spPr bwMode="auto">
          <a:xfrm>
            <a:off x="5715000" y="1981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/>
              <a:t>Plan</a:t>
            </a:r>
          </a:p>
        </p:txBody>
      </p:sp>
      <p:sp>
        <p:nvSpPr>
          <p:cNvPr id="18463" name="AutoShape 29"/>
          <p:cNvSpPr>
            <a:spLocks noChangeArrowheads="1"/>
          </p:cNvSpPr>
          <p:nvPr/>
        </p:nvSpPr>
        <p:spPr bwMode="auto">
          <a:xfrm>
            <a:off x="3211513" y="2009775"/>
            <a:ext cx="512762" cy="422275"/>
          </a:xfrm>
          <a:prstGeom prst="rightArrow">
            <a:avLst>
              <a:gd name="adj1" fmla="val 50000"/>
              <a:gd name="adj2" fmla="val 30357"/>
            </a:avLst>
          </a:prstGeom>
          <a:gradFill rotWithShape="1">
            <a:gsLst>
              <a:gs pos="0">
                <a:srgbClr val="B2B2B2">
                  <a:gamma/>
                  <a:shade val="0"/>
                  <a:invGamma/>
                </a:srgbClr>
              </a:gs>
              <a:gs pos="100000">
                <a:srgbClr val="B2B2B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5" name="AutoShape 31"/>
          <p:cNvSpPr>
            <a:spLocks noChangeArrowheads="1"/>
          </p:cNvSpPr>
          <p:nvPr/>
        </p:nvSpPr>
        <p:spPr bwMode="auto">
          <a:xfrm>
            <a:off x="4953000" y="1981200"/>
            <a:ext cx="512763" cy="422275"/>
          </a:xfrm>
          <a:prstGeom prst="rightArrow">
            <a:avLst>
              <a:gd name="adj1" fmla="val 50000"/>
              <a:gd name="adj2" fmla="val 30357"/>
            </a:avLst>
          </a:prstGeom>
          <a:gradFill rotWithShape="1">
            <a:gsLst>
              <a:gs pos="0">
                <a:srgbClr val="B2B2B2">
                  <a:gamma/>
                  <a:shade val="0"/>
                  <a:invGamma/>
                </a:srgbClr>
              </a:gs>
              <a:gs pos="100000">
                <a:srgbClr val="B2B2B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6" name="AutoShape 32"/>
          <p:cNvSpPr>
            <a:spLocks noChangeArrowheads="1"/>
          </p:cNvSpPr>
          <p:nvPr/>
        </p:nvSpPr>
        <p:spPr bwMode="auto">
          <a:xfrm rot="5400000">
            <a:off x="8017669" y="3175794"/>
            <a:ext cx="512763" cy="422275"/>
          </a:xfrm>
          <a:prstGeom prst="rightArrow">
            <a:avLst>
              <a:gd name="adj1" fmla="val 50000"/>
              <a:gd name="adj2" fmla="val 30357"/>
            </a:avLst>
          </a:prstGeom>
          <a:gradFill rotWithShape="1">
            <a:gsLst>
              <a:gs pos="0">
                <a:srgbClr val="B2B2B2">
                  <a:gamma/>
                  <a:shade val="0"/>
                  <a:invGamma/>
                </a:srgbClr>
              </a:gs>
              <a:gs pos="100000">
                <a:srgbClr val="B2B2B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7" name="AutoShape 33"/>
          <p:cNvSpPr>
            <a:spLocks noChangeArrowheads="1"/>
          </p:cNvSpPr>
          <p:nvPr/>
        </p:nvSpPr>
        <p:spPr bwMode="auto">
          <a:xfrm rot="10800000">
            <a:off x="3275013" y="3924300"/>
            <a:ext cx="512762" cy="422275"/>
          </a:xfrm>
          <a:prstGeom prst="rightArrow">
            <a:avLst>
              <a:gd name="adj1" fmla="val 50000"/>
              <a:gd name="adj2" fmla="val 30357"/>
            </a:avLst>
          </a:prstGeom>
          <a:gradFill rotWithShape="1">
            <a:gsLst>
              <a:gs pos="0">
                <a:srgbClr val="B2B2B2">
                  <a:gamma/>
                  <a:shade val="0"/>
                  <a:invGamma/>
                </a:srgbClr>
              </a:gs>
              <a:gs pos="100000">
                <a:srgbClr val="B2B2B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44"/>
          <p:cNvGrpSpPr/>
          <p:nvPr/>
        </p:nvGrpSpPr>
        <p:grpSpPr>
          <a:xfrm>
            <a:off x="3168650" y="1828800"/>
            <a:ext cx="5594350" cy="2667000"/>
            <a:chOff x="3168650" y="1828800"/>
            <a:chExt cx="5594350" cy="2667000"/>
          </a:xfrm>
        </p:grpSpPr>
        <p:sp>
          <p:nvSpPr>
            <p:cNvPr id="18474" name="Freeform 40"/>
            <p:cNvSpPr>
              <a:spLocks/>
            </p:cNvSpPr>
            <p:nvPr/>
          </p:nvSpPr>
          <p:spPr bwMode="auto">
            <a:xfrm>
              <a:off x="3168650" y="1828800"/>
              <a:ext cx="5594350" cy="2667000"/>
            </a:xfrm>
            <a:custGeom>
              <a:avLst/>
              <a:gdLst>
                <a:gd name="T0" fmla="*/ 0 w 3399"/>
                <a:gd name="T1" fmla="*/ 0 h 1256"/>
                <a:gd name="T2" fmla="*/ 3506 w 3399"/>
                <a:gd name="T3" fmla="*/ 22 h 1256"/>
                <a:gd name="T4" fmla="*/ 3499 w 3399"/>
                <a:gd name="T5" fmla="*/ 2074 h 1256"/>
                <a:gd name="T6" fmla="*/ 0 w 3399"/>
                <a:gd name="T7" fmla="*/ 2074 h 12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99"/>
                <a:gd name="T13" fmla="*/ 0 h 1256"/>
                <a:gd name="T14" fmla="*/ 3399 w 3399"/>
                <a:gd name="T15" fmla="*/ 1256 h 12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99" h="1256">
                  <a:moveTo>
                    <a:pt x="0" y="0"/>
                  </a:moveTo>
                  <a:lnTo>
                    <a:pt x="3399" y="13"/>
                  </a:lnTo>
                  <a:cubicBezTo>
                    <a:pt x="3391" y="1247"/>
                    <a:pt x="3392" y="832"/>
                    <a:pt x="3392" y="1256"/>
                  </a:cubicBezTo>
                  <a:lnTo>
                    <a:pt x="0" y="1256"/>
                  </a:ln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5" name="Text Box 41"/>
            <p:cNvSpPr txBox="1">
              <a:spLocks noChangeArrowheads="1"/>
            </p:cNvSpPr>
            <p:nvPr/>
          </p:nvSpPr>
          <p:spPr bwMode="auto">
            <a:xfrm>
              <a:off x="3886200" y="3200400"/>
              <a:ext cx="31623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i="1" dirty="0">
                  <a:solidFill>
                    <a:schemeClr val="accent2"/>
                  </a:solidFill>
                </a:rPr>
                <a:t>Patient-specific loop</a:t>
              </a:r>
            </a:p>
          </p:txBody>
        </p:sp>
      </p:grpSp>
      <p:sp>
        <p:nvSpPr>
          <p:cNvPr id="18476" name="Rectangle 42"/>
          <p:cNvSpPr>
            <a:spLocks noChangeArrowheads="1"/>
          </p:cNvSpPr>
          <p:nvPr/>
        </p:nvSpPr>
        <p:spPr bwMode="auto">
          <a:xfrm>
            <a:off x="2659063" y="257175"/>
            <a:ext cx="62896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>Closed Loop </a:t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>Interventional Medicine</a:t>
            </a:r>
          </a:p>
        </p:txBody>
      </p:sp>
      <p:sp>
        <p:nvSpPr>
          <p:cNvPr id="18488" name="Rectangle 56"/>
          <p:cNvSpPr>
            <a:spLocks noChangeArrowheads="1"/>
          </p:cNvSpPr>
          <p:nvPr/>
        </p:nvSpPr>
        <p:spPr bwMode="auto">
          <a:xfrm>
            <a:off x="381000" y="3962400"/>
            <a:ext cx="2514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General information </a:t>
            </a:r>
            <a:br>
              <a:rPr lang="en-US" sz="2000"/>
            </a:br>
            <a:r>
              <a:rPr lang="en-US" sz="2000"/>
              <a:t>( anatomic atlases, statistics, rules)</a:t>
            </a:r>
          </a:p>
        </p:txBody>
      </p:sp>
      <p:pic>
        <p:nvPicPr>
          <p:cNvPr id="18492" name="Picture 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43562" flipH="1">
            <a:off x="228600" y="990600"/>
            <a:ext cx="862013" cy="1524000"/>
          </a:xfrm>
          <a:prstGeom prst="rect">
            <a:avLst/>
          </a:prstGeom>
          <a:noFill/>
        </p:spPr>
      </p:pic>
      <p:sp>
        <p:nvSpPr>
          <p:cNvPr id="18498" name="Rectangle 66"/>
          <p:cNvSpPr>
            <a:spLocks noChangeArrowheads="1"/>
          </p:cNvSpPr>
          <p:nvPr/>
        </p:nvSpPr>
        <p:spPr bwMode="auto">
          <a:xfrm>
            <a:off x="1066800" y="1143000"/>
            <a:ext cx="1905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dirty="0"/>
              <a:t>Patient-specific</a:t>
            </a:r>
            <a:br>
              <a:rPr lang="en-US" sz="1800" dirty="0"/>
            </a:br>
            <a:r>
              <a:rPr lang="en-US" sz="1800" dirty="0"/>
              <a:t>Information</a:t>
            </a:r>
            <a:br>
              <a:rPr lang="en-US" sz="1800" dirty="0"/>
            </a:br>
            <a:r>
              <a:rPr lang="en-US" sz="1800" dirty="0"/>
              <a:t>( Images, lab results, genetics, etc.)</a:t>
            </a:r>
          </a:p>
        </p:txBody>
      </p:sp>
      <p:sp>
        <p:nvSpPr>
          <p:cNvPr id="18464" name="AutoShape 30"/>
          <p:cNvSpPr>
            <a:spLocks noChangeArrowheads="1"/>
          </p:cNvSpPr>
          <p:nvPr/>
        </p:nvSpPr>
        <p:spPr bwMode="auto">
          <a:xfrm>
            <a:off x="6705600" y="1981200"/>
            <a:ext cx="512763" cy="422275"/>
          </a:xfrm>
          <a:prstGeom prst="rightArrow">
            <a:avLst>
              <a:gd name="adj1" fmla="val 50000"/>
              <a:gd name="adj2" fmla="val 30357"/>
            </a:avLst>
          </a:prstGeom>
          <a:gradFill rotWithShape="1">
            <a:gsLst>
              <a:gs pos="0">
                <a:srgbClr val="B2B2B2">
                  <a:gamma/>
                  <a:shade val="0"/>
                  <a:invGamma/>
                </a:srgbClr>
              </a:gs>
              <a:gs pos="100000">
                <a:srgbClr val="B2B2B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67" name="Rectangle 135"/>
          <p:cNvSpPr>
            <a:spLocks noChangeArrowheads="1"/>
          </p:cNvSpPr>
          <p:nvPr/>
        </p:nvSpPr>
        <p:spPr bwMode="auto">
          <a:xfrm>
            <a:off x="7239000" y="1295400"/>
            <a:ext cx="1828800" cy="14787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08" name="Text Box 24"/>
          <p:cNvSpPr txBox="1">
            <a:spLocks noChangeArrowheads="1"/>
          </p:cNvSpPr>
          <p:nvPr/>
        </p:nvSpPr>
        <p:spPr bwMode="auto">
          <a:xfrm>
            <a:off x="7696200" y="2667000"/>
            <a:ext cx="103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/>
              <a:t>Action</a:t>
            </a:r>
          </a:p>
        </p:txBody>
      </p:sp>
      <p:sp>
        <p:nvSpPr>
          <p:cNvPr id="18595" name="Rectangle 4"/>
          <p:cNvSpPr>
            <a:spLocks noChangeArrowheads="1"/>
          </p:cNvSpPr>
          <p:nvPr/>
        </p:nvSpPr>
        <p:spPr bwMode="auto">
          <a:xfrm>
            <a:off x="7315200" y="1301750"/>
            <a:ext cx="282575" cy="7366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99FF99">
                  <a:gamma/>
                  <a:tint val="4000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96" name="Rectangle 5"/>
          <p:cNvSpPr>
            <a:spLocks noChangeArrowheads="1"/>
          </p:cNvSpPr>
          <p:nvPr/>
        </p:nvSpPr>
        <p:spPr bwMode="auto">
          <a:xfrm>
            <a:off x="7751763" y="1298575"/>
            <a:ext cx="300038" cy="7397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tint val="2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97" name="Rectangle 7"/>
          <p:cNvSpPr>
            <a:spLocks noChangeArrowheads="1"/>
          </p:cNvSpPr>
          <p:nvPr/>
        </p:nvSpPr>
        <p:spPr bwMode="auto">
          <a:xfrm>
            <a:off x="7340600" y="2327275"/>
            <a:ext cx="1625600" cy="415925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rgbClr val="CCCCFF">
                  <a:gamma/>
                  <a:tint val="36863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98" name="AutoShape 8"/>
          <p:cNvSpPr>
            <a:spLocks noChangeArrowheads="1"/>
          </p:cNvSpPr>
          <p:nvPr/>
        </p:nvSpPr>
        <p:spPr bwMode="auto">
          <a:xfrm>
            <a:off x="8066088" y="1574800"/>
            <a:ext cx="123825" cy="1873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99" name="AutoShape 9"/>
          <p:cNvSpPr>
            <a:spLocks noChangeArrowheads="1"/>
          </p:cNvSpPr>
          <p:nvPr/>
        </p:nvSpPr>
        <p:spPr bwMode="auto">
          <a:xfrm>
            <a:off x="7613650" y="1574800"/>
            <a:ext cx="123825" cy="1873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00" name="AutoShape 10"/>
          <p:cNvSpPr>
            <a:spLocks noChangeArrowheads="1"/>
          </p:cNvSpPr>
          <p:nvPr/>
        </p:nvSpPr>
        <p:spPr bwMode="auto">
          <a:xfrm rot="5400000">
            <a:off x="8472488" y="2119313"/>
            <a:ext cx="228600" cy="103188"/>
          </a:xfrm>
          <a:prstGeom prst="rightArrow">
            <a:avLst>
              <a:gd name="adj1" fmla="val 50000"/>
              <a:gd name="adj2" fmla="val 55385"/>
            </a:avLst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01" name="AutoShape 11"/>
          <p:cNvSpPr>
            <a:spLocks noChangeArrowheads="1"/>
          </p:cNvSpPr>
          <p:nvPr/>
        </p:nvSpPr>
        <p:spPr bwMode="auto">
          <a:xfrm rot="16200000" flipV="1">
            <a:off x="7354888" y="2133600"/>
            <a:ext cx="225425" cy="103188"/>
          </a:xfrm>
          <a:prstGeom prst="rightArrow">
            <a:avLst>
              <a:gd name="adj1" fmla="val 50000"/>
              <a:gd name="adj2" fmla="val 54615"/>
            </a:avLst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0"/>
          <p:cNvSpPr>
            <a:spLocks/>
          </p:cNvSpPr>
          <p:nvPr/>
        </p:nvSpPr>
        <p:spPr bwMode="auto">
          <a:xfrm>
            <a:off x="7467600" y="1524000"/>
            <a:ext cx="1600200" cy="990600"/>
          </a:xfrm>
          <a:custGeom>
            <a:avLst/>
            <a:gdLst>
              <a:gd name="T0" fmla="*/ 0 w 3399"/>
              <a:gd name="T1" fmla="*/ 0 h 1256"/>
              <a:gd name="T2" fmla="*/ 3506 w 3399"/>
              <a:gd name="T3" fmla="*/ 22 h 1256"/>
              <a:gd name="T4" fmla="*/ 3499 w 3399"/>
              <a:gd name="T5" fmla="*/ 2074 h 1256"/>
              <a:gd name="T6" fmla="*/ 0 w 3399"/>
              <a:gd name="T7" fmla="*/ 2074 h 1256"/>
              <a:gd name="T8" fmla="*/ 0 60000 65536"/>
              <a:gd name="T9" fmla="*/ 0 60000 65536"/>
              <a:gd name="T10" fmla="*/ 0 60000 65536"/>
              <a:gd name="T11" fmla="*/ 0 60000 65536"/>
              <a:gd name="T12" fmla="*/ 0 w 3399"/>
              <a:gd name="T13" fmla="*/ 0 h 1256"/>
              <a:gd name="T14" fmla="*/ 3399 w 3399"/>
              <a:gd name="T15" fmla="*/ 1256 h 1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99" h="1256">
                <a:moveTo>
                  <a:pt x="0" y="0"/>
                </a:moveTo>
                <a:lnTo>
                  <a:pt x="3399" y="13"/>
                </a:lnTo>
                <a:cubicBezTo>
                  <a:pt x="3391" y="1247"/>
                  <a:pt x="3392" y="832"/>
                  <a:pt x="3392" y="1256"/>
                </a:cubicBezTo>
                <a:lnTo>
                  <a:pt x="0" y="1256"/>
                </a:lnTo>
              </a:path>
            </a:pathLst>
          </a:custGeom>
          <a:noFill/>
          <a:ln w="76200">
            <a:solidFill>
              <a:srgbClr val="382DD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603" name="Picture 1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04200" y="1295400"/>
            <a:ext cx="787400" cy="692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Multidisciplinary Integration is Crucial</a:t>
            </a:r>
          </a:p>
        </p:txBody>
      </p:sp>
      <p:pic>
        <p:nvPicPr>
          <p:cNvPr id="44035" name="Picture 3" descr="Dataflow"/>
          <p:cNvPicPr>
            <a:picLocks noChangeAspect="1" noChangeArrowheads="1"/>
          </p:cNvPicPr>
          <p:nvPr/>
        </p:nvPicPr>
        <p:blipFill>
          <a:blip r:embed="rId3"/>
          <a:srcRect t="8603" b="5376"/>
          <a:stretch>
            <a:fillRect/>
          </a:stretch>
        </p:blipFill>
        <p:spPr bwMode="auto">
          <a:xfrm>
            <a:off x="3276600" y="1447800"/>
            <a:ext cx="5562600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28956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Modeling &amp; analysis</a:t>
            </a:r>
          </a:p>
          <a:p>
            <a:pPr marL="285750" lvl="1" indent="-171450">
              <a:buFontTx/>
              <a:buChar char="•"/>
            </a:pPr>
            <a:r>
              <a:rPr lang="en-US" sz="2000"/>
              <a:t>Segmentation</a:t>
            </a:r>
          </a:p>
          <a:p>
            <a:pPr marL="285750" lvl="1" indent="-171450">
              <a:buFontTx/>
              <a:buChar char="•"/>
            </a:pPr>
            <a:r>
              <a:rPr lang="en-US" sz="2000"/>
              <a:t>Registration</a:t>
            </a:r>
          </a:p>
          <a:p>
            <a:pPr marL="285750" lvl="1" indent="-171450">
              <a:buFontTx/>
              <a:buChar char="•"/>
            </a:pPr>
            <a:r>
              <a:rPr lang="en-US" sz="2000"/>
              <a:t>Atlases</a:t>
            </a:r>
          </a:p>
          <a:p>
            <a:pPr marL="285750" lvl="1" indent="-171450">
              <a:buFontTx/>
              <a:buChar char="•"/>
            </a:pPr>
            <a:r>
              <a:rPr lang="en-US" sz="2000"/>
              <a:t>Optimization</a:t>
            </a:r>
          </a:p>
          <a:p>
            <a:pPr marL="285750" lvl="1" indent="-171450">
              <a:buFontTx/>
              <a:buChar char="•"/>
            </a:pPr>
            <a:r>
              <a:rPr lang="en-US" sz="2000"/>
              <a:t>Visualization</a:t>
            </a:r>
          </a:p>
          <a:p>
            <a:pPr marL="285750" lvl="1" indent="-171450">
              <a:buFontTx/>
              <a:buChar char="•"/>
            </a:pPr>
            <a:r>
              <a:rPr lang="en-US" sz="2000"/>
              <a:t>Task characterization</a:t>
            </a:r>
          </a:p>
          <a:p>
            <a:pPr marL="285750" lvl="1" indent="-171450">
              <a:buFontTx/>
              <a:buChar char="•"/>
            </a:pPr>
            <a:r>
              <a:rPr lang="en-US" sz="2000" i="1"/>
              <a:t>etc.</a:t>
            </a:r>
            <a:endParaRPr lang="en-US" sz="2000"/>
          </a:p>
          <a:p>
            <a:endParaRPr lang="en-US" sz="2000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76200" y="4267200"/>
            <a:ext cx="2895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Interface Technology</a:t>
            </a:r>
          </a:p>
          <a:p>
            <a:pPr marL="285750" lvl="1" indent="-171450">
              <a:buFontTx/>
              <a:buChar char="•"/>
            </a:pPr>
            <a:r>
              <a:rPr lang="en-US" sz="2000"/>
              <a:t>Sensing</a:t>
            </a:r>
          </a:p>
          <a:p>
            <a:pPr marL="285750" lvl="1" indent="-171450">
              <a:buFontTx/>
              <a:buChar char="•"/>
            </a:pPr>
            <a:r>
              <a:rPr lang="en-US" sz="2000"/>
              <a:t>Robotics</a:t>
            </a:r>
          </a:p>
          <a:p>
            <a:pPr marL="285750" lvl="1" indent="-171450">
              <a:buFontTx/>
              <a:buChar char="•"/>
            </a:pPr>
            <a:r>
              <a:rPr lang="en-US" sz="2000"/>
              <a:t>Human-machine interfaces</a:t>
            </a:r>
          </a:p>
          <a:p>
            <a:endParaRPr lang="en-US" sz="200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52800" y="1143000"/>
            <a:ext cx="5181600" cy="3886200"/>
            <a:chOff x="2112" y="720"/>
            <a:chExt cx="3264" cy="2448"/>
          </a:xfrm>
        </p:grpSpPr>
        <p:sp>
          <p:nvSpPr>
            <p:cNvPr id="44045" name="Oval 7"/>
            <p:cNvSpPr>
              <a:spLocks noChangeArrowheads="1"/>
            </p:cNvSpPr>
            <p:nvPr/>
          </p:nvSpPr>
          <p:spPr bwMode="auto">
            <a:xfrm>
              <a:off x="2112" y="720"/>
              <a:ext cx="1152" cy="1872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046" name="Oval 8"/>
            <p:cNvSpPr>
              <a:spLocks noChangeArrowheads="1"/>
            </p:cNvSpPr>
            <p:nvPr/>
          </p:nvSpPr>
          <p:spPr bwMode="auto">
            <a:xfrm>
              <a:off x="3600" y="960"/>
              <a:ext cx="816" cy="768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047" name="Oval 9"/>
            <p:cNvSpPr>
              <a:spLocks noChangeArrowheads="1"/>
            </p:cNvSpPr>
            <p:nvPr/>
          </p:nvSpPr>
          <p:spPr bwMode="auto">
            <a:xfrm>
              <a:off x="2928" y="2592"/>
              <a:ext cx="1536" cy="576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048" name="Oval 10"/>
            <p:cNvSpPr>
              <a:spLocks noChangeArrowheads="1"/>
            </p:cNvSpPr>
            <p:nvPr/>
          </p:nvSpPr>
          <p:spPr bwMode="auto">
            <a:xfrm>
              <a:off x="4560" y="1008"/>
              <a:ext cx="816" cy="768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049" name="Oval 11"/>
            <p:cNvSpPr>
              <a:spLocks noChangeArrowheads="1"/>
            </p:cNvSpPr>
            <p:nvPr/>
          </p:nvSpPr>
          <p:spPr bwMode="auto">
            <a:xfrm>
              <a:off x="4560" y="1824"/>
              <a:ext cx="816" cy="528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429000" y="2819400"/>
            <a:ext cx="4953000" cy="2057400"/>
            <a:chOff x="2160" y="1776"/>
            <a:chExt cx="3120" cy="1296"/>
          </a:xfrm>
        </p:grpSpPr>
        <p:sp>
          <p:nvSpPr>
            <p:cNvPr id="44042" name="Oval 13"/>
            <p:cNvSpPr>
              <a:spLocks noChangeArrowheads="1"/>
            </p:cNvSpPr>
            <p:nvPr/>
          </p:nvSpPr>
          <p:spPr bwMode="auto">
            <a:xfrm>
              <a:off x="3840" y="1776"/>
              <a:ext cx="528" cy="432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043" name="Oval 14"/>
            <p:cNvSpPr>
              <a:spLocks noChangeArrowheads="1"/>
            </p:cNvSpPr>
            <p:nvPr/>
          </p:nvSpPr>
          <p:spPr bwMode="auto">
            <a:xfrm>
              <a:off x="2160" y="2352"/>
              <a:ext cx="528" cy="672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044" name="Oval 15"/>
            <p:cNvSpPr>
              <a:spLocks noChangeArrowheads="1"/>
            </p:cNvSpPr>
            <p:nvPr/>
          </p:nvSpPr>
          <p:spPr bwMode="auto">
            <a:xfrm>
              <a:off x="4368" y="2592"/>
              <a:ext cx="912" cy="480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4040" name="Oval 16"/>
          <p:cNvSpPr>
            <a:spLocks noChangeArrowheads="1"/>
          </p:cNvSpPr>
          <p:nvPr/>
        </p:nvSpPr>
        <p:spPr bwMode="auto">
          <a:xfrm>
            <a:off x="2895600" y="1295400"/>
            <a:ext cx="6096000" cy="4267200"/>
          </a:xfrm>
          <a:prstGeom prst="ellipse">
            <a:avLst/>
          </a:prstGeom>
          <a:noFill/>
          <a:ln w="57150">
            <a:solidFill>
              <a:srgbClr val="336600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41" name="Text Box 17"/>
          <p:cNvSpPr txBox="1">
            <a:spLocks noChangeArrowheads="1"/>
          </p:cNvSpPr>
          <p:nvPr/>
        </p:nvSpPr>
        <p:spPr bwMode="auto">
          <a:xfrm>
            <a:off x="2819400" y="5257800"/>
            <a:ext cx="3733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8000"/>
                </a:solidFill>
              </a:rPr>
              <a:t>Systems</a:t>
            </a:r>
          </a:p>
          <a:p>
            <a:pPr marL="285750" lvl="1" indent="-171450">
              <a:buFontTx/>
              <a:buChar char="•"/>
            </a:pPr>
            <a:r>
              <a:rPr lang="en-US" sz="2000"/>
              <a:t>Safety &amp; verifiability</a:t>
            </a:r>
          </a:p>
          <a:p>
            <a:pPr marL="285750" lvl="1" indent="-171450">
              <a:buFontTx/>
              <a:buChar char="•"/>
            </a:pPr>
            <a:r>
              <a:rPr lang="en-US" sz="2000"/>
              <a:t>Usability &amp; maintainability</a:t>
            </a:r>
          </a:p>
          <a:p>
            <a:pPr marL="285750" lvl="1" indent="-171450">
              <a:buFontTx/>
              <a:buChar char="•"/>
            </a:pPr>
            <a:r>
              <a:rPr lang="en-US" sz="2000"/>
              <a:t>Performance and validation </a:t>
            </a:r>
          </a:p>
          <a:p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839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FrnkGothITC Dm BT" charset="0"/>
              </a:rPr>
              <a:t>Engineering Research Center for Computer Integrated Surgical Systems and Technology (CISST ERC)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429000" y="1371600"/>
            <a:ext cx="5715000" cy="498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The CISST ERC is developing a family of surgical systems that combine innovative algorithms, robotic devices, imaging systems, sensors, and human-machine interfaces to work cooperatively with surgeons in the planning and execution of surgical procedures.</a:t>
            </a:r>
            <a:r>
              <a:rPr lang="en-US" sz="1800" dirty="0"/>
              <a:t> </a:t>
            </a:r>
          </a:p>
          <a:p>
            <a:endParaRPr lang="en-US" sz="1800" dirty="0"/>
          </a:p>
          <a:p>
            <a:r>
              <a:rPr lang="en-US" sz="1800" b="1" dirty="0"/>
              <a:t>Areas of Research</a:t>
            </a:r>
          </a:p>
          <a:p>
            <a:endParaRPr lang="en-US" sz="1800" b="1" dirty="0"/>
          </a:p>
          <a:p>
            <a:pPr marL="282575" lvl="1" indent="-163513">
              <a:buFontTx/>
              <a:buChar char="•"/>
            </a:pPr>
            <a:r>
              <a:rPr lang="en-US" sz="1800" dirty="0"/>
              <a:t>Robotic surgical assistants </a:t>
            </a:r>
          </a:p>
          <a:p>
            <a:pPr marL="282575" lvl="1" indent="-163513">
              <a:buFontTx/>
              <a:buChar char="•"/>
            </a:pPr>
            <a:r>
              <a:rPr lang="en-US" sz="1800" dirty="0"/>
              <a:t>Image-guided interventional systems</a:t>
            </a:r>
          </a:p>
          <a:p>
            <a:pPr marL="282575" lvl="1" indent="-163513">
              <a:buFontTx/>
              <a:buChar char="•"/>
            </a:pPr>
            <a:r>
              <a:rPr lang="en-US" sz="1800" dirty="0"/>
              <a:t>Focused  interdisciplinary research in algorithms, </a:t>
            </a:r>
            <a:br>
              <a:rPr lang="en-US" sz="1800" dirty="0"/>
            </a:br>
            <a:r>
              <a:rPr lang="en-US" sz="1800" dirty="0"/>
              <a:t>imaging, robotics, sensors, human-machine systems</a:t>
            </a:r>
            <a:br>
              <a:rPr lang="en-US" sz="1800" dirty="0"/>
            </a:br>
            <a:endParaRPr lang="en-US" sz="1800" dirty="0"/>
          </a:p>
          <a:p>
            <a:r>
              <a:rPr lang="en-US" sz="1800" b="1" dirty="0"/>
              <a:t>Institutions &amp; Funding</a:t>
            </a:r>
          </a:p>
          <a:p>
            <a:pPr marL="282575" lvl="1" indent="-163513">
              <a:buFontTx/>
              <a:buChar char="•"/>
            </a:pPr>
            <a:r>
              <a:rPr lang="en-US" sz="1800" dirty="0"/>
              <a:t>Johns Hopkins, MIT, CMU, BWH, </a:t>
            </a:r>
            <a:br>
              <a:rPr lang="en-US" sz="1800" dirty="0"/>
            </a:br>
            <a:r>
              <a:rPr lang="en-US" sz="1800" dirty="0"/>
              <a:t>Harvard, Penn, Morgan State, Columbia</a:t>
            </a:r>
          </a:p>
          <a:p>
            <a:pPr marL="282575" lvl="1" indent="-163513">
              <a:buFontTx/>
              <a:buChar char="•"/>
            </a:pPr>
            <a:r>
              <a:rPr lang="en-US" sz="1800" dirty="0"/>
              <a:t>Years 1-</a:t>
            </a:r>
            <a:r>
              <a:rPr lang="en-US" sz="1800" dirty="0" smtClean="0"/>
              <a:t>11: </a:t>
            </a:r>
            <a:r>
              <a:rPr lang="en-US" sz="1800" dirty="0"/>
              <a:t>NSF = $</a:t>
            </a:r>
            <a:r>
              <a:rPr lang="en-US" sz="1800" dirty="0" smtClean="0"/>
              <a:t>32.7M</a:t>
            </a:r>
            <a:r>
              <a:rPr lang="en-US" sz="1800" dirty="0"/>
              <a:t>;</a:t>
            </a:r>
            <a:r>
              <a:rPr lang="en-US" sz="1800" dirty="0" smtClean="0"/>
              <a:t> Total = ~$64.7M</a:t>
            </a:r>
            <a:br>
              <a:rPr lang="en-US" sz="1800" dirty="0" smtClean="0"/>
            </a:br>
            <a:r>
              <a:rPr lang="en-US" sz="1800" dirty="0" smtClean="0"/>
              <a:t>In-kind support = ~$13.9M</a:t>
            </a:r>
            <a:endParaRPr lang="en-US" sz="1800" dirty="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76263" y="6026150"/>
            <a:ext cx="2209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9F1E00"/>
                </a:solidFill>
                <a:latin typeface="FrnkGothITC Dm BT" charset="0"/>
              </a:rPr>
              <a:t>cisstweb.cs.jhu.edu</a:t>
            </a: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/>
          <a:srcRect t="30768"/>
          <a:stretch>
            <a:fillRect/>
          </a:stretch>
        </p:blipFill>
        <p:spPr bwMode="auto">
          <a:xfrm>
            <a:off x="304800" y="4572000"/>
            <a:ext cx="167640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 descr="snake_with_dr_flint_1"/>
          <p:cNvPicPr>
            <a:picLocks noChangeAspect="1" noChangeArrowheads="1"/>
          </p:cNvPicPr>
          <p:nvPr/>
        </p:nvPicPr>
        <p:blipFill>
          <a:blip r:embed="rId4"/>
          <a:srcRect r="27573" b="6172"/>
          <a:stretch>
            <a:fillRect/>
          </a:stretch>
        </p:blipFill>
        <p:spPr bwMode="auto">
          <a:xfrm>
            <a:off x="304800" y="1371600"/>
            <a:ext cx="1676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5"/>
          <a:srcRect l="25598" t="29369" r="14255" b="-2325"/>
          <a:stretch>
            <a:fillRect/>
          </a:stretch>
        </p:blipFill>
        <p:spPr bwMode="auto">
          <a:xfrm>
            <a:off x="2057400" y="1371600"/>
            <a:ext cx="116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8" descr="DSCN0068"/>
          <p:cNvPicPr>
            <a:picLocks noChangeAspect="1" noChangeArrowheads="1"/>
          </p:cNvPicPr>
          <p:nvPr/>
        </p:nvPicPr>
        <p:blipFill>
          <a:blip r:embed="rId6"/>
          <a:srcRect l="21622"/>
          <a:stretch>
            <a:fillRect/>
          </a:stretch>
        </p:blipFill>
        <p:spPr bwMode="auto">
          <a:xfrm>
            <a:off x="304800" y="3124200"/>
            <a:ext cx="1371600" cy="131445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7"/>
          <a:srcRect r="25652"/>
          <a:stretch>
            <a:fillRect/>
          </a:stretch>
        </p:blipFill>
        <p:spPr bwMode="auto">
          <a:xfrm>
            <a:off x="1752600" y="3124200"/>
            <a:ext cx="14478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057400" y="4572000"/>
            <a:ext cx="1143000" cy="1295400"/>
            <a:chOff x="1296" y="2880"/>
            <a:chExt cx="720" cy="816"/>
          </a:xfrm>
        </p:grpSpPr>
        <p:pic>
          <p:nvPicPr>
            <p:cNvPr id="48139" name="Picture 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44" y="3072"/>
              <a:ext cx="624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40" name="Rectangle 12"/>
            <p:cNvSpPr>
              <a:spLocks noChangeArrowheads="1"/>
            </p:cNvSpPr>
            <p:nvPr/>
          </p:nvSpPr>
          <p:spPr bwMode="auto">
            <a:xfrm>
              <a:off x="1296" y="2880"/>
              <a:ext cx="72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1998"/>
          <p:cNvPicPr>
            <a:picLocks noChangeAspect="1" noChangeArrowheads="1"/>
          </p:cNvPicPr>
          <p:nvPr/>
        </p:nvPicPr>
        <p:blipFill>
          <a:blip r:embed="rId3"/>
          <a:srcRect b="6450"/>
          <a:stretch>
            <a:fillRect/>
          </a:stretch>
        </p:blipFill>
        <p:spPr bwMode="auto">
          <a:xfrm>
            <a:off x="47625" y="49213"/>
            <a:ext cx="9018588" cy="632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076700" y="104775"/>
            <a:ext cx="1089025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1998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110564" y="16934"/>
            <a:ext cx="1097576" cy="5847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/>
              <a:t>1998</a:t>
            </a:r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ERC Montage 2010.jpg"/>
          <p:cNvPicPr>
            <a:picLocks noChangeAspect="1"/>
          </p:cNvPicPr>
          <p:nvPr/>
        </p:nvPicPr>
        <p:blipFill>
          <a:blip r:embed="rId3"/>
          <a:srcRect b="5304"/>
          <a:stretch>
            <a:fillRect/>
          </a:stretch>
        </p:blipFill>
        <p:spPr>
          <a:xfrm>
            <a:off x="0" y="381"/>
            <a:ext cx="9144000" cy="6493552"/>
          </a:xfrm>
          <a:prstGeom prst="rect">
            <a:avLst/>
          </a:prstGeom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28600" y="728663"/>
            <a:ext cx="15557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/>
              <a:t>Engineered</a:t>
            </a:r>
            <a:br>
              <a:rPr lang="en-US" sz="1800" b="1" dirty="0"/>
            </a:br>
            <a:r>
              <a:rPr lang="en-US" sz="1800" b="1" dirty="0"/>
              <a:t>Systems &amp; </a:t>
            </a:r>
            <a:br>
              <a:rPr lang="en-US" sz="1800" b="1" dirty="0"/>
            </a:br>
            <a:r>
              <a:rPr lang="en-US" sz="1800" b="1" dirty="0"/>
              <a:t>Applications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28600" y="2743200"/>
            <a:ext cx="169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/>
              <a:t>Enabling core</a:t>
            </a:r>
            <a:br>
              <a:rPr lang="en-US" sz="1800" b="1" dirty="0"/>
            </a:br>
            <a:r>
              <a:rPr lang="en-US" sz="1800" b="1" dirty="0"/>
              <a:t>technology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228600" y="4778375"/>
            <a:ext cx="160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Fundamental</a:t>
            </a:r>
            <a:br>
              <a:rPr lang="en-US" sz="1800" b="1"/>
            </a:br>
            <a:r>
              <a:rPr lang="en-US" sz="1800" b="1"/>
              <a:t>Knowledge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4017431" y="-4517"/>
            <a:ext cx="1097576" cy="5847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/>
              <a:t>2010</a:t>
            </a:r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Swirnow Mock OR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79198" y="942159"/>
            <a:ext cx="4990922" cy="5486400"/>
          </a:xfrm>
        </p:spPr>
        <p:txBody>
          <a:bodyPr/>
          <a:lstStyle/>
          <a:p>
            <a:r>
              <a:rPr lang="en-US" sz="2400" b="1" dirty="0" smtClean="0"/>
              <a:t>System integration testbed </a:t>
            </a:r>
          </a:p>
          <a:p>
            <a:pPr lvl="1"/>
            <a:r>
              <a:rPr lang="en-US" sz="2000" dirty="0" smtClean="0"/>
              <a:t>Research</a:t>
            </a:r>
          </a:p>
          <a:p>
            <a:pPr lvl="1"/>
            <a:r>
              <a:rPr lang="en-US" sz="2000" dirty="0" smtClean="0"/>
              <a:t>Education</a:t>
            </a:r>
          </a:p>
          <a:p>
            <a:endParaRPr lang="en-US" sz="2400" dirty="0" smtClean="0"/>
          </a:p>
          <a:p>
            <a:r>
              <a:rPr lang="en-US" sz="2400" b="1" dirty="0" smtClean="0"/>
              <a:t>Medical robots</a:t>
            </a:r>
          </a:p>
          <a:p>
            <a:pPr lvl="1"/>
            <a:r>
              <a:rPr lang="en-US" sz="2000" dirty="0" smtClean="0"/>
              <a:t>da Vinci </a:t>
            </a:r>
            <a:r>
              <a:rPr lang="en-US" sz="2000" dirty="0" err="1" smtClean="0"/>
              <a:t>telesurgical</a:t>
            </a:r>
            <a:r>
              <a:rPr lang="en-US" sz="2000" dirty="0" smtClean="0"/>
              <a:t> system</a:t>
            </a:r>
          </a:p>
          <a:p>
            <a:pPr lvl="1"/>
            <a:r>
              <a:rPr lang="en-US" sz="2000" dirty="0" err="1" smtClean="0"/>
              <a:t>Robodoc</a:t>
            </a:r>
            <a:r>
              <a:rPr lang="en-US" sz="2000" dirty="0" smtClean="0"/>
              <a:t> orthopaedic robot </a:t>
            </a:r>
          </a:p>
          <a:p>
            <a:pPr lvl="1"/>
            <a:r>
              <a:rPr lang="en-US" sz="2000" dirty="0" err="1" smtClean="0"/>
              <a:t>Neuromate</a:t>
            </a:r>
            <a:r>
              <a:rPr lang="en-US" sz="2000" dirty="0" smtClean="0"/>
              <a:t> neurosurgical robot</a:t>
            </a:r>
          </a:p>
          <a:p>
            <a:pPr lvl="1"/>
            <a:endParaRPr lang="en-US" sz="2000" dirty="0" smtClean="0"/>
          </a:p>
          <a:p>
            <a:r>
              <a:rPr lang="en-US" sz="2400" b="1" dirty="0" smtClean="0"/>
              <a:t>Imaging equipment</a:t>
            </a:r>
          </a:p>
          <a:p>
            <a:pPr lvl="1"/>
            <a:r>
              <a:rPr lang="en-US" sz="2000" dirty="0" smtClean="0"/>
              <a:t>X-ray C-arm</a:t>
            </a:r>
          </a:p>
          <a:p>
            <a:pPr lvl="1"/>
            <a:r>
              <a:rPr lang="en-US" sz="2000" dirty="0" smtClean="0"/>
              <a:t>Ultrasound</a:t>
            </a:r>
          </a:p>
          <a:p>
            <a:pPr lvl="1"/>
            <a:endParaRPr lang="en-US" sz="2000" dirty="0" smtClean="0"/>
          </a:p>
        </p:txBody>
      </p:sp>
      <p:pic>
        <p:nvPicPr>
          <p:cNvPr id="10" name="Picture 9" descr="dv-mock-o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122" y="1066537"/>
            <a:ext cx="4263770" cy="31456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02313" y="4489882"/>
            <a:ext cx="42900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800" b="1" dirty="0" smtClean="0"/>
              <a:t>Key faculty: </a:t>
            </a:r>
            <a:r>
              <a:rPr lang="en-US" sz="1800" u="sng" dirty="0" smtClean="0"/>
              <a:t>Taylor</a:t>
            </a:r>
            <a:r>
              <a:rPr lang="en-US" sz="1800" dirty="0" smtClean="0"/>
              <a:t>, Kazanzides, Kumar</a:t>
            </a:r>
          </a:p>
          <a:p>
            <a:pPr marL="0" lvl="1"/>
            <a:r>
              <a:rPr lang="en-US" sz="1800" b="1" dirty="0" smtClean="0"/>
              <a:t>Key engineers: </a:t>
            </a:r>
            <a:r>
              <a:rPr lang="en-US" sz="1800" dirty="0" err="1" smtClean="0"/>
              <a:t>Deguet</a:t>
            </a:r>
            <a:r>
              <a:rPr lang="en-US" sz="1800" dirty="0" smtClean="0"/>
              <a:t>, Vagvolgyi</a:t>
            </a:r>
            <a:endParaRPr lang="en-US" sz="1800" b="1" dirty="0" smtClean="0"/>
          </a:p>
          <a:p>
            <a:r>
              <a:rPr lang="en-US" sz="1800" b="1" dirty="0" smtClean="0"/>
              <a:t> 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C 2010 Talk Templat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ERC 2010 Talk Template.potx</Template>
  <TotalTime>119</TotalTime>
  <Words>403</Words>
  <Application>Microsoft Macintosh PowerPoint</Application>
  <PresentationFormat>On-screen Show (4:3)</PresentationFormat>
  <Paragraphs>91</Paragraphs>
  <Slides>7</Slides>
  <Notes>6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ERC 2010 Talk Template</vt:lpstr>
      <vt:lpstr>Slide 1</vt:lpstr>
      <vt:lpstr>Slide 2</vt:lpstr>
      <vt:lpstr>Multidisciplinary Integration is Crucial</vt:lpstr>
      <vt:lpstr>Slide 4</vt:lpstr>
      <vt:lpstr>Slide 5</vt:lpstr>
      <vt:lpstr>Slide 6</vt:lpstr>
      <vt:lpstr>Swirnow Mock OR</vt:lpstr>
    </vt:vector>
  </TitlesOfParts>
  <Company>Johns Hopkins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Robotics Research at JHU  Russ Taylor, Greg Hager Peter Kazanzides, Rajesh Kumar, Emad Boctor  </dc:title>
  <dc:creator>Russell Taylor</dc:creator>
  <cp:lastModifiedBy>Russell Taylor</cp:lastModifiedBy>
  <cp:revision>27</cp:revision>
  <cp:lastPrinted>2010-09-16T20:58:03Z</cp:lastPrinted>
  <dcterms:created xsi:type="dcterms:W3CDTF">2010-10-31T19:46:08Z</dcterms:created>
  <dcterms:modified xsi:type="dcterms:W3CDTF">2010-10-31T19:53:34Z</dcterms:modified>
</cp:coreProperties>
</file>