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2" r:id="rId4"/>
    <p:sldId id="273" r:id="rId5"/>
    <p:sldId id="274" r:id="rId6"/>
    <p:sldId id="257" r:id="rId7"/>
    <p:sldId id="258" r:id="rId8"/>
    <p:sldId id="259" r:id="rId9"/>
    <p:sldId id="260" r:id="rId10"/>
    <p:sldId id="262" r:id="rId11"/>
    <p:sldId id="271" r:id="rId12"/>
    <p:sldId id="263" r:id="rId13"/>
    <p:sldId id="264" r:id="rId14"/>
    <p:sldId id="277" r:id="rId15"/>
    <p:sldId id="265" r:id="rId16"/>
    <p:sldId id="266" r:id="rId17"/>
    <p:sldId id="276" r:id="rId18"/>
    <p:sldId id="261" r:id="rId19"/>
    <p:sldId id="267" r:id="rId20"/>
    <p:sldId id="275" r:id="rId21"/>
    <p:sldId id="269" r:id="rId22"/>
    <p:sldId id="27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activeX/activeX1.xml><?xml version="1.0" encoding="utf-8"?>
<ax:ocx xmlns:ax="http://schemas.microsoft.com/office/2006/activeX" xmlns:r="http://schemas.openxmlformats.org/officeDocument/2006/relationships" ax:classid="{8856F961-340A-11D0-A96B-00C04FD705A2}" ax:persistence="persistPropertyBag">
  <ax:ocxPr ax:name="ExtentX" ax:value="15240"/>
  <ax:ocxPr ax:name="ExtentY" ax:value="12700"/>
  <ax:ocxPr ax:name="ViewMode" ax:value="0"/>
  <ax:ocxPr ax:name="Offline" ax:value="0"/>
  <ax:ocxPr ax:name="Silent" ax:value="0"/>
  <ax:ocxPr ax:name="RegisterAsBrowser" ax:value="0"/>
  <ax:ocxPr ax:name="RegisterAsDropTarget" ax:value="0"/>
  <ax:ocxPr ax:name="AutoArrange" ax:value="0"/>
  <ax:ocxPr ax:name="NoClientEdge" ax:value="0"/>
  <ax:ocxPr ax:name="AlignLeft" ax:value="0"/>
  <ax:ocxPr ax:name="NoWebView" ax:value="0"/>
  <ax:ocxPr ax:name="HideFileNames" ax:value="0"/>
  <ax:ocxPr ax:name="SingleClick" ax:value="0"/>
  <ax:ocxPr ax:name="SingleSelection" ax:value="0"/>
  <ax:ocxPr ax:name="NoFolders" ax:value="0"/>
  <ax:ocxPr ax:name="Transparent" ax:value="0"/>
  <ax:ocxPr ax:name="Location" ax:value="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FE5D0-E831-4DF3-8D60-CC567E79512A}" type="datetimeFigureOut">
              <a:rPr lang="en-US" smtClean="0"/>
              <a:pPr/>
              <a:t>4/19/2011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5653E4-EC90-41D8-B067-5CB6220550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4.vml"/><Relationship Id="rId4" Type="http://schemas.openxmlformats.org/officeDocument/2006/relationships/hyperlink" Target="http://www.cse.unsw.edu.au/~lambert/java/3d/hull.html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png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828800"/>
          </a:xfrm>
        </p:spPr>
        <p:txBody>
          <a:bodyPr/>
          <a:lstStyle/>
          <a:p>
            <a:r>
              <a:rPr lang="en-US" dirty="0" smtClean="0"/>
              <a:t>Paper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429000"/>
            <a:ext cx="6629400" cy="19812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solidFill>
                  <a:schemeClr val="tx1"/>
                </a:solidFill>
              </a:rPr>
              <a:t>Saumya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Gurbani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April 19, 2011</a:t>
            </a: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endParaRPr lang="en-US" sz="1800" b="1" u="sng" dirty="0">
              <a:solidFill>
                <a:schemeClr val="tx1"/>
              </a:solidFill>
            </a:endParaRPr>
          </a:p>
          <a:p>
            <a:r>
              <a:rPr lang="en-US" sz="1800" dirty="0" err="1" smtClean="0">
                <a:solidFill>
                  <a:schemeClr val="tx1"/>
                </a:solidFill>
              </a:rPr>
              <a:t>Ascari</a:t>
            </a:r>
            <a:r>
              <a:rPr lang="en-US" sz="1800" dirty="0">
                <a:solidFill>
                  <a:schemeClr val="tx1"/>
                </a:solidFill>
              </a:rPr>
              <a:t>, L.; </a:t>
            </a:r>
            <a:r>
              <a:rPr lang="en-US" sz="1800" dirty="0" err="1">
                <a:solidFill>
                  <a:schemeClr val="tx1"/>
                </a:solidFill>
              </a:rPr>
              <a:t>Bertocchi</a:t>
            </a:r>
            <a:r>
              <a:rPr lang="en-US" sz="1800" dirty="0">
                <a:solidFill>
                  <a:schemeClr val="tx1"/>
                </a:solidFill>
              </a:rPr>
              <a:t>, U.; </a:t>
            </a:r>
            <a:r>
              <a:rPr lang="en-US" sz="1800" dirty="0" err="1">
                <a:solidFill>
                  <a:schemeClr val="tx1"/>
                </a:solidFill>
              </a:rPr>
              <a:t>Laschi</a:t>
            </a:r>
            <a:r>
              <a:rPr lang="en-US" sz="1800" dirty="0">
                <a:solidFill>
                  <a:schemeClr val="tx1"/>
                </a:solidFill>
              </a:rPr>
              <a:t>, C.; </a:t>
            </a:r>
            <a:r>
              <a:rPr lang="en-US" sz="1800" dirty="0" err="1">
                <a:solidFill>
                  <a:schemeClr val="tx1"/>
                </a:solidFill>
              </a:rPr>
              <a:t>Stefanini</a:t>
            </a:r>
            <a:r>
              <a:rPr lang="en-US" sz="1800" dirty="0">
                <a:solidFill>
                  <a:schemeClr val="tx1"/>
                </a:solidFill>
              </a:rPr>
              <a:t>, C.; </a:t>
            </a:r>
            <a:r>
              <a:rPr lang="en-US" sz="1800" dirty="0" err="1">
                <a:solidFill>
                  <a:schemeClr val="tx1"/>
                </a:solidFill>
              </a:rPr>
              <a:t>Starita</a:t>
            </a:r>
            <a:r>
              <a:rPr lang="en-US" sz="1800" dirty="0">
                <a:solidFill>
                  <a:schemeClr val="tx1"/>
                </a:solidFill>
              </a:rPr>
              <a:t>, A.; Dario, P.; , </a:t>
            </a:r>
            <a:r>
              <a:rPr lang="en-US" sz="1800" b="1" dirty="0">
                <a:solidFill>
                  <a:schemeClr val="tx1"/>
                </a:solidFill>
              </a:rPr>
              <a:t>"A segmentation algorithm for a robotic micro-endoscope for exploration of the spinal cord,"</a:t>
            </a:r>
            <a:r>
              <a:rPr lang="en-US" sz="1800" dirty="0">
                <a:solidFill>
                  <a:schemeClr val="tx1"/>
                </a:solidFill>
              </a:rPr>
              <a:t> </a:t>
            </a:r>
            <a:r>
              <a:rPr lang="en-US" sz="1800" i="1" dirty="0" smtClean="0">
                <a:solidFill>
                  <a:schemeClr val="tx1"/>
                </a:solidFill>
              </a:rPr>
              <a:t>(May 2004)</a:t>
            </a:r>
            <a:endParaRPr lang="en-US" sz="1800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Lumen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Set the threshold value to be the maximum of the local minima, and threshold less than 65 (clear lumen) or 135 (“dirty” lumen)</a:t>
            </a:r>
          </a:p>
          <a:p>
            <a:pPr>
              <a:buNone/>
            </a:pPr>
            <a:r>
              <a:rPr lang="en-US" dirty="0" smtClean="0"/>
              <a:t>Filter out small regions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3739753"/>
            <a:ext cx="4587765" cy="3118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715000" y="6519446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Ascari</a:t>
            </a:r>
            <a:r>
              <a:rPr lang="en-US" sz="1600" dirty="0" smtClean="0"/>
              <a:t> et al (2004)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 </a:t>
            </a:r>
            <a:r>
              <a:rPr lang="en-US" dirty="0" err="1" smtClean="0"/>
              <a:t>vs</a:t>
            </a:r>
            <a:r>
              <a:rPr lang="en-US" dirty="0" smtClean="0"/>
              <a:t> “Dirty Lumen”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Dirty lumen caused from image blurring or from semi-transparent structures blocking view</a:t>
            </a:r>
            <a:endParaRPr lang="en-US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048000"/>
            <a:ext cx="73152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447800" y="5791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Dirty Lumen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53000" y="5791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Clean Lumen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Contours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 edge segmentation yields very smooth contours which do not match the image</a:t>
            </a:r>
          </a:p>
          <a:p>
            <a:endParaRPr lang="en-US" dirty="0"/>
          </a:p>
          <a:p>
            <a:r>
              <a:rPr lang="en-US" dirty="0" smtClean="0"/>
              <a:t>Authors present a hybrid method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Contours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50292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Join all segments labeled as lumen</a:t>
            </a:r>
          </a:p>
          <a:p>
            <a:pPr marL="514350" indent="-514350">
              <a:buAutoNum type="arabicPeriod"/>
            </a:pPr>
            <a:r>
              <a:rPr lang="en-US" dirty="0" smtClean="0"/>
              <a:t>Use a modified “Convex Hull” algorithm to determine the shape of lumen</a:t>
            </a:r>
          </a:p>
          <a:p>
            <a:pPr marL="914400" lvl="1" indent="-514350">
              <a:buNone/>
            </a:pPr>
            <a:endParaRPr lang="en-US" dirty="0"/>
          </a:p>
          <a:p>
            <a:pPr marL="914400" lvl="1" indent="-514350">
              <a:buNone/>
            </a:pPr>
            <a:r>
              <a:rPr lang="en-US" dirty="0" smtClean="0"/>
              <a:t>Convex Hull algorithm finds a set of points P which form a polygon surrounding the lumen.</a:t>
            </a:r>
          </a:p>
          <a:p>
            <a:pPr marL="914400" lvl="1" indent="-514350">
              <a:buNone/>
            </a:pPr>
            <a:endParaRPr lang="en-US" dirty="0" smtClean="0"/>
          </a:p>
          <a:p>
            <a:pPr marL="914400" lvl="1" indent="-514350">
              <a:buNone/>
            </a:pPr>
            <a:r>
              <a:rPr lang="en-US" dirty="0" smtClean="0"/>
              <a:t>Algorithm modified and image sub-sampled to give</a:t>
            </a:r>
          </a:p>
          <a:p>
            <a:pPr marL="914400" lvl="1" indent="-514350">
              <a:buNone/>
            </a:pPr>
            <a:r>
              <a:rPr lang="en-US" i="1" dirty="0" smtClean="0"/>
              <a:t>O(n)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 Hull Algorithm Example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488668"/>
            <a:ext cx="7543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http://www.cse.unsw.edu.au/~lambert/java/3d/hull.html</a:t>
            </a:r>
            <a:endParaRPr lang="en-US" dirty="0"/>
          </a:p>
        </p:txBody>
      </p:sp>
    </p:spTree>
    <p:controls>
      <p:control spid="24578" name="WebBrowser1" r:id="rId2" imgW="5486400" imgH="457200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Segmented Image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752600"/>
            <a:ext cx="5016802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Straight Arrow Connector 5"/>
          <p:cNvCxnSpPr/>
          <p:nvPr/>
        </p:nvCxnSpPr>
        <p:spPr>
          <a:xfrm rot="10800000" flipV="1">
            <a:off x="5867400" y="1981200"/>
            <a:ext cx="1752600" cy="533400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105400" y="53340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Ascari</a:t>
            </a:r>
            <a:r>
              <a:rPr lang="en-US" sz="1600" dirty="0" smtClean="0"/>
              <a:t> et al (2004)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28800"/>
            <a:ext cx="5181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Showed “complete accordance with classification made by medical doctors”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Runs at 16fps in 2004</a:t>
            </a:r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1752600"/>
            <a:ext cx="4724400" cy="3565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943600" y="51816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Ascari</a:t>
            </a:r>
            <a:r>
              <a:rPr lang="en-US" sz="1600" dirty="0" smtClean="0"/>
              <a:t> et al (2004)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 minded</a:t>
            </a:r>
          </a:p>
          <a:p>
            <a:endParaRPr lang="en-US" dirty="0" smtClean="0"/>
          </a:p>
          <a:p>
            <a:r>
              <a:rPr lang="en-US" dirty="0" smtClean="0"/>
              <a:t>Algorithm </a:t>
            </a:r>
            <a:r>
              <a:rPr lang="en-US" dirty="0" smtClean="0"/>
              <a:t>is shown to be quite robust</a:t>
            </a:r>
          </a:p>
          <a:p>
            <a:endParaRPr lang="en-US" dirty="0" smtClean="0"/>
          </a:p>
          <a:p>
            <a:r>
              <a:rPr lang="en-US" dirty="0" smtClean="0"/>
              <a:t>Runs at 16fps, which could be dramatically faster on today’s architecture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Threshold value of 65/135</a:t>
            </a:r>
          </a:p>
          <a:p>
            <a:endParaRPr lang="en-US" dirty="0" smtClean="0"/>
          </a:p>
          <a:p>
            <a:r>
              <a:rPr lang="en-US" dirty="0" smtClean="0"/>
              <a:t>More data from experimental trials</a:t>
            </a:r>
          </a:p>
          <a:p>
            <a:endParaRPr lang="en-US" dirty="0" smtClean="0"/>
          </a:p>
          <a:p>
            <a:r>
              <a:rPr lang="en-US" dirty="0" smtClean="0"/>
              <a:t>Limited analysis of running time; lack of explanation of computational modifications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Relevance to Our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Live video analysis while surgeon guides </a:t>
            </a:r>
            <a:r>
              <a:rPr lang="en-US" dirty="0" err="1" smtClean="0"/>
              <a:t>borescope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Segmentation allows for semi-automated safe path planning</a:t>
            </a:r>
          </a:p>
          <a:p>
            <a:endParaRPr lang="en-US" dirty="0" smtClean="0"/>
          </a:p>
          <a:p>
            <a:r>
              <a:rPr lang="en-US" dirty="0" smtClean="0"/>
              <a:t>Additional safety measure for detecting sensitive features during surgery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borescope</a:t>
            </a:r>
            <a:r>
              <a:rPr lang="en-US" dirty="0" smtClean="0"/>
              <a:t> imaging of the cochlea in order to generate safe paths and virtual fixture for use in cochlear implant surgery</a:t>
            </a:r>
            <a:endParaRPr lang="en-US" dirty="0"/>
          </a:p>
        </p:txBody>
      </p:sp>
      <p:pic>
        <p:nvPicPr>
          <p:cNvPr id="4" name="Picture 4" descr="C:\Users\Xingchi\Documents\My Dropbox\CIS 2 Project\pic\image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276600"/>
            <a:ext cx="6081712" cy="31816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</a:t>
            </a:r>
            <a:r>
              <a:rPr lang="en-US" dirty="0" err="1" smtClean="0"/>
              <a:t>vs</a:t>
            </a:r>
            <a:r>
              <a:rPr lang="en-US" dirty="0" smtClean="0"/>
              <a:t> Our Pictures</a:t>
            </a:r>
            <a:endParaRPr lang="en-US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2057400"/>
            <a:ext cx="2590800" cy="3203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2209800"/>
            <a:ext cx="33020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371600" y="55626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Ascari</a:t>
            </a:r>
            <a:r>
              <a:rPr lang="en-US" sz="1600" dirty="0" smtClean="0"/>
              <a:t> et al (2004)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Authors mention further studies into developing 3D perception during navigation</a:t>
            </a:r>
          </a:p>
          <a:p>
            <a:endParaRPr lang="en-US" dirty="0" smtClean="0"/>
          </a:p>
          <a:p>
            <a:r>
              <a:rPr lang="en-US" dirty="0" smtClean="0"/>
              <a:t>Combine with pre-operative CT images to generate 3D meshes and registration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7000"/>
            <a:ext cx="8229600" cy="1143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and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Ascari</a:t>
            </a:r>
            <a:r>
              <a:rPr lang="en-US" dirty="0" smtClean="0"/>
              <a:t> et al present a new algorithm for segmenting visual feeds from an endoscope</a:t>
            </a:r>
          </a:p>
          <a:p>
            <a:endParaRPr lang="en-US" dirty="0" smtClean="0"/>
          </a:p>
          <a:p>
            <a:r>
              <a:rPr lang="en-US" dirty="0" smtClean="0"/>
              <a:t>Is robust enough to use for grainy and blurry images</a:t>
            </a:r>
          </a:p>
          <a:p>
            <a:endParaRPr lang="en-US" dirty="0" smtClean="0"/>
          </a:p>
          <a:p>
            <a:r>
              <a:rPr lang="en-US" dirty="0" smtClean="0"/>
              <a:t>We plan to implement such an algorithm for the video feed from our </a:t>
            </a:r>
            <a:r>
              <a:rPr lang="en-US" dirty="0" err="1" smtClean="0"/>
              <a:t>borescope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Histogram Pre-processing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Lumen search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Contour Formation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Nerve and Vessel Detailing</a:t>
            </a:r>
            <a:endParaRPr lang="en-US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219200"/>
            <a:ext cx="4010025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Image Analyzed in Paper</a:t>
            </a:r>
            <a:endParaRPr lang="en-US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5791200" cy="4545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Pre-processing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57800" cy="4525963"/>
          </a:xfrm>
        </p:spPr>
        <p:txBody>
          <a:bodyPr/>
          <a:lstStyle/>
          <a:p>
            <a:r>
              <a:rPr lang="en-US" dirty="0" smtClean="0"/>
              <a:t>Uses an </a:t>
            </a:r>
            <a:r>
              <a:rPr lang="en-US" i="1" dirty="0" smtClean="0"/>
              <a:t>adaptive histogram </a:t>
            </a:r>
            <a:r>
              <a:rPr lang="en-US" dirty="0" smtClean="0"/>
              <a:t>with a 5-pixel sliding window</a:t>
            </a:r>
          </a:p>
          <a:p>
            <a:endParaRPr lang="en-US" i="1" dirty="0"/>
          </a:p>
          <a:p>
            <a:r>
              <a:rPr lang="en-US" dirty="0" smtClean="0"/>
              <a:t>Sorts the pixels by their luminance (0-255)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133600"/>
            <a:ext cx="2971800" cy="3956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162800" y="41910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Ascari</a:t>
            </a:r>
            <a:r>
              <a:rPr lang="en-US" sz="1600" dirty="0" smtClean="0"/>
              <a:t> et al (2004)</a:t>
            </a:r>
            <a:endParaRPr lang="en-US" sz="1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 l="47368" t="3353" r="1316" b="29592"/>
          <a:stretch>
            <a:fillRect/>
          </a:stretch>
        </p:blipFill>
        <p:spPr bwMode="auto">
          <a:xfrm>
            <a:off x="6858000" y="1981200"/>
            <a:ext cx="208026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Pre-processing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local minima on histogram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Function h[</a:t>
            </a:r>
            <a:r>
              <a:rPr lang="en-US" dirty="0" err="1" smtClean="0"/>
              <a:t>i</a:t>
            </a:r>
            <a:r>
              <a:rPr lang="en-US" dirty="0" smtClean="0"/>
              <a:t>] defines the number of pixels in image at luminance value </a:t>
            </a:r>
            <a:r>
              <a:rPr lang="en-US" i="1" dirty="0" err="1"/>
              <a:t>i</a:t>
            </a:r>
            <a:endParaRPr lang="en-US" i="1" dirty="0" smtClean="0"/>
          </a:p>
          <a:p>
            <a:pPr>
              <a:buNone/>
            </a:pPr>
            <a:endParaRPr lang="en-US" i="1" dirty="0"/>
          </a:p>
          <a:p>
            <a:pPr>
              <a:buNone/>
            </a:pPr>
            <a:r>
              <a:rPr lang="en-US" dirty="0" smtClean="0"/>
              <a:t>Find h[</a:t>
            </a:r>
            <a:r>
              <a:rPr lang="en-US" dirty="0" err="1" smtClean="0"/>
              <a:t>i</a:t>
            </a:r>
            <a:r>
              <a:rPr lang="en-US" dirty="0" smtClean="0"/>
              <a:t>] </a:t>
            </a:r>
            <a:r>
              <a:rPr lang="en-US" i="1" dirty="0" err="1" smtClean="0"/>
              <a:t>s.t</a:t>
            </a:r>
            <a:r>
              <a:rPr lang="en-US" i="1" dirty="0" smtClean="0"/>
              <a:t>.</a:t>
            </a:r>
            <a:endParaRPr lang="en-US" i="1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743200" y="4495800"/>
          <a:ext cx="5534025" cy="533400"/>
        </p:xfrm>
        <a:graphic>
          <a:graphicData uri="http://schemas.openxmlformats.org/presentationml/2006/ole">
            <p:oleObj spid="_x0000_s2050" name="Equation" r:id="rId3" imgW="21081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Pre-processing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096000" cy="4525963"/>
          </a:xfrm>
        </p:spPr>
        <p:txBody>
          <a:bodyPr/>
          <a:lstStyle/>
          <a:p>
            <a:r>
              <a:rPr lang="en-US" dirty="0" smtClean="0"/>
              <a:t>Always underestimate luminance</a:t>
            </a:r>
          </a:p>
          <a:p>
            <a:endParaRPr lang="en-US" dirty="0"/>
          </a:p>
          <a:p>
            <a:r>
              <a:rPr lang="en-US" dirty="0" smtClean="0"/>
              <a:t>Merge minima together if they are close. Keep higher luminance value only if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074" name="Equation" r:id="rId3" imgW="114120" imgH="21564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43000" y="4648200"/>
          <a:ext cx="4612105" cy="762000"/>
        </p:xfrm>
        <a:graphic>
          <a:graphicData uri="http://schemas.openxmlformats.org/presentationml/2006/ole">
            <p:oleObj spid="_x0000_s3075" name="Equation" r:id="rId4" imgW="146016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 Pre-processing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5029200"/>
          </a:xfrm>
        </p:spPr>
        <p:txBody>
          <a:bodyPr/>
          <a:lstStyle/>
          <a:p>
            <a:pPr>
              <a:buNone/>
            </a:pPr>
            <a:r>
              <a:rPr lang="en-US" dirty="0"/>
              <a:t>T</a:t>
            </a:r>
            <a:r>
              <a:rPr lang="en-US" dirty="0" smtClean="0"/>
              <a:t>here is a peak between two minima if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Apply same formula to choose</a:t>
            </a:r>
          </a:p>
          <a:p>
            <a:pPr>
              <a:buNone/>
            </a:pPr>
            <a:r>
              <a:rPr lang="en-US" dirty="0" smtClean="0"/>
              <a:t>one peak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914400" y="2286000"/>
          <a:ext cx="4572000" cy="1200117"/>
        </p:xfrm>
        <a:graphic>
          <a:graphicData uri="http://schemas.openxmlformats.org/presentationml/2006/ole">
            <p:oleObj spid="_x0000_s4098" name="Equation" r:id="rId3" imgW="1790640" imgH="46980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914400" y="5181600"/>
          <a:ext cx="4267200" cy="705079"/>
        </p:xfrm>
        <a:graphic>
          <a:graphicData uri="http://schemas.openxmlformats.org/presentationml/2006/ole">
            <p:oleObj spid="_x0000_s4099" name="Equation" r:id="rId4" imgW="1460160" imgH="241200" progId="Equation.3">
              <p:embed/>
            </p:oleObj>
          </a:graphicData>
        </a:graphic>
      </p:graphicFrame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00800" y="2514600"/>
            <a:ext cx="2548186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Oval 6"/>
          <p:cNvSpPr/>
          <p:nvPr/>
        </p:nvSpPr>
        <p:spPr>
          <a:xfrm>
            <a:off x="7391400" y="4572000"/>
            <a:ext cx="228600" cy="228600"/>
          </a:xfrm>
          <a:prstGeom prst="ellipse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924800" y="4876800"/>
            <a:ext cx="228600" cy="228600"/>
          </a:xfrm>
          <a:prstGeom prst="ellipse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229600" y="4876800"/>
            <a:ext cx="228600" cy="228600"/>
          </a:xfrm>
          <a:prstGeom prst="ellipse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239000" y="3733800"/>
            <a:ext cx="228600" cy="228600"/>
          </a:xfrm>
          <a:prstGeom prst="ellipse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086600" y="3657600"/>
            <a:ext cx="228600" cy="228600"/>
          </a:xfrm>
          <a:prstGeom prst="ellipse">
            <a:avLst/>
          </a:prstGeom>
          <a:solidFill>
            <a:schemeClr val="accent1"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162800" y="6096000"/>
            <a:ext cx="1752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Ascari</a:t>
            </a:r>
            <a:r>
              <a:rPr lang="en-US" sz="1600" dirty="0" smtClean="0"/>
              <a:t> et al (2004)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501</Words>
  <Application>Microsoft Office PowerPoint</Application>
  <PresentationFormat>On-screen Show (4:3)</PresentationFormat>
  <Paragraphs>100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Equation</vt:lpstr>
      <vt:lpstr>Paper Presentation</vt:lpstr>
      <vt:lpstr>Project Review</vt:lpstr>
      <vt:lpstr>Background and Motivation</vt:lpstr>
      <vt:lpstr>Algorithm Overview</vt:lpstr>
      <vt:lpstr>Sample Image Analyzed in Paper</vt:lpstr>
      <vt:lpstr>Image Pre-processing</vt:lpstr>
      <vt:lpstr>Image Pre-processing</vt:lpstr>
      <vt:lpstr>Image Pre-processing</vt:lpstr>
      <vt:lpstr>Image Pre-processing</vt:lpstr>
      <vt:lpstr>Lumen Search</vt:lpstr>
      <vt:lpstr>Clean vs “Dirty Lumen”</vt:lpstr>
      <vt:lpstr>Finding Contours</vt:lpstr>
      <vt:lpstr>Finding Contours</vt:lpstr>
      <vt:lpstr>Convex Hull Algorithm Example</vt:lpstr>
      <vt:lpstr>Segmented Image</vt:lpstr>
      <vt:lpstr>Experimental Results</vt:lpstr>
      <vt:lpstr>Critique</vt:lpstr>
      <vt:lpstr>Critique</vt:lpstr>
      <vt:lpstr>Relevance to Our Project</vt:lpstr>
      <vt:lpstr>Paper vs Our Pictures</vt:lpstr>
      <vt:lpstr>Future Work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Presentation Saumya Gurbani Robotically Assisted Cochlear Imaging Project</dc:title>
  <dc:creator>Saumya</dc:creator>
  <cp:lastModifiedBy>Saumya</cp:lastModifiedBy>
  <cp:revision>41</cp:revision>
  <dcterms:created xsi:type="dcterms:W3CDTF">2011-04-19T02:20:17Z</dcterms:created>
  <dcterms:modified xsi:type="dcterms:W3CDTF">2011-04-19T16:20:15Z</dcterms:modified>
</cp:coreProperties>
</file>