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handoutMasterIdLst>
    <p:handoutMasterId r:id="rId10"/>
  </p:handoutMasterIdLst>
  <p:sldIdLst>
    <p:sldId id="301" r:id="rId2"/>
    <p:sldId id="294" r:id="rId3"/>
    <p:sldId id="298" r:id="rId4"/>
    <p:sldId id="296" r:id="rId5"/>
    <p:sldId id="297" r:id="rId6"/>
    <p:sldId id="299" r:id="rId7"/>
    <p:sldId id="300"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 initials="P" lastIdx="9"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94344" autoAdjust="0"/>
  </p:normalViewPr>
  <p:slideViewPr>
    <p:cSldViewPr>
      <p:cViewPr varScale="1">
        <p:scale>
          <a:sx n="62" d="100"/>
          <a:sy n="62" d="100"/>
        </p:scale>
        <p:origin x="374"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4" d="100"/>
          <a:sy n="64" d="100"/>
        </p:scale>
        <p:origin x="-3130"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1-04T23:24:17.548" idx="6">
    <p:pos x="5280" y="3996"/>
    <p:text>I will talk to Simon, having his help would be very useful</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7-01-04T23:24:17.548" idx="6">
    <p:pos x="5280" y="3996"/>
    <p:text>I will talk to Simon, having his help would be very useful</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7-01-04T23:24:17.548" idx="9">
    <p:pos x="5280" y="3996"/>
    <p:text>I will talk to Simon, having his help would be very useful</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7-01-04T23:24:17.548" idx="7">
    <p:pos x="5280" y="3996"/>
    <p:text>I will talk to Simon, having his help would be very useful</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7-01-04T23:24:17.548" idx="8">
    <p:pos x="5280" y="3996"/>
    <p:text>I will talk to Simon, having his help would be very useful</p:text>
  </p:cm>
</p:cmLst>
</file>

<file path=ppt/drawings/_rels/vmlDrawing1.v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image" Target="../media/image8.emf"/><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3846EA-56E5-4BED-9BC4-4145E7ACBC7A}" type="datetimeFigureOut">
              <a:rPr lang="en-US" smtClean="0"/>
              <a:t>2/2/2017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8DA551-EF38-42A4-BE2F-BD971AD0E34E}" type="slidenum">
              <a:rPr lang="en-US" smtClean="0"/>
              <a:t>‹#›</a:t>
            </a:fld>
            <a:endParaRPr lang="en-US"/>
          </a:p>
        </p:txBody>
      </p:sp>
    </p:spTree>
    <p:extLst>
      <p:ext uri="{BB962C8B-B14F-4D97-AF65-F5344CB8AC3E}">
        <p14:creationId xmlns:p14="http://schemas.microsoft.com/office/powerpoint/2010/main" val="434697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A2B90C-85DA-418D-B599-06E9B3756BEC}" type="datetimeFigureOut">
              <a:rPr lang="en-US" smtClean="0"/>
              <a:t>2/2/2017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581AA8-441C-4643-A9EB-E8D02B74C5E6}" type="slidenum">
              <a:rPr lang="en-US" smtClean="0"/>
              <a:t>‹#›</a:t>
            </a:fld>
            <a:endParaRPr lang="en-US"/>
          </a:p>
        </p:txBody>
      </p:sp>
    </p:spTree>
    <p:extLst>
      <p:ext uri="{BB962C8B-B14F-4D97-AF65-F5344CB8AC3E}">
        <p14:creationId xmlns:p14="http://schemas.microsoft.com/office/powerpoint/2010/main" val="1698762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F6788FD-083D-3B4A-BCEA-C6203DCA5662}" type="slidenum">
              <a:rPr lang="en-US" smtClean="0"/>
              <a:pPr>
                <a:defRPr/>
              </a:pPr>
              <a:t>6</a:t>
            </a:fld>
            <a:endParaRPr lang="en-US"/>
          </a:p>
        </p:txBody>
      </p:sp>
    </p:spTree>
    <p:extLst>
      <p:ext uri="{BB962C8B-B14F-4D97-AF65-F5344CB8AC3E}">
        <p14:creationId xmlns:p14="http://schemas.microsoft.com/office/powerpoint/2010/main" val="2309487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98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8126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9095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4888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19120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774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441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0404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40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1292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2951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14400"/>
            <a:ext cx="77724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28" name="Group 12"/>
          <p:cNvGrpSpPr>
            <a:grpSpLocks/>
          </p:cNvGrpSpPr>
          <p:nvPr/>
        </p:nvGrpSpPr>
        <p:grpSpPr bwMode="auto">
          <a:xfrm>
            <a:off x="3302000" y="6477000"/>
            <a:ext cx="5842000" cy="381000"/>
            <a:chOff x="2080" y="4080"/>
            <a:chExt cx="3680" cy="240"/>
          </a:xfrm>
        </p:grpSpPr>
        <p:pic>
          <p:nvPicPr>
            <p:cNvPr id="1030" name="Picture 13" descr="ERCLogoSmallColor"/>
            <p:cNvPicPr>
              <a:picLocks noChangeAspect="1" noChangeArrowheads="1"/>
            </p:cNvPicPr>
            <p:nvPr/>
          </p:nvPicPr>
          <p:blipFill>
            <a:blip r:embed="rId13"/>
            <a:srcRect/>
            <a:stretch>
              <a:fillRect/>
            </a:stretch>
          </p:blipFill>
          <p:spPr bwMode="auto">
            <a:xfrm>
              <a:off x="5589" y="4080"/>
              <a:ext cx="171" cy="240"/>
            </a:xfrm>
            <a:prstGeom prst="rect">
              <a:avLst/>
            </a:prstGeom>
            <a:noFill/>
            <a:ln w="9525">
              <a:noFill/>
              <a:miter lim="800000"/>
              <a:headEnd/>
              <a:tailEnd/>
            </a:ln>
          </p:spPr>
        </p:pic>
        <p:sp>
          <p:nvSpPr>
            <p:cNvPr id="1038" name="Text Box 14"/>
            <p:cNvSpPr txBox="1">
              <a:spLocks noChangeArrowheads="1"/>
            </p:cNvSpPr>
            <p:nvPr/>
          </p:nvSpPr>
          <p:spPr bwMode="auto">
            <a:xfrm>
              <a:off x="2080" y="4118"/>
              <a:ext cx="3488" cy="154"/>
            </a:xfrm>
            <a:prstGeom prst="rect">
              <a:avLst/>
            </a:prstGeom>
            <a:noFill/>
            <a:ln w="9525">
              <a:noFill/>
              <a:miter lim="800000"/>
              <a:headEnd/>
              <a:tailEnd/>
            </a:ln>
            <a:effectLst/>
          </p:spPr>
          <p:txBody>
            <a:bodyPr wrap="none">
              <a:prstTxWarp prst="textNoShape">
                <a:avLst/>
              </a:prstTxWarp>
              <a:spAutoFit/>
            </a:bodyPr>
            <a:lstStyle/>
            <a:p>
              <a:pPr eaLnBrk="0" fontAlgn="base" hangingPunct="0">
                <a:spcBef>
                  <a:spcPct val="0"/>
                </a:spcBef>
                <a:spcAft>
                  <a:spcPct val="0"/>
                </a:spcAft>
                <a:defRPr/>
              </a:pPr>
              <a:r>
                <a:rPr lang="en-US" sz="1000" b="1">
                  <a:solidFill>
                    <a:srgbClr val="808080"/>
                  </a:solidFill>
                </a:rPr>
                <a:t>Engineering Research Center for Computer Integrated Surgical Systems and Technology</a:t>
              </a:r>
            </a:p>
          </p:txBody>
        </p:sp>
      </p:grpSp>
      <p:sp>
        <p:nvSpPr>
          <p:cNvPr id="1040" name="Text Box 16"/>
          <p:cNvSpPr txBox="1">
            <a:spLocks noChangeArrowheads="1"/>
          </p:cNvSpPr>
          <p:nvPr/>
        </p:nvSpPr>
        <p:spPr bwMode="auto">
          <a:xfrm>
            <a:off x="0" y="6430963"/>
            <a:ext cx="3733800" cy="427037"/>
          </a:xfrm>
          <a:prstGeom prst="rect">
            <a:avLst/>
          </a:prstGeom>
          <a:noFill/>
          <a:ln w="9525">
            <a:noFill/>
            <a:miter lim="800000"/>
            <a:headEnd/>
            <a:tailEnd/>
          </a:ln>
          <a:effectLst/>
        </p:spPr>
        <p:txBody>
          <a:bodyPr>
            <a:prstTxWarp prst="textNoShape">
              <a:avLst/>
            </a:prstTxWarp>
            <a:spAutoFit/>
          </a:bodyPr>
          <a:lstStyle/>
          <a:p>
            <a:pPr marL="341313" indent="-341313" eaLnBrk="0" fontAlgn="base" hangingPunct="0">
              <a:spcBef>
                <a:spcPct val="0"/>
              </a:spcBef>
              <a:spcAft>
                <a:spcPct val="0"/>
              </a:spcAft>
              <a:defRPr/>
            </a:pPr>
            <a:fld id="{AC6DEC11-5E03-2848-BAEE-A26AD718E783}" type="slidenum">
              <a:rPr lang="en-US" sz="1200" b="1">
                <a:solidFill>
                  <a:srgbClr val="000000"/>
                </a:solidFill>
              </a:rPr>
              <a:pPr marL="341313" indent="-341313" eaLnBrk="0" fontAlgn="base" hangingPunct="0">
                <a:spcBef>
                  <a:spcPct val="0"/>
                </a:spcBef>
                <a:spcAft>
                  <a:spcPct val="0"/>
                </a:spcAft>
                <a:defRPr/>
              </a:pPr>
              <a:t>‹#›</a:t>
            </a:fld>
            <a:r>
              <a:rPr lang="en-US" sz="1200" b="1" dirty="0">
                <a:solidFill>
                  <a:srgbClr val="000000"/>
                </a:solidFill>
              </a:rPr>
              <a:t>	</a:t>
            </a:r>
            <a:r>
              <a:rPr lang="en-US" sz="1000" dirty="0">
                <a:solidFill>
                  <a:srgbClr val="000000"/>
                </a:solidFill>
                <a:latin typeface="Times New Roman" pitchFamily="-107" charset="0"/>
              </a:rPr>
              <a:t>600.446/646 CIS2 Spring 2017</a:t>
            </a:r>
          </a:p>
          <a:p>
            <a:pPr marL="341313" indent="-341313" eaLnBrk="0" fontAlgn="base" hangingPunct="0">
              <a:spcBef>
                <a:spcPct val="0"/>
              </a:spcBef>
              <a:spcAft>
                <a:spcPct val="0"/>
              </a:spcAft>
              <a:defRPr/>
            </a:pPr>
            <a:r>
              <a:rPr lang="en-US" sz="1000" dirty="0">
                <a:solidFill>
                  <a:srgbClr val="000000"/>
                </a:solidFill>
                <a:latin typeface="Times New Roman" pitchFamily="-107" charset="0"/>
              </a:rPr>
              <a:t>	Copyright © R. H. Taylor</a:t>
            </a:r>
          </a:p>
        </p:txBody>
      </p:sp>
    </p:spTree>
    <p:extLst>
      <p:ext uri="{BB962C8B-B14F-4D97-AF65-F5344CB8AC3E}">
        <p14:creationId xmlns:p14="http://schemas.microsoft.com/office/powerpoint/2010/main" val="2306674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2800" b="1">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2pPr>
      <a:lvl3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3pPr>
      <a:lvl4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4pPr>
      <a:lvl5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2800" b="1">
          <a:solidFill>
            <a:schemeClr val="tx2"/>
          </a:solidFill>
          <a:latin typeface="Arial" pitchFamily="-65" charset="0"/>
        </a:defRPr>
      </a:lvl6pPr>
      <a:lvl7pPr marL="914400" algn="ctr" rtl="0" eaLnBrk="0" fontAlgn="base" hangingPunct="0">
        <a:spcBef>
          <a:spcPct val="0"/>
        </a:spcBef>
        <a:spcAft>
          <a:spcPct val="0"/>
        </a:spcAft>
        <a:defRPr sz="2800" b="1">
          <a:solidFill>
            <a:schemeClr val="tx2"/>
          </a:solidFill>
          <a:latin typeface="Arial" pitchFamily="-65" charset="0"/>
        </a:defRPr>
      </a:lvl7pPr>
      <a:lvl8pPr marL="1371600" algn="ctr" rtl="0" eaLnBrk="0" fontAlgn="base" hangingPunct="0">
        <a:spcBef>
          <a:spcPct val="0"/>
        </a:spcBef>
        <a:spcAft>
          <a:spcPct val="0"/>
        </a:spcAft>
        <a:defRPr sz="2800" b="1">
          <a:solidFill>
            <a:schemeClr val="tx2"/>
          </a:solidFill>
          <a:latin typeface="Arial" pitchFamily="-65" charset="0"/>
        </a:defRPr>
      </a:lvl8pPr>
      <a:lvl9pPr marL="1828800" algn="ctr" rtl="0" eaLnBrk="0" fontAlgn="base" hangingPunct="0">
        <a:spcBef>
          <a:spcPct val="0"/>
        </a:spcBef>
        <a:spcAft>
          <a:spcPct val="0"/>
        </a:spcAft>
        <a:defRPr sz="2800" b="1">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0858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4287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771650" indent="-228600" algn="l" rtl="0" eaLnBrk="0" fontAlgn="base" hangingPunct="0">
        <a:spcBef>
          <a:spcPct val="20000"/>
        </a:spcBef>
        <a:spcAft>
          <a:spcPct val="0"/>
        </a:spcAft>
        <a:buChar char="»"/>
        <a:defRPr>
          <a:solidFill>
            <a:schemeClr val="tx1"/>
          </a:solidFill>
          <a:latin typeface="+mn-lt"/>
          <a:ea typeface="ＭＳ Ｐゴシック" pitchFamily="-65" charset="-128"/>
        </a:defRPr>
      </a:lvl5pPr>
      <a:lvl6pPr marL="2228850" indent="-228600" algn="l" rtl="0" eaLnBrk="0" fontAlgn="base" hangingPunct="0">
        <a:spcBef>
          <a:spcPct val="20000"/>
        </a:spcBef>
        <a:spcAft>
          <a:spcPct val="0"/>
        </a:spcAft>
        <a:buChar char="»"/>
        <a:defRPr>
          <a:solidFill>
            <a:schemeClr val="tx1"/>
          </a:solidFill>
          <a:latin typeface="+mn-lt"/>
          <a:ea typeface="ＭＳ Ｐゴシック" pitchFamily="-65" charset="-128"/>
        </a:defRPr>
      </a:lvl6pPr>
      <a:lvl7pPr marL="2686050" indent="-228600" algn="l" rtl="0" eaLnBrk="0" fontAlgn="base" hangingPunct="0">
        <a:spcBef>
          <a:spcPct val="20000"/>
        </a:spcBef>
        <a:spcAft>
          <a:spcPct val="0"/>
        </a:spcAft>
        <a:buChar char="»"/>
        <a:defRPr>
          <a:solidFill>
            <a:schemeClr val="tx1"/>
          </a:solidFill>
          <a:latin typeface="+mn-lt"/>
          <a:ea typeface="ＭＳ Ｐゴシック" pitchFamily="-65" charset="-128"/>
        </a:defRPr>
      </a:lvl7pPr>
      <a:lvl8pPr marL="3143250" indent="-228600" algn="l" rtl="0" eaLnBrk="0" fontAlgn="base" hangingPunct="0">
        <a:spcBef>
          <a:spcPct val="20000"/>
        </a:spcBef>
        <a:spcAft>
          <a:spcPct val="0"/>
        </a:spcAft>
        <a:buChar char="»"/>
        <a:defRPr>
          <a:solidFill>
            <a:schemeClr val="tx1"/>
          </a:solidFill>
          <a:latin typeface="+mn-lt"/>
          <a:ea typeface="ＭＳ Ｐゴシック" pitchFamily="-65" charset="-128"/>
        </a:defRPr>
      </a:lvl8pPr>
      <a:lvl9pPr marL="3600450" indent="-228600" algn="l" rtl="0" eaLnBrk="0" fontAlgn="base" hangingPunct="0">
        <a:spcBef>
          <a:spcPct val="20000"/>
        </a:spcBef>
        <a:spcAft>
          <a:spcPct val="0"/>
        </a:spcAft>
        <a:buChar char="»"/>
        <a:defRPr>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omments" Target="../comments/comment3.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1.emf"/><Relationship Id="rId18" Type="http://schemas.openxmlformats.org/officeDocument/2006/relationships/oleObject" Target="../embeddings/oleObject7.bin"/><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oleObject" Target="../embeddings/oleObject4.bin"/><Relationship Id="rId17" Type="http://schemas.openxmlformats.org/officeDocument/2006/relationships/image" Target="../media/image13.emf"/><Relationship Id="rId2" Type="http://schemas.openxmlformats.org/officeDocument/2006/relationships/slideLayout" Target="../slideLayouts/slideLayout2.xml"/><Relationship Id="rId16" Type="http://schemas.openxmlformats.org/officeDocument/2006/relationships/oleObject" Target="../embeddings/oleObject6.bin"/><Relationship Id="rId1" Type="http://schemas.openxmlformats.org/officeDocument/2006/relationships/vmlDrawing" Target="../drawings/vmlDrawing1.vml"/><Relationship Id="rId6" Type="http://schemas.openxmlformats.org/officeDocument/2006/relationships/image" Target="../media/image8.emf"/><Relationship Id="rId11" Type="http://schemas.openxmlformats.org/officeDocument/2006/relationships/image" Target="../media/image10.emf"/><Relationship Id="rId5" Type="http://schemas.openxmlformats.org/officeDocument/2006/relationships/oleObject" Target="../embeddings/oleObject1.bin"/><Relationship Id="rId15" Type="http://schemas.openxmlformats.org/officeDocument/2006/relationships/image" Target="../media/image12.emf"/><Relationship Id="rId10" Type="http://schemas.openxmlformats.org/officeDocument/2006/relationships/oleObject" Target="../embeddings/oleObject3.bin"/><Relationship Id="rId19" Type="http://schemas.openxmlformats.org/officeDocument/2006/relationships/image" Target="../media/image14.emf"/><Relationship Id="rId4" Type="http://schemas.openxmlformats.org/officeDocument/2006/relationships/image" Target="../media/image16.png"/><Relationship Id="rId9" Type="http://schemas.openxmlformats.org/officeDocument/2006/relationships/image" Target="../media/image9.emf"/><Relationship Id="rId1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228600"/>
            <a:ext cx="8610600" cy="609600"/>
          </a:xfrm>
        </p:spPr>
        <p:txBody>
          <a:bodyPr/>
          <a:lstStyle/>
          <a:p>
            <a:r>
              <a:rPr lang="en-US" sz="2000" dirty="0">
                <a:solidFill>
                  <a:srgbClr val="0000FF"/>
                </a:solidFill>
                <a:latin typeface="Verdana" pitchFamily="1" charset="0"/>
                <a:ea typeface="ＭＳ Ｐゴシック" pitchFamily="1" charset="-128"/>
                <a:cs typeface="ＭＳ Ｐゴシック" pitchFamily="1" charset="-128"/>
              </a:rPr>
              <a:t>Sinus Registration and Navigation</a:t>
            </a:r>
          </a:p>
        </p:txBody>
      </p:sp>
      <p:sp>
        <p:nvSpPr>
          <p:cNvPr id="15363" name="Rectangle 3"/>
          <p:cNvSpPr>
            <a:spLocks noGrp="1" noChangeArrowheads="1"/>
          </p:cNvSpPr>
          <p:nvPr>
            <p:ph type="body" idx="1"/>
          </p:nvPr>
        </p:nvSpPr>
        <p:spPr>
          <a:xfrm>
            <a:off x="457200" y="4724400"/>
            <a:ext cx="8077200" cy="1447800"/>
          </a:xfrm>
        </p:spPr>
        <p:txBody>
          <a:bodyPr/>
          <a:lstStyle/>
          <a:p>
            <a:r>
              <a:rPr lang="en-US" sz="2000" dirty="0"/>
              <a:t>Sparse 3D structure can be observed from a sequence of endoscope images and then registered to CT data</a:t>
            </a:r>
          </a:p>
          <a:p>
            <a:r>
              <a:rPr lang="en-US" sz="2000" dirty="0"/>
              <a:t>Use extended </a:t>
            </a:r>
            <a:r>
              <a:rPr lang="en-US" sz="2000" dirty="0" err="1"/>
              <a:t>Kalman</a:t>
            </a:r>
            <a:r>
              <a:rPr lang="en-US" sz="2000" dirty="0"/>
              <a:t> filtering to localize the endoscope in the sinus cavity and compare results to the telemetry of the robot </a:t>
            </a:r>
          </a:p>
        </p:txBody>
      </p:sp>
      <p:pic>
        <p:nvPicPr>
          <p:cNvPr id="6" name="Content Placeholder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822" y="1600200"/>
            <a:ext cx="5980556" cy="2945634"/>
          </a:xfrm>
          <a:prstGeom prst="rect">
            <a:avLst/>
          </a:prstGeom>
        </p:spPr>
      </p:pic>
    </p:spTree>
    <p:extLst>
      <p:ext uri="{BB962C8B-B14F-4D97-AF65-F5344CB8AC3E}">
        <p14:creationId xmlns:p14="http://schemas.microsoft.com/office/powerpoint/2010/main" val="289086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228600"/>
            <a:ext cx="8610600" cy="609600"/>
          </a:xfrm>
        </p:spPr>
        <p:txBody>
          <a:bodyPr/>
          <a:lstStyle/>
          <a:p>
            <a:r>
              <a:rPr lang="en-US" sz="2000" dirty="0">
                <a:solidFill>
                  <a:srgbClr val="0000FF"/>
                </a:solidFill>
                <a:latin typeface="Verdana" pitchFamily="1" charset="0"/>
                <a:ea typeface="ＭＳ Ｐゴシック" pitchFamily="1" charset="-128"/>
                <a:cs typeface="ＭＳ Ｐゴシック" pitchFamily="1" charset="-128"/>
              </a:rPr>
              <a:t>Sinus Registration and Navigation</a:t>
            </a:r>
          </a:p>
        </p:txBody>
      </p:sp>
      <p:sp>
        <p:nvSpPr>
          <p:cNvPr id="15363" name="Rectangle 3"/>
          <p:cNvSpPr>
            <a:spLocks noGrp="1" noChangeArrowheads="1"/>
          </p:cNvSpPr>
          <p:nvPr>
            <p:ph type="body" idx="1"/>
          </p:nvPr>
        </p:nvSpPr>
        <p:spPr>
          <a:xfrm>
            <a:off x="457200" y="762000"/>
            <a:ext cx="8229600" cy="5410200"/>
          </a:xfrm>
        </p:spPr>
        <p:txBody>
          <a:bodyPr/>
          <a:lstStyle/>
          <a:p>
            <a:pPr>
              <a:lnSpc>
                <a:spcPct val="90000"/>
              </a:lnSpc>
            </a:pPr>
            <a:r>
              <a:rPr lang="en-US" sz="1400" b="1" dirty="0">
                <a:latin typeface="Verdana" pitchFamily="1" charset="0"/>
                <a:ea typeface="ＭＳ Ｐゴシック" pitchFamily="1" charset="-128"/>
                <a:cs typeface="ＭＳ Ｐゴシック" pitchFamily="1" charset="-128"/>
              </a:rPr>
              <a:t>Goal: </a:t>
            </a:r>
            <a:r>
              <a:rPr lang="en-US" sz="1400" dirty="0">
                <a:latin typeface="Verdana" pitchFamily="1" charset="0"/>
                <a:ea typeface="ＭＳ Ｐゴシック" pitchFamily="1" charset="-128"/>
                <a:cs typeface="ＭＳ Ｐゴシック" pitchFamily="1" charset="-128"/>
              </a:rPr>
              <a:t>We can mount an endoscope to the Galen’s tool holder and use our force sensor to cooperatively control its movements. However, unless we have an accurate gravity compensation method, this can often feel unintuitive. We may be able to use the data we are collecting from the endoscope to allow users the ability to directly interact with a camera feed in order to drive the endoscope properly through a phantom.</a:t>
            </a:r>
            <a:endParaRPr lang="en-US" sz="1200" dirty="0">
              <a:latin typeface="Verdana" pitchFamily="1" charset="0"/>
              <a:ea typeface="ＭＳ Ｐゴシック" pitchFamily="1" charset="-128"/>
              <a:cs typeface="ＭＳ Ｐゴシック" pitchFamily="1" charset="-128"/>
            </a:endParaRPr>
          </a:p>
          <a:p>
            <a:pPr>
              <a:lnSpc>
                <a:spcPct val="90000"/>
              </a:lnSpc>
            </a:pPr>
            <a:r>
              <a:rPr lang="en-US" sz="1400" b="1" dirty="0">
                <a:latin typeface="Verdana" pitchFamily="1" charset="0"/>
                <a:ea typeface="ＭＳ Ｐゴシック" pitchFamily="1" charset="-128"/>
                <a:cs typeface="ＭＳ Ｐゴシック" pitchFamily="1" charset="-128"/>
              </a:rPr>
              <a:t>What Students Will Do:</a:t>
            </a:r>
          </a:p>
          <a:p>
            <a:pPr lvl="1">
              <a:lnSpc>
                <a:spcPct val="90000"/>
              </a:lnSpc>
            </a:pPr>
            <a:r>
              <a:rPr lang="en-US" sz="1200" dirty="0">
                <a:latin typeface="Verdana" pitchFamily="1" charset="0"/>
                <a:ea typeface="ＭＳ Ｐゴシック" pitchFamily="1" charset="-128"/>
                <a:cs typeface="ＭＳ Ｐゴシック" pitchFamily="1" charset="-128"/>
              </a:rPr>
              <a:t>Calibrate the endoscope (intrinsic, pivot, hand-eye)</a:t>
            </a:r>
          </a:p>
          <a:p>
            <a:pPr lvl="1">
              <a:lnSpc>
                <a:spcPct val="90000"/>
              </a:lnSpc>
            </a:pPr>
            <a:r>
              <a:rPr lang="en-US" sz="1200" dirty="0">
                <a:latin typeface="Verdana" pitchFamily="1" charset="0"/>
                <a:ea typeface="ＭＳ Ｐゴシック" pitchFamily="1" charset="-128"/>
                <a:cs typeface="ＭＳ Ｐゴシック" pitchFamily="1" charset="-128"/>
              </a:rPr>
              <a:t>Adapt existing registration algorithm (using CT model of phantom) for video sequences to run online</a:t>
            </a:r>
          </a:p>
          <a:p>
            <a:pPr lvl="1">
              <a:lnSpc>
                <a:spcPct val="90000"/>
              </a:lnSpc>
            </a:pPr>
            <a:r>
              <a:rPr lang="en-US" sz="1200" dirty="0">
                <a:latin typeface="Verdana" pitchFamily="1" charset="0"/>
                <a:ea typeface="ＭＳ Ｐゴシック" pitchFamily="1" charset="-128"/>
                <a:cs typeface="ＭＳ Ｐゴシック" pitchFamily="1" charset="-128"/>
              </a:rPr>
              <a:t>Integrate to simple navigation system</a:t>
            </a:r>
          </a:p>
          <a:p>
            <a:pPr lvl="1">
              <a:lnSpc>
                <a:spcPct val="90000"/>
              </a:lnSpc>
            </a:pPr>
            <a:r>
              <a:rPr lang="en-US" sz="1200" dirty="0">
                <a:latin typeface="Verdana" pitchFamily="1" charset="0"/>
                <a:ea typeface="ＭＳ Ｐゴシック" pitchFamily="1" charset="-128"/>
                <a:cs typeface="ＭＳ Ｐゴシック" pitchFamily="1" charset="-128"/>
              </a:rPr>
              <a:t>Develop suite of simple functions (e.g., </a:t>
            </a:r>
            <a:r>
              <a:rPr lang="en-US" sz="1200" dirty="0" err="1">
                <a:latin typeface="Verdana" pitchFamily="1" charset="0"/>
                <a:ea typeface="ＭＳ Ｐゴシック" pitchFamily="1" charset="-128"/>
                <a:cs typeface="ＭＳ Ｐゴシック" pitchFamily="1" charset="-128"/>
              </a:rPr>
              <a:t>measurement,guidance</a:t>
            </a:r>
            <a:r>
              <a:rPr lang="en-US" sz="1200" dirty="0">
                <a:latin typeface="Verdana" pitchFamily="1" charset="0"/>
                <a:ea typeface="ＭＳ Ｐゴシック" pitchFamily="1" charset="-128"/>
                <a:cs typeface="ＭＳ Ｐゴシック" pitchFamily="1" charset="-128"/>
              </a:rPr>
              <a:t>)</a:t>
            </a:r>
          </a:p>
          <a:p>
            <a:pPr lvl="1">
              <a:lnSpc>
                <a:spcPct val="90000"/>
              </a:lnSpc>
            </a:pPr>
            <a:r>
              <a:rPr lang="en-US" sz="1200" dirty="0">
                <a:latin typeface="Verdana" pitchFamily="1" charset="0"/>
                <a:ea typeface="ＭＳ Ｐゴシック" pitchFamily="1" charset="-128"/>
                <a:cs typeface="ＭＳ Ｐゴシック" pitchFamily="1" charset="-128"/>
              </a:rPr>
              <a:t>Adapt existing phantom for testing registration</a:t>
            </a:r>
          </a:p>
          <a:p>
            <a:pPr lvl="1">
              <a:lnSpc>
                <a:spcPct val="90000"/>
              </a:lnSpc>
            </a:pPr>
            <a:r>
              <a:rPr lang="en-US" sz="1200" dirty="0">
                <a:latin typeface="Verdana" pitchFamily="1" charset="0"/>
                <a:ea typeface="ＭＳ Ｐゴシック" pitchFamily="1" charset="-128"/>
                <a:cs typeface="ＭＳ Ｐゴシック" pitchFamily="1" charset="-128"/>
              </a:rPr>
              <a:t>Test the control on an phantom and compare to manual</a:t>
            </a:r>
          </a:p>
          <a:p>
            <a:pPr>
              <a:lnSpc>
                <a:spcPct val="90000"/>
              </a:lnSpc>
            </a:pPr>
            <a:r>
              <a:rPr lang="en-US" sz="1400" b="1" dirty="0">
                <a:latin typeface="Verdana" pitchFamily="1" charset="0"/>
                <a:ea typeface="ＭＳ Ｐゴシック" pitchFamily="1" charset="-128"/>
                <a:cs typeface="ＭＳ Ｐゴシック" pitchFamily="1" charset="-128"/>
              </a:rPr>
              <a:t>Deliverables:</a:t>
            </a:r>
            <a:endParaRPr lang="en-US" sz="1200" dirty="0">
              <a:latin typeface="Verdana" pitchFamily="1" charset="0"/>
              <a:ea typeface="ＭＳ Ｐゴシック" pitchFamily="1" charset="-128"/>
              <a:cs typeface="ＭＳ Ｐゴシック" pitchFamily="1" charset="-128"/>
            </a:endParaRPr>
          </a:p>
          <a:p>
            <a:pPr lvl="1">
              <a:lnSpc>
                <a:spcPct val="90000"/>
              </a:lnSpc>
            </a:pPr>
            <a:r>
              <a:rPr lang="en-US" sz="1200" dirty="0">
                <a:latin typeface="Verdana" pitchFamily="1" charset="0"/>
                <a:ea typeface="ＭＳ Ｐゴシック" pitchFamily="1" charset="-128"/>
              </a:rPr>
              <a:t>Calibration results</a:t>
            </a:r>
          </a:p>
          <a:p>
            <a:pPr lvl="1">
              <a:lnSpc>
                <a:spcPct val="90000"/>
              </a:lnSpc>
            </a:pPr>
            <a:r>
              <a:rPr lang="en-US" sz="1200" dirty="0">
                <a:latin typeface="Verdana" pitchFamily="1" charset="0"/>
                <a:ea typeface="ＭＳ Ｐゴシック" pitchFamily="1" charset="-128"/>
              </a:rPr>
              <a:t>GUI Application</a:t>
            </a:r>
          </a:p>
          <a:p>
            <a:pPr lvl="1">
              <a:lnSpc>
                <a:spcPct val="90000"/>
              </a:lnSpc>
            </a:pPr>
            <a:r>
              <a:rPr lang="en-US" sz="1200" dirty="0">
                <a:latin typeface="Verdana" pitchFamily="1" charset="0"/>
                <a:ea typeface="ＭＳ Ｐゴシック" pitchFamily="1" charset="-128"/>
              </a:rPr>
              <a:t>Results from phantom experiments</a:t>
            </a:r>
          </a:p>
          <a:p>
            <a:pPr>
              <a:lnSpc>
                <a:spcPct val="90000"/>
              </a:lnSpc>
            </a:pPr>
            <a:r>
              <a:rPr lang="en-US" sz="1400" b="1" dirty="0">
                <a:latin typeface="Verdana" pitchFamily="1" charset="0"/>
                <a:ea typeface="ＭＳ Ｐゴシック" pitchFamily="1" charset="-128"/>
                <a:cs typeface="ＭＳ Ｐゴシック" pitchFamily="1" charset="-128"/>
              </a:rPr>
              <a:t>Size group: </a:t>
            </a:r>
            <a:r>
              <a:rPr lang="en-US" sz="1400" dirty="0">
                <a:latin typeface="Verdana" pitchFamily="1" charset="0"/>
                <a:ea typeface="ＭＳ Ｐゴシック" pitchFamily="1" charset="-128"/>
                <a:cs typeface="ＭＳ Ｐゴシック" pitchFamily="1" charset="-128"/>
              </a:rPr>
              <a:t>2 (online registration only) or 3 (with endoscope navigation)</a:t>
            </a:r>
            <a:endParaRPr lang="en-US" sz="1200" b="1" dirty="0">
              <a:latin typeface="Verdana" pitchFamily="1" charset="0"/>
              <a:ea typeface="ＭＳ Ｐゴシック" pitchFamily="1" charset="-128"/>
              <a:cs typeface="ＭＳ Ｐゴシック" pitchFamily="1" charset="-128"/>
            </a:endParaRPr>
          </a:p>
          <a:p>
            <a:pPr>
              <a:lnSpc>
                <a:spcPct val="90000"/>
              </a:lnSpc>
            </a:pPr>
            <a:r>
              <a:rPr lang="en-US" sz="1400" b="1" dirty="0">
                <a:latin typeface="Verdana" pitchFamily="1" charset="0"/>
                <a:ea typeface="ＭＳ Ｐゴシック" pitchFamily="1" charset="-128"/>
                <a:cs typeface="ＭＳ Ｐゴシック" pitchFamily="1" charset="-128"/>
              </a:rPr>
              <a:t>Skills: </a:t>
            </a:r>
          </a:p>
          <a:p>
            <a:pPr lvl="1">
              <a:lnSpc>
                <a:spcPct val="90000"/>
              </a:lnSpc>
            </a:pPr>
            <a:r>
              <a:rPr lang="en-US" sz="1200" dirty="0">
                <a:latin typeface="Verdana" pitchFamily="1" charset="0"/>
                <a:ea typeface="ＭＳ Ｐゴシック" pitchFamily="1" charset="-128"/>
                <a:cs typeface="ＭＳ Ｐゴシック" pitchFamily="1" charset="-128"/>
              </a:rPr>
              <a:t>C++ </a:t>
            </a:r>
          </a:p>
          <a:p>
            <a:pPr lvl="1">
              <a:lnSpc>
                <a:spcPct val="90000"/>
              </a:lnSpc>
            </a:pPr>
            <a:r>
              <a:rPr lang="en-US" sz="1200" dirty="0">
                <a:latin typeface="Verdana" pitchFamily="1" charset="0"/>
                <a:ea typeface="ＭＳ Ｐゴシック" pitchFamily="1" charset="-128"/>
                <a:cs typeface="ＭＳ Ｐゴシック" pitchFamily="1" charset="-128"/>
              </a:rPr>
              <a:t>Computer vision</a:t>
            </a:r>
          </a:p>
          <a:p>
            <a:pPr lvl="1">
              <a:lnSpc>
                <a:spcPct val="90000"/>
              </a:lnSpc>
            </a:pPr>
            <a:r>
              <a:rPr lang="en-US" sz="1200" dirty="0">
                <a:latin typeface="Verdana" pitchFamily="1" charset="0"/>
                <a:ea typeface="ＭＳ Ｐゴシック" pitchFamily="1" charset="-128"/>
                <a:cs typeface="ＭＳ Ｐゴシック" pitchFamily="1" charset="-128"/>
              </a:rPr>
              <a:t>Design experience</a:t>
            </a:r>
          </a:p>
          <a:p>
            <a:pPr>
              <a:lnSpc>
                <a:spcPct val="90000"/>
              </a:lnSpc>
            </a:pPr>
            <a:r>
              <a:rPr lang="en-US" sz="1400" b="1" dirty="0">
                <a:latin typeface="Verdana" pitchFamily="1" charset="0"/>
                <a:ea typeface="ＭＳ Ｐゴシック" pitchFamily="1" charset="-128"/>
                <a:cs typeface="ＭＳ Ｐゴシック" pitchFamily="1" charset="-128"/>
              </a:rPr>
              <a:t>Mentors: </a:t>
            </a:r>
            <a:r>
              <a:rPr lang="en-US" sz="1400" dirty="0">
                <a:latin typeface="Verdana" pitchFamily="1" charset="0"/>
                <a:ea typeface="ＭＳ Ｐゴシック" pitchFamily="1" charset="-128"/>
                <a:cs typeface="ＭＳ Ｐゴシック" pitchFamily="1" charset="-128"/>
              </a:rPr>
              <a:t>Paul </a:t>
            </a:r>
            <a:r>
              <a:rPr lang="en-US" sz="1400" dirty="0" err="1">
                <a:latin typeface="Verdana" pitchFamily="1" charset="0"/>
                <a:ea typeface="ＭＳ Ｐゴシック" pitchFamily="1" charset="-128"/>
                <a:cs typeface="ＭＳ Ｐゴシック" pitchFamily="1" charset="-128"/>
              </a:rPr>
              <a:t>Wilkening</a:t>
            </a:r>
            <a:r>
              <a:rPr lang="en-US" sz="1400" dirty="0">
                <a:latin typeface="Verdana" pitchFamily="1" charset="0"/>
                <a:ea typeface="ＭＳ Ｐゴシック" pitchFamily="1" charset="-128"/>
                <a:cs typeface="ＭＳ Ｐゴシック" pitchFamily="1" charset="-128"/>
              </a:rPr>
              <a:t>, Dr. Russ Taylor, </a:t>
            </a:r>
            <a:r>
              <a:rPr lang="en-US" sz="1400" dirty="0" err="1">
                <a:latin typeface="Verdana" pitchFamily="1" charset="0"/>
                <a:ea typeface="ＭＳ Ｐゴシック" pitchFamily="1" charset="-128"/>
                <a:cs typeface="ＭＳ Ｐゴシック" pitchFamily="1" charset="-128"/>
              </a:rPr>
              <a:t>Yunus</a:t>
            </a:r>
            <a:r>
              <a:rPr lang="en-US" sz="1400" dirty="0">
                <a:latin typeface="Verdana" pitchFamily="1" charset="0"/>
                <a:ea typeface="ＭＳ Ｐゴシック" pitchFamily="1" charset="-128"/>
                <a:cs typeface="ＭＳ Ｐゴシック" pitchFamily="1" charset="-128"/>
              </a:rPr>
              <a:t> </a:t>
            </a:r>
            <a:r>
              <a:rPr lang="en-US" sz="1400" dirty="0" err="1">
                <a:latin typeface="Verdana" pitchFamily="1" charset="0"/>
                <a:ea typeface="ＭＳ Ｐゴシック" pitchFamily="1" charset="-128"/>
                <a:cs typeface="ＭＳ Ｐゴシック" pitchFamily="1" charset="-128"/>
              </a:rPr>
              <a:t>Sevimli</a:t>
            </a:r>
            <a:r>
              <a:rPr lang="en-US" sz="1400" dirty="0">
                <a:latin typeface="Verdana" pitchFamily="1" charset="0"/>
                <a:ea typeface="ＭＳ Ｐゴシック" pitchFamily="1" charset="-128"/>
                <a:cs typeface="ＭＳ Ｐゴシック" pitchFamily="1" charset="-128"/>
              </a:rPr>
              <a:t>, Simon Leonard</a:t>
            </a:r>
          </a:p>
          <a:p>
            <a:pPr>
              <a:lnSpc>
                <a:spcPct val="90000"/>
              </a:lnSpc>
            </a:pPr>
            <a:r>
              <a:rPr lang="en-US" sz="1400" b="1" dirty="0">
                <a:latin typeface="Verdana" pitchFamily="1" charset="0"/>
                <a:ea typeface="ＭＳ Ｐゴシック" pitchFamily="1" charset="-128"/>
                <a:cs typeface="ＭＳ Ｐゴシック" pitchFamily="1" charset="-128"/>
              </a:rPr>
              <a:t>Note: </a:t>
            </a:r>
            <a:r>
              <a:rPr lang="en-US" sz="1400" dirty="0">
                <a:latin typeface="Verdana" pitchFamily="1" charset="0"/>
                <a:ea typeface="ＭＳ Ｐゴシック" pitchFamily="1" charset="-128"/>
                <a:cs typeface="ＭＳ Ｐゴシック" pitchFamily="1" charset="-128"/>
              </a:rPr>
              <a:t>This could be the start of a good MS or PhD qualifying project</a:t>
            </a:r>
            <a:endParaRPr lang="en-US" sz="1400" b="1" dirty="0">
              <a:latin typeface="Verdana"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4180506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228600"/>
            <a:ext cx="8610600" cy="609600"/>
          </a:xfrm>
        </p:spPr>
        <p:txBody>
          <a:bodyPr/>
          <a:lstStyle/>
          <a:p>
            <a:r>
              <a:rPr lang="en-US" sz="2000" dirty="0">
                <a:solidFill>
                  <a:srgbClr val="0000FF"/>
                </a:solidFill>
                <a:latin typeface="Verdana" pitchFamily="1" charset="0"/>
                <a:ea typeface="ＭＳ Ｐゴシック" pitchFamily="1" charset="-128"/>
                <a:cs typeface="ＭＳ Ｐゴシック" pitchFamily="1" charset="-128"/>
              </a:rPr>
              <a:t>Sinus Registration and Navigation</a:t>
            </a:r>
          </a:p>
        </p:txBody>
      </p:sp>
      <p:pic>
        <p:nvPicPr>
          <p:cNvPr id="3" name="Grasshopper_Sinus_Manu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1021540"/>
            <a:ext cx="4691062" cy="4845860"/>
          </a:xfrm>
          <a:prstGeom prst="rect">
            <a:avLst/>
          </a:prstGeom>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420" t="9646" r="52210" b="23404"/>
          <a:stretch/>
        </p:blipFill>
        <p:spPr bwMode="auto">
          <a:xfrm>
            <a:off x="5257800" y="1600200"/>
            <a:ext cx="3724275" cy="3474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490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228600"/>
            <a:ext cx="8610600" cy="609600"/>
          </a:xfrm>
        </p:spPr>
        <p:txBody>
          <a:bodyPr/>
          <a:lstStyle/>
          <a:p>
            <a:r>
              <a:rPr lang="en-US" sz="2000" dirty="0">
                <a:solidFill>
                  <a:srgbClr val="0000FF"/>
                </a:solidFill>
                <a:latin typeface="Verdana" pitchFamily="1" charset="0"/>
                <a:ea typeface="ＭＳ Ｐゴシック" pitchFamily="1" charset="-128"/>
                <a:cs typeface="ＭＳ Ｐゴシック" pitchFamily="1" charset="-128"/>
              </a:rPr>
              <a:t>Galen Kinematic Calibration</a:t>
            </a:r>
          </a:p>
        </p:txBody>
      </p:sp>
      <p:sp>
        <p:nvSpPr>
          <p:cNvPr id="15363" name="Rectangle 3"/>
          <p:cNvSpPr>
            <a:spLocks noGrp="1" noChangeArrowheads="1"/>
          </p:cNvSpPr>
          <p:nvPr>
            <p:ph type="body" idx="1"/>
          </p:nvPr>
        </p:nvSpPr>
        <p:spPr>
          <a:xfrm>
            <a:off x="457200" y="990600"/>
            <a:ext cx="8229600" cy="5410200"/>
          </a:xfrm>
        </p:spPr>
        <p:txBody>
          <a:bodyPr/>
          <a:lstStyle/>
          <a:p>
            <a:pPr>
              <a:lnSpc>
                <a:spcPct val="90000"/>
              </a:lnSpc>
            </a:pPr>
            <a:r>
              <a:rPr lang="en-US" sz="1600" b="1" dirty="0">
                <a:latin typeface="Verdana" pitchFamily="1" charset="0"/>
                <a:ea typeface="ＭＳ Ｐゴシック" pitchFamily="1" charset="-128"/>
                <a:cs typeface="ＭＳ Ｐゴシック" pitchFamily="1" charset="-128"/>
              </a:rPr>
              <a:t>Goal: </a:t>
            </a:r>
            <a:r>
              <a:rPr lang="en-US" sz="1600" dirty="0">
                <a:latin typeface="Verdana" pitchFamily="1" charset="0"/>
                <a:ea typeface="ＭＳ Ｐゴシック" pitchFamily="1" charset="-128"/>
                <a:cs typeface="ＭＳ Ｐゴシック" pitchFamily="1" charset="-128"/>
              </a:rPr>
              <a:t>We can make our understanding of the Galen kinematics more accurate by performing an AX = YB calibration using an optical tracker with a high accuracy. Tests have been performed in the past, but the code isn’t integrated into the robot software and may be improved upon. The kinematics of the Galen will change with new parts, so this calibration must be done again (several times). An integration and optimization of this code could make the whole process much faster.</a:t>
            </a:r>
            <a:endParaRPr lang="en-US" sz="1400" dirty="0">
              <a:latin typeface="Verdana" pitchFamily="1" charset="0"/>
              <a:ea typeface="ＭＳ Ｐゴシック" pitchFamily="1" charset="-128"/>
              <a:cs typeface="ＭＳ Ｐゴシック" pitchFamily="1" charset="-128"/>
            </a:endParaRPr>
          </a:p>
          <a:p>
            <a:pPr>
              <a:lnSpc>
                <a:spcPct val="90000"/>
              </a:lnSpc>
            </a:pPr>
            <a:r>
              <a:rPr lang="en-US" sz="1600" b="1" dirty="0">
                <a:latin typeface="Verdana" pitchFamily="1" charset="0"/>
                <a:ea typeface="ＭＳ Ｐゴシック" pitchFamily="1" charset="-128"/>
                <a:cs typeface="ＭＳ Ｐゴシック" pitchFamily="1" charset="-128"/>
              </a:rPr>
              <a:t>What Students Will Do:</a:t>
            </a:r>
          </a:p>
          <a:p>
            <a:pPr lvl="1">
              <a:lnSpc>
                <a:spcPct val="90000"/>
              </a:lnSpc>
            </a:pPr>
            <a:r>
              <a:rPr lang="en-US" sz="1400" dirty="0">
                <a:latin typeface="Verdana" pitchFamily="1" charset="0"/>
                <a:ea typeface="ＭＳ Ｐゴシック" pitchFamily="1" charset="-128"/>
                <a:cs typeface="ＭＳ Ｐゴシック" pitchFamily="1" charset="-128"/>
              </a:rPr>
              <a:t>Integrate MATLAB scripts into robot architecture (C++)</a:t>
            </a:r>
          </a:p>
          <a:p>
            <a:pPr lvl="1">
              <a:lnSpc>
                <a:spcPct val="90000"/>
              </a:lnSpc>
            </a:pPr>
            <a:r>
              <a:rPr lang="en-US" sz="1400" dirty="0">
                <a:latin typeface="Verdana" pitchFamily="1" charset="0"/>
                <a:ea typeface="ＭＳ Ｐゴシック" pitchFamily="1" charset="-128"/>
                <a:cs typeface="ＭＳ Ｐゴシック" pitchFamily="1" charset="-128"/>
              </a:rPr>
              <a:t>Run tests of kinematic calibration and compare to original results</a:t>
            </a:r>
          </a:p>
          <a:p>
            <a:pPr lvl="1">
              <a:lnSpc>
                <a:spcPct val="90000"/>
              </a:lnSpc>
            </a:pPr>
            <a:r>
              <a:rPr lang="en-US" sz="1400" dirty="0">
                <a:latin typeface="Verdana" pitchFamily="1" charset="0"/>
                <a:ea typeface="ＭＳ Ｐゴシック" pitchFamily="1" charset="-128"/>
                <a:cs typeface="ＭＳ Ｐゴシック" pitchFamily="1" charset="-128"/>
              </a:rPr>
              <a:t>Perform additional calibrations once Galen hardware is changed</a:t>
            </a:r>
          </a:p>
          <a:p>
            <a:pPr lvl="1">
              <a:lnSpc>
                <a:spcPct val="90000"/>
              </a:lnSpc>
            </a:pPr>
            <a:r>
              <a:rPr lang="en-US" sz="1400" dirty="0">
                <a:latin typeface="Verdana" pitchFamily="1" charset="0"/>
                <a:ea typeface="ＭＳ Ｐゴシック" pitchFamily="1" charset="-128"/>
                <a:cs typeface="ＭＳ Ｐゴシック" pitchFamily="1" charset="-128"/>
              </a:rPr>
              <a:t>Improve upon existing code</a:t>
            </a:r>
          </a:p>
          <a:p>
            <a:pPr>
              <a:lnSpc>
                <a:spcPct val="90000"/>
              </a:lnSpc>
            </a:pPr>
            <a:r>
              <a:rPr lang="en-US" sz="1600" b="1" dirty="0">
                <a:latin typeface="Verdana" pitchFamily="1" charset="0"/>
                <a:ea typeface="ＭＳ Ｐゴシック" pitchFamily="1" charset="-128"/>
                <a:cs typeface="ＭＳ Ｐゴシック" pitchFamily="1" charset="-128"/>
              </a:rPr>
              <a:t>Deliverables:</a:t>
            </a:r>
            <a:endParaRPr lang="en-US" sz="1400" dirty="0">
              <a:latin typeface="Verdana" pitchFamily="1" charset="0"/>
              <a:ea typeface="ＭＳ Ｐゴシック" pitchFamily="1" charset="-128"/>
              <a:cs typeface="ＭＳ Ｐゴシック" pitchFamily="1" charset="-128"/>
            </a:endParaRPr>
          </a:p>
          <a:p>
            <a:pPr lvl="1">
              <a:lnSpc>
                <a:spcPct val="90000"/>
              </a:lnSpc>
            </a:pPr>
            <a:r>
              <a:rPr lang="en-US" sz="1400" dirty="0">
                <a:latin typeface="Verdana" pitchFamily="1" charset="0"/>
                <a:ea typeface="ＭＳ Ｐゴシック" pitchFamily="1" charset="-128"/>
              </a:rPr>
              <a:t>Calibration results</a:t>
            </a:r>
          </a:p>
          <a:p>
            <a:pPr lvl="1">
              <a:lnSpc>
                <a:spcPct val="90000"/>
              </a:lnSpc>
            </a:pPr>
            <a:r>
              <a:rPr lang="en-US" sz="1400" dirty="0">
                <a:latin typeface="Verdana" pitchFamily="1" charset="0"/>
                <a:ea typeface="ＭＳ Ｐゴシック" pitchFamily="1" charset="-128"/>
              </a:rPr>
              <a:t>New calibration functions in robot GUI</a:t>
            </a:r>
          </a:p>
          <a:p>
            <a:pPr>
              <a:lnSpc>
                <a:spcPct val="90000"/>
              </a:lnSpc>
            </a:pPr>
            <a:r>
              <a:rPr lang="en-US" sz="1600" b="1" dirty="0">
                <a:latin typeface="Verdana" pitchFamily="1" charset="0"/>
                <a:ea typeface="ＭＳ Ｐゴシック" pitchFamily="1" charset="-128"/>
                <a:cs typeface="ＭＳ Ｐゴシック" pitchFamily="1" charset="-128"/>
              </a:rPr>
              <a:t>Size group: </a:t>
            </a:r>
            <a:r>
              <a:rPr lang="en-US" sz="1600" dirty="0">
                <a:latin typeface="Verdana" pitchFamily="1" charset="0"/>
                <a:ea typeface="ＭＳ Ｐゴシック" pitchFamily="1" charset="-128"/>
                <a:cs typeface="ＭＳ Ｐゴシック" pitchFamily="1" charset="-128"/>
              </a:rPr>
              <a:t>1</a:t>
            </a:r>
            <a:endParaRPr lang="en-US" sz="1400" b="1" dirty="0">
              <a:latin typeface="Verdana" pitchFamily="1" charset="0"/>
              <a:ea typeface="ＭＳ Ｐゴシック" pitchFamily="1" charset="-128"/>
              <a:cs typeface="ＭＳ Ｐゴシック" pitchFamily="1" charset="-128"/>
            </a:endParaRPr>
          </a:p>
          <a:p>
            <a:pPr>
              <a:lnSpc>
                <a:spcPct val="90000"/>
              </a:lnSpc>
            </a:pPr>
            <a:r>
              <a:rPr lang="en-US" sz="1600" b="1" dirty="0">
                <a:latin typeface="Verdana" pitchFamily="1" charset="0"/>
                <a:ea typeface="ＭＳ Ｐゴシック" pitchFamily="1" charset="-128"/>
                <a:cs typeface="ＭＳ Ｐゴシック" pitchFamily="1" charset="-128"/>
              </a:rPr>
              <a:t>Skills: </a:t>
            </a:r>
          </a:p>
          <a:p>
            <a:pPr lvl="1">
              <a:lnSpc>
                <a:spcPct val="90000"/>
              </a:lnSpc>
            </a:pPr>
            <a:r>
              <a:rPr lang="en-US" sz="1400" dirty="0">
                <a:latin typeface="Verdana" pitchFamily="1" charset="0"/>
                <a:ea typeface="ＭＳ Ｐゴシック" pitchFamily="1" charset="-128"/>
                <a:cs typeface="ＭＳ Ｐゴシック" pitchFamily="1" charset="-128"/>
              </a:rPr>
              <a:t>C++ </a:t>
            </a:r>
          </a:p>
          <a:p>
            <a:pPr lvl="1">
              <a:lnSpc>
                <a:spcPct val="90000"/>
              </a:lnSpc>
            </a:pPr>
            <a:r>
              <a:rPr lang="en-US" sz="1400" dirty="0">
                <a:latin typeface="Verdana" pitchFamily="1" charset="0"/>
                <a:ea typeface="ＭＳ Ｐゴシック" pitchFamily="1" charset="-128"/>
                <a:cs typeface="ＭＳ Ｐゴシック" pitchFamily="1" charset="-128"/>
              </a:rPr>
              <a:t>MATLAB</a:t>
            </a:r>
          </a:p>
          <a:p>
            <a:pPr lvl="1">
              <a:lnSpc>
                <a:spcPct val="90000"/>
              </a:lnSpc>
            </a:pPr>
            <a:r>
              <a:rPr lang="en-US" sz="1400" dirty="0">
                <a:latin typeface="Verdana" pitchFamily="1" charset="0"/>
                <a:ea typeface="ＭＳ Ｐゴシック" pitchFamily="1" charset="-128"/>
                <a:cs typeface="ＭＳ Ｐゴシック" pitchFamily="1" charset="-128"/>
              </a:rPr>
              <a:t>General calibration methods</a:t>
            </a:r>
          </a:p>
          <a:p>
            <a:pPr>
              <a:lnSpc>
                <a:spcPct val="90000"/>
              </a:lnSpc>
            </a:pPr>
            <a:r>
              <a:rPr lang="en-US" sz="1600" b="1" dirty="0">
                <a:latin typeface="Verdana" pitchFamily="1" charset="0"/>
                <a:ea typeface="ＭＳ Ｐゴシック" pitchFamily="1" charset="-128"/>
                <a:cs typeface="ＭＳ Ｐゴシック" pitchFamily="1" charset="-128"/>
              </a:rPr>
              <a:t>Mentors: </a:t>
            </a:r>
            <a:r>
              <a:rPr lang="en-US" sz="1600" dirty="0">
                <a:latin typeface="Verdana" pitchFamily="1" charset="0"/>
                <a:ea typeface="ＭＳ Ｐゴシック" pitchFamily="1" charset="-128"/>
                <a:cs typeface="ＭＳ Ｐゴシック" pitchFamily="1" charset="-128"/>
              </a:rPr>
              <a:t>Paul </a:t>
            </a:r>
            <a:r>
              <a:rPr lang="en-US" sz="1600" dirty="0" err="1">
                <a:latin typeface="Verdana" pitchFamily="1" charset="0"/>
                <a:ea typeface="ＭＳ Ｐゴシック" pitchFamily="1" charset="-128"/>
                <a:cs typeface="ＭＳ Ｐゴシック" pitchFamily="1" charset="-128"/>
              </a:rPr>
              <a:t>Wilkening</a:t>
            </a:r>
            <a:r>
              <a:rPr lang="en-US" sz="1600" dirty="0">
                <a:latin typeface="Verdana" pitchFamily="1" charset="0"/>
                <a:ea typeface="ＭＳ Ｐゴシック" pitchFamily="1" charset="-128"/>
                <a:cs typeface="ＭＳ Ｐゴシック" pitchFamily="1" charset="-128"/>
              </a:rPr>
              <a:t>, Dr. Russ Taylor, </a:t>
            </a:r>
            <a:r>
              <a:rPr lang="en-US" sz="1600" dirty="0" err="1">
                <a:latin typeface="Verdana" pitchFamily="1" charset="0"/>
                <a:ea typeface="ＭＳ Ｐゴシック" pitchFamily="1" charset="-128"/>
                <a:cs typeface="ＭＳ Ｐゴシック" pitchFamily="1" charset="-128"/>
              </a:rPr>
              <a:t>Yunus</a:t>
            </a:r>
            <a:r>
              <a:rPr lang="en-US" sz="1600" dirty="0">
                <a:latin typeface="Verdana" pitchFamily="1" charset="0"/>
                <a:ea typeface="ＭＳ Ｐゴシック" pitchFamily="1" charset="-128"/>
                <a:cs typeface="ＭＳ Ｐゴシック" pitchFamily="1" charset="-128"/>
              </a:rPr>
              <a:t> </a:t>
            </a:r>
            <a:r>
              <a:rPr lang="en-US" sz="1600" dirty="0" err="1">
                <a:latin typeface="Verdana" pitchFamily="1" charset="0"/>
                <a:ea typeface="ＭＳ Ｐゴシック" pitchFamily="1" charset="-128"/>
                <a:cs typeface="ＭＳ Ｐゴシック" pitchFamily="1" charset="-128"/>
              </a:rPr>
              <a:t>Sevimli</a:t>
            </a:r>
            <a:endParaRPr lang="en-US" sz="1600" b="1" dirty="0">
              <a:latin typeface="Verdana"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2378178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228600"/>
            <a:ext cx="8610600" cy="609600"/>
          </a:xfrm>
        </p:spPr>
        <p:txBody>
          <a:bodyPr/>
          <a:lstStyle/>
          <a:p>
            <a:r>
              <a:rPr lang="en-US" sz="2000" dirty="0">
                <a:solidFill>
                  <a:srgbClr val="0000FF"/>
                </a:solidFill>
                <a:latin typeface="Verdana" pitchFamily="1" charset="0"/>
                <a:ea typeface="ＭＳ Ｐゴシック" pitchFamily="1" charset="-128"/>
                <a:cs typeface="ＭＳ Ｐゴシック" pitchFamily="1" charset="-128"/>
              </a:rPr>
              <a:t>Galen Kinematic Calibration</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9857" y="1219200"/>
            <a:ext cx="3883143" cy="433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474" t="26241" r="56595" b="40426"/>
          <a:stretch/>
        </p:blipFill>
        <p:spPr bwMode="auto">
          <a:xfrm>
            <a:off x="914400" y="841880"/>
            <a:ext cx="3534382" cy="2555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4016" t="19433" r="11756" b="26950"/>
          <a:stretch/>
        </p:blipFill>
        <p:spPr bwMode="auto">
          <a:xfrm>
            <a:off x="995465" y="3548464"/>
            <a:ext cx="3064211" cy="2699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71600" y="6248400"/>
            <a:ext cx="1975221" cy="276999"/>
          </a:xfrm>
          <a:prstGeom prst="rect">
            <a:avLst/>
          </a:prstGeom>
          <a:noFill/>
        </p:spPr>
        <p:txBody>
          <a:bodyPr wrap="none" rtlCol="0">
            <a:spAutoFit/>
          </a:bodyPr>
          <a:lstStyle/>
          <a:p>
            <a:r>
              <a:rPr lang="en-US" sz="1200" dirty="0"/>
              <a:t>Photo Credit: </a:t>
            </a:r>
            <a:r>
              <a:rPr lang="en-US" sz="1200" dirty="0" err="1"/>
              <a:t>Lihang</a:t>
            </a:r>
            <a:r>
              <a:rPr lang="en-US" sz="1200" dirty="0"/>
              <a:t> Feng</a:t>
            </a:r>
          </a:p>
        </p:txBody>
      </p:sp>
    </p:spTree>
    <p:extLst>
      <p:ext uri="{BB962C8B-B14F-4D97-AF65-F5344CB8AC3E}">
        <p14:creationId xmlns:p14="http://schemas.microsoft.com/office/powerpoint/2010/main" val="3393510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228600"/>
            <a:ext cx="8610600" cy="609600"/>
          </a:xfrm>
        </p:spPr>
        <p:txBody>
          <a:bodyPr/>
          <a:lstStyle/>
          <a:p>
            <a:r>
              <a:rPr lang="en-US" sz="2400" dirty="0">
                <a:solidFill>
                  <a:srgbClr val="0000FF"/>
                </a:solidFill>
                <a:latin typeface="Verdana" pitchFamily="1" charset="0"/>
                <a:ea typeface="ＭＳ Ｐゴシック" pitchFamily="1" charset="-128"/>
                <a:cs typeface="ＭＳ Ｐゴシック" pitchFamily="1" charset="-128"/>
              </a:rPr>
              <a:t>Visual Feedback for Robotic Sinus Surgery</a:t>
            </a:r>
          </a:p>
        </p:txBody>
      </p:sp>
      <p:sp>
        <p:nvSpPr>
          <p:cNvPr id="15363" name="Rectangle 3"/>
          <p:cNvSpPr>
            <a:spLocks noGrp="1" noChangeArrowheads="1"/>
          </p:cNvSpPr>
          <p:nvPr>
            <p:ph type="body" idx="1"/>
          </p:nvPr>
        </p:nvSpPr>
        <p:spPr>
          <a:xfrm>
            <a:off x="304800" y="838200"/>
            <a:ext cx="8915400" cy="5105400"/>
          </a:xfrm>
        </p:spPr>
        <p:txBody>
          <a:bodyPr/>
          <a:lstStyle/>
          <a:p>
            <a:pPr>
              <a:lnSpc>
                <a:spcPct val="90000"/>
              </a:lnSpc>
            </a:pPr>
            <a:r>
              <a:rPr lang="en-US" sz="1400" dirty="0">
                <a:latin typeface="Verdana" pitchFamily="1" charset="0"/>
                <a:ea typeface="ＭＳ Ｐゴシック" pitchFamily="1" charset="-128"/>
                <a:cs typeface="ＭＳ Ｐゴシック" pitchFamily="1" charset="-128"/>
              </a:rPr>
              <a:t>The Galen system can currently guide the tool tip along a pre-determined path, which has applications in sinus surgery. In order to properly communicate the location of the tool tip relative to the desired path and registration errors within the path itself, however, we must augment the Galen system with more visual feedback. We propose to create a visual overlay on top of a endoscope feed for the user to see the current path location. </a:t>
            </a:r>
          </a:p>
          <a:p>
            <a:pPr>
              <a:lnSpc>
                <a:spcPct val="90000"/>
              </a:lnSpc>
            </a:pPr>
            <a:r>
              <a:rPr lang="en-US" sz="1600" b="1" dirty="0">
                <a:latin typeface="Verdana" pitchFamily="1" charset="0"/>
                <a:ea typeface="ＭＳ Ｐゴシック" pitchFamily="1" charset="-128"/>
                <a:cs typeface="ＭＳ Ｐゴシック" pitchFamily="1" charset="-128"/>
              </a:rPr>
              <a:t>What Students Will Do:</a:t>
            </a:r>
            <a:r>
              <a:rPr lang="en-US" sz="1400" b="1" dirty="0">
                <a:latin typeface="Verdana" pitchFamily="1" charset="0"/>
                <a:ea typeface="ＭＳ Ｐゴシック" pitchFamily="1" charset="-128"/>
                <a:cs typeface="ＭＳ Ｐゴシック" pitchFamily="1" charset="-128"/>
              </a:rPr>
              <a:t> </a:t>
            </a:r>
            <a:endParaRPr lang="en-US" sz="1400" dirty="0">
              <a:latin typeface="Verdana" pitchFamily="1" charset="0"/>
              <a:ea typeface="ＭＳ Ｐゴシック" pitchFamily="1" charset="-128"/>
              <a:cs typeface="ＭＳ Ｐゴシック" pitchFamily="1" charset="-128"/>
            </a:endParaRPr>
          </a:p>
          <a:p>
            <a:pPr lvl="1">
              <a:lnSpc>
                <a:spcPct val="90000"/>
              </a:lnSpc>
            </a:pPr>
            <a:r>
              <a:rPr lang="en-US" sz="1400" dirty="0">
                <a:latin typeface="Verdana" pitchFamily="1" charset="0"/>
                <a:ea typeface="ＭＳ Ｐゴシック" pitchFamily="1" charset="-128"/>
                <a:cs typeface="ＭＳ Ｐゴシック" pitchFamily="1" charset="-128"/>
              </a:rPr>
              <a:t>Set up a ROS node to pull information from the Galen and endoscope nodes</a:t>
            </a:r>
          </a:p>
          <a:p>
            <a:pPr lvl="1">
              <a:lnSpc>
                <a:spcPct val="90000"/>
              </a:lnSpc>
            </a:pPr>
            <a:r>
              <a:rPr lang="en-US" sz="1400" dirty="0">
                <a:latin typeface="Verdana" pitchFamily="1" charset="0"/>
                <a:ea typeface="ＭＳ Ｐゴシック" pitchFamily="1" charset="-128"/>
                <a:cs typeface="ＭＳ Ｐゴシック" pitchFamily="1" charset="-128"/>
              </a:rPr>
              <a:t>Perform a calibration of the endoscope and registration between Galen coordinates and endoscope coordinates</a:t>
            </a:r>
          </a:p>
          <a:p>
            <a:pPr lvl="1">
              <a:lnSpc>
                <a:spcPct val="90000"/>
              </a:lnSpc>
            </a:pPr>
            <a:r>
              <a:rPr lang="en-US" sz="1400" dirty="0">
                <a:latin typeface="Verdana" pitchFamily="1" charset="0"/>
                <a:ea typeface="ＭＳ Ｐゴシック" pitchFamily="1" charset="-128"/>
                <a:cs typeface="ＭＳ Ｐゴシック" pitchFamily="1" charset="-128"/>
              </a:rPr>
              <a:t>Experiment with different visualization styles and possibly interactions with the visualized path</a:t>
            </a:r>
          </a:p>
          <a:p>
            <a:pPr lvl="1">
              <a:lnSpc>
                <a:spcPct val="90000"/>
              </a:lnSpc>
            </a:pPr>
            <a:r>
              <a:rPr lang="en-US" sz="1400" dirty="0">
                <a:latin typeface="Verdana" pitchFamily="1" charset="0"/>
                <a:ea typeface="ＭＳ Ｐゴシック" pitchFamily="1" charset="-128"/>
                <a:cs typeface="ＭＳ Ｐゴシック" pitchFamily="1" charset="-128"/>
              </a:rPr>
              <a:t>Test the performance of navigating within a phantom with this overlay vs without it</a:t>
            </a:r>
          </a:p>
          <a:p>
            <a:pPr>
              <a:lnSpc>
                <a:spcPct val="90000"/>
              </a:lnSpc>
            </a:pPr>
            <a:r>
              <a:rPr lang="en-US" sz="1600" b="1" dirty="0">
                <a:latin typeface="Verdana" pitchFamily="1" charset="0"/>
                <a:ea typeface="ＭＳ Ｐゴシック" pitchFamily="1" charset="-128"/>
                <a:cs typeface="ＭＳ Ｐゴシック" pitchFamily="1" charset="-128"/>
              </a:rPr>
              <a:t>Deliverables:</a:t>
            </a:r>
            <a:endParaRPr lang="en-US" sz="1400" dirty="0">
              <a:latin typeface="Verdana" pitchFamily="1" charset="0"/>
              <a:ea typeface="ＭＳ Ｐゴシック" pitchFamily="1" charset="-128"/>
              <a:cs typeface="ＭＳ Ｐゴシック" pitchFamily="1" charset="-128"/>
            </a:endParaRPr>
          </a:p>
          <a:p>
            <a:pPr lvl="1">
              <a:lnSpc>
                <a:spcPct val="90000"/>
              </a:lnSpc>
            </a:pPr>
            <a:r>
              <a:rPr lang="en-US" sz="1400" dirty="0">
                <a:latin typeface="Verdana" panose="020B0604030504040204" pitchFamily="34" charset="0"/>
                <a:ea typeface="Verdana" panose="020B0604030504040204" pitchFamily="34" charset="0"/>
                <a:cs typeface="Verdana" panose="020B0604030504040204" pitchFamily="34" charset="0"/>
              </a:rPr>
              <a:t>ROS node</a:t>
            </a:r>
          </a:p>
          <a:p>
            <a:pPr lvl="1">
              <a:lnSpc>
                <a:spcPct val="90000"/>
              </a:lnSpc>
            </a:pPr>
            <a:r>
              <a:rPr lang="en-US" sz="1400" dirty="0">
                <a:latin typeface="Verdana" panose="020B0604030504040204" pitchFamily="34" charset="0"/>
                <a:ea typeface="Verdana" panose="020B0604030504040204" pitchFamily="34" charset="0"/>
                <a:cs typeface="Verdana" panose="020B0604030504040204" pitchFamily="34" charset="0"/>
              </a:rPr>
              <a:t>Registration</a:t>
            </a:r>
          </a:p>
          <a:p>
            <a:pPr lvl="1">
              <a:lnSpc>
                <a:spcPct val="90000"/>
              </a:lnSpc>
            </a:pPr>
            <a:r>
              <a:rPr lang="en-US" sz="1400" dirty="0">
                <a:latin typeface="Verdana" pitchFamily="1" charset="0"/>
              </a:rPr>
              <a:t>Path visualization</a:t>
            </a:r>
          </a:p>
          <a:p>
            <a:pPr lvl="1">
              <a:lnSpc>
                <a:spcPct val="90000"/>
              </a:lnSpc>
            </a:pPr>
            <a:r>
              <a:rPr lang="en-US" sz="1400" dirty="0">
                <a:latin typeface="Verdana" pitchFamily="1" charset="0"/>
              </a:rPr>
              <a:t>Study results</a:t>
            </a:r>
          </a:p>
          <a:p>
            <a:pPr>
              <a:lnSpc>
                <a:spcPct val="90000"/>
              </a:lnSpc>
            </a:pPr>
            <a:r>
              <a:rPr lang="en-US" sz="1600" b="1" dirty="0">
                <a:latin typeface="Verdana" pitchFamily="1" charset="0"/>
                <a:ea typeface="ＭＳ Ｐゴシック" pitchFamily="1" charset="-128"/>
                <a:cs typeface="ＭＳ Ｐゴシック" pitchFamily="1" charset="-128"/>
              </a:rPr>
              <a:t>Size group:</a:t>
            </a:r>
          </a:p>
          <a:p>
            <a:pPr lvl="1">
              <a:lnSpc>
                <a:spcPct val="90000"/>
              </a:lnSpc>
            </a:pPr>
            <a:r>
              <a:rPr lang="en-US" sz="1400" dirty="0">
                <a:latin typeface="Verdana" pitchFamily="1" charset="0"/>
                <a:ea typeface="ＭＳ Ｐゴシック" pitchFamily="1" charset="-128"/>
                <a:cs typeface="ＭＳ Ｐゴシック" pitchFamily="1" charset="-128"/>
              </a:rPr>
              <a:t>2</a:t>
            </a:r>
          </a:p>
          <a:p>
            <a:pPr>
              <a:lnSpc>
                <a:spcPct val="90000"/>
              </a:lnSpc>
            </a:pPr>
            <a:r>
              <a:rPr lang="en-US" sz="1600" b="1" dirty="0">
                <a:latin typeface="Verdana" pitchFamily="1" charset="0"/>
                <a:ea typeface="ＭＳ Ｐゴシック" pitchFamily="1" charset="-128"/>
                <a:cs typeface="ＭＳ Ｐゴシック" pitchFamily="1" charset="-128"/>
              </a:rPr>
              <a:t>Skills:</a:t>
            </a:r>
          </a:p>
          <a:p>
            <a:pPr lvl="1">
              <a:lnSpc>
                <a:spcPct val="90000"/>
              </a:lnSpc>
            </a:pPr>
            <a:r>
              <a:rPr lang="en-US" sz="1400" dirty="0">
                <a:latin typeface="Verdana" pitchFamily="1" charset="0"/>
                <a:ea typeface="ＭＳ Ｐゴシック" pitchFamily="1" charset="-128"/>
                <a:cs typeface="ＭＳ Ｐゴシック" pitchFamily="1" charset="-128"/>
              </a:rPr>
              <a:t>ROS (optional), C++, Computer vision </a:t>
            </a:r>
          </a:p>
          <a:p>
            <a:pPr>
              <a:lnSpc>
                <a:spcPct val="90000"/>
              </a:lnSpc>
            </a:pPr>
            <a:r>
              <a:rPr lang="en-US" sz="1600" b="1" dirty="0">
                <a:latin typeface="Verdana" pitchFamily="1" charset="0"/>
                <a:ea typeface="ＭＳ Ｐゴシック" pitchFamily="1" charset="-128"/>
                <a:cs typeface="ＭＳ Ｐゴシック" pitchFamily="1" charset="-128"/>
              </a:rPr>
              <a:t>Mentors: </a:t>
            </a:r>
            <a:endParaRPr lang="en-US" sz="1600" dirty="0">
              <a:latin typeface="Verdana" pitchFamily="1" charset="0"/>
              <a:ea typeface="ＭＳ Ｐゴシック" pitchFamily="1" charset="-128"/>
              <a:cs typeface="ＭＳ Ｐゴシック" pitchFamily="1" charset="-128"/>
            </a:endParaRPr>
          </a:p>
          <a:p>
            <a:pPr marL="457200" lvl="1" indent="0">
              <a:lnSpc>
                <a:spcPct val="90000"/>
              </a:lnSpc>
              <a:buNone/>
            </a:pPr>
            <a:r>
              <a:rPr lang="en-US" sz="1400" dirty="0">
                <a:latin typeface="Verdana" pitchFamily="1" charset="0"/>
                <a:ea typeface="ＭＳ Ｐゴシック" pitchFamily="1" charset="-128"/>
                <a:cs typeface="ＭＳ Ｐゴシック" pitchFamily="1" charset="-128"/>
              </a:rPr>
              <a:t>Dr. Narges Ahmidi, Paul </a:t>
            </a:r>
            <a:r>
              <a:rPr lang="en-US" sz="1400" dirty="0" err="1">
                <a:latin typeface="Verdana" pitchFamily="1" charset="0"/>
                <a:ea typeface="ＭＳ Ｐゴシック" pitchFamily="1" charset="-128"/>
                <a:cs typeface="ＭＳ Ｐゴシック" pitchFamily="1" charset="-128"/>
              </a:rPr>
              <a:t>Wilkening</a:t>
            </a:r>
            <a:endParaRPr lang="en-US" sz="1400" dirty="0">
              <a:latin typeface="Verdana"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752003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609600"/>
          </a:xfrm>
        </p:spPr>
        <p:txBody>
          <a:bodyPr/>
          <a:lstStyle/>
          <a:p>
            <a:r>
              <a:rPr lang="en-US" sz="2400" dirty="0">
                <a:solidFill>
                  <a:srgbClr val="0000FF"/>
                </a:solidFill>
                <a:latin typeface="Verdana" pitchFamily="1" charset="0"/>
                <a:ea typeface="ＭＳ Ｐゴシック" pitchFamily="1" charset="-128"/>
                <a:cs typeface="ＭＳ Ｐゴシック" pitchFamily="1" charset="-128"/>
              </a:rPr>
              <a:t>Visual Feedback for Robotic Sinus Surgery</a:t>
            </a:r>
            <a:endParaRPr lang="en-US" sz="2400" dirty="0"/>
          </a:p>
        </p:txBody>
      </p:sp>
      <p:pic>
        <p:nvPicPr>
          <p:cNvPr id="4" name="Content Placeholder 3"/>
          <p:cNvPicPr>
            <a:picLocks noGrp="1" noChangeAspect="1"/>
          </p:cNvPicPr>
          <p:nvPr>
            <p:ph idx="1"/>
          </p:nvPr>
        </p:nvPicPr>
        <p:blipFill>
          <a:blip r:embed="rId3"/>
          <a:srcRect t="2941" b="2941"/>
          <a:stretch>
            <a:fillRect/>
          </a:stretch>
        </p:blipFill>
        <p:spPr>
          <a:xfrm>
            <a:off x="685800" y="914400"/>
            <a:ext cx="3238500" cy="2286000"/>
          </a:xfrm>
        </p:spPr>
      </p:pic>
      <p:pic>
        <p:nvPicPr>
          <p:cNvPr id="5" name="Picture 4"/>
          <p:cNvPicPr>
            <a:picLocks noChangeAspect="1"/>
          </p:cNvPicPr>
          <p:nvPr/>
        </p:nvPicPr>
        <p:blipFill>
          <a:blip r:embed="rId4"/>
          <a:stretch>
            <a:fillRect/>
          </a:stretch>
        </p:blipFill>
        <p:spPr>
          <a:xfrm>
            <a:off x="4724400" y="1054100"/>
            <a:ext cx="3403599" cy="2267040"/>
          </a:xfrm>
          <a:prstGeom prst="rect">
            <a:avLst/>
          </a:prstGeom>
        </p:spPr>
      </p:pic>
      <p:sp>
        <p:nvSpPr>
          <p:cNvPr id="6" name="TextBox 5"/>
          <p:cNvSpPr txBox="1"/>
          <p:nvPr/>
        </p:nvSpPr>
        <p:spPr>
          <a:xfrm>
            <a:off x="304800" y="3371434"/>
            <a:ext cx="4953000" cy="3293209"/>
          </a:xfrm>
          <a:prstGeom prst="rect">
            <a:avLst/>
          </a:prstGeom>
          <a:noFill/>
        </p:spPr>
        <p:txBody>
          <a:bodyPr wrap="square" rtlCol="0">
            <a:spAutoFit/>
          </a:bodyPr>
          <a:lstStyle/>
          <a:p>
            <a:r>
              <a:rPr lang="en-US" sz="1600" dirty="0"/>
              <a:t>     Endoscope is tracked: </a:t>
            </a:r>
          </a:p>
          <a:p>
            <a:r>
              <a:rPr lang="en-US" sz="1600" dirty="0"/>
              <a:t>     Tool is controlled by Galen robot: </a:t>
            </a:r>
          </a:p>
          <a:p>
            <a:r>
              <a:rPr lang="en-US" sz="1600" dirty="0"/>
              <a:t>     Optimal path is known:   </a:t>
            </a:r>
          </a:p>
          <a:p>
            <a:endParaRPr lang="en-US" sz="1600" dirty="0"/>
          </a:p>
          <a:p>
            <a:endParaRPr lang="en-US" sz="1600" dirty="0"/>
          </a:p>
          <a:p>
            <a:pPr marL="342900" indent="-342900">
              <a:buAutoNum type="arabicParenBoth"/>
            </a:pPr>
            <a:r>
              <a:rPr lang="en-US" sz="1600" dirty="0"/>
              <a:t>registration to find</a:t>
            </a:r>
          </a:p>
          <a:p>
            <a:r>
              <a:rPr lang="en-US" sz="1600" dirty="0"/>
              <a:t> </a:t>
            </a:r>
          </a:p>
          <a:p>
            <a:r>
              <a:rPr lang="en-US" sz="1600" dirty="0"/>
              <a:t>(2) Define which visual directions will help user to go from             to</a:t>
            </a:r>
          </a:p>
          <a:p>
            <a:endParaRPr lang="en-US" sz="1600" dirty="0"/>
          </a:p>
          <a:p>
            <a:r>
              <a:rPr lang="en-US" sz="1600" dirty="0"/>
              <a:t>(3) Overlay that into the image (registration to image frame).</a:t>
            </a:r>
          </a:p>
          <a:p>
            <a:endParaRPr lang="en-US" sz="1600" dirty="0"/>
          </a:p>
        </p:txBody>
      </p:sp>
      <p:graphicFrame>
        <p:nvGraphicFramePr>
          <p:cNvPr id="7" name="Object 6"/>
          <p:cNvGraphicFramePr>
            <a:graphicFrameLocks noChangeAspect="1"/>
          </p:cNvGraphicFramePr>
          <p:nvPr>
            <p:extLst>
              <p:ext uri="{D42A27DB-BD31-4B8C-83A1-F6EECF244321}">
                <p14:modId xmlns:p14="http://schemas.microsoft.com/office/powerpoint/2010/main" val="3150069423"/>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3116" name="Equation" r:id="rId5" imgW="114300" imgH="165100" progId="Equation.3">
                  <p:embed/>
                </p:oleObj>
              </mc:Choice>
              <mc:Fallback>
                <p:oleObj name="Equation" r:id="rId5" imgW="114300" imgH="165100" progId="Equation.3">
                  <p:embed/>
                  <p:pic>
                    <p:nvPicPr>
                      <p:cNvPr id="0" name=""/>
                      <p:cNvPicPr/>
                      <p:nvPr/>
                    </p:nvPicPr>
                    <p:blipFill>
                      <a:blip r:embed="rId6"/>
                      <a:stretch>
                        <a:fillRect/>
                      </a:stretch>
                    </p:blipFill>
                    <p:spPr>
                      <a:xfrm>
                        <a:off x="4514850" y="3346450"/>
                        <a:ext cx="114300" cy="165100"/>
                      </a:xfrm>
                      <a:prstGeom prst="rect">
                        <a:avLst/>
                      </a:prstGeom>
                    </p:spPr>
                  </p:pic>
                </p:oleObj>
              </mc:Fallback>
            </mc:AlternateContent>
          </a:graphicData>
        </a:graphic>
      </p:graphicFrame>
      <p:pic>
        <p:nvPicPr>
          <p:cNvPr id="8" name="Picture 7"/>
          <p:cNvPicPr>
            <a:picLocks noChangeAspect="1"/>
          </p:cNvPicPr>
          <p:nvPr/>
        </p:nvPicPr>
        <p:blipFill>
          <a:blip r:embed="rId7"/>
          <a:stretch>
            <a:fillRect/>
          </a:stretch>
        </p:blipFill>
        <p:spPr>
          <a:xfrm>
            <a:off x="5410200" y="3505200"/>
            <a:ext cx="2743200" cy="2057400"/>
          </a:xfrm>
          <a:prstGeom prst="rect">
            <a:avLst/>
          </a:prstGeom>
        </p:spPr>
      </p:pic>
      <p:sp>
        <p:nvSpPr>
          <p:cNvPr id="9" name="Right Arrow 8"/>
          <p:cNvSpPr/>
          <p:nvPr/>
        </p:nvSpPr>
        <p:spPr bwMode="auto">
          <a:xfrm rot="14689109">
            <a:off x="6294893" y="4273946"/>
            <a:ext cx="762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10" name="Curved Right Arrow 9"/>
          <p:cNvSpPr/>
          <p:nvPr/>
        </p:nvSpPr>
        <p:spPr bwMode="auto">
          <a:xfrm>
            <a:off x="5638800" y="4038600"/>
            <a:ext cx="533400" cy="1143000"/>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551630716"/>
              </p:ext>
            </p:extLst>
          </p:nvPr>
        </p:nvGraphicFramePr>
        <p:xfrm>
          <a:off x="2771274" y="3276600"/>
          <a:ext cx="505326" cy="457200"/>
        </p:xfrm>
        <a:graphic>
          <a:graphicData uri="http://schemas.openxmlformats.org/presentationml/2006/ole">
            <mc:AlternateContent xmlns:mc="http://schemas.openxmlformats.org/markup-compatibility/2006">
              <mc:Choice xmlns:v="urn:schemas-microsoft-com:vml" Requires="v">
                <p:oleObj spid="_x0000_s3117" name="Equation" r:id="rId8" imgW="266700" imgH="241300" progId="Equation.3">
                  <p:embed/>
                </p:oleObj>
              </mc:Choice>
              <mc:Fallback>
                <p:oleObj name="Equation" r:id="rId8" imgW="266700" imgH="241300" progId="Equation.3">
                  <p:embed/>
                  <p:pic>
                    <p:nvPicPr>
                      <p:cNvPr id="0" name=""/>
                      <p:cNvPicPr/>
                      <p:nvPr/>
                    </p:nvPicPr>
                    <p:blipFill>
                      <a:blip r:embed="rId9"/>
                      <a:stretch>
                        <a:fillRect/>
                      </a:stretch>
                    </p:blipFill>
                    <p:spPr>
                      <a:xfrm>
                        <a:off x="2771274" y="3276600"/>
                        <a:ext cx="505326" cy="4572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778581144"/>
              </p:ext>
            </p:extLst>
          </p:nvPr>
        </p:nvGraphicFramePr>
        <p:xfrm>
          <a:off x="3810000" y="3505200"/>
          <a:ext cx="505326" cy="457200"/>
        </p:xfrm>
        <a:graphic>
          <a:graphicData uri="http://schemas.openxmlformats.org/presentationml/2006/ole">
            <mc:AlternateContent xmlns:mc="http://schemas.openxmlformats.org/markup-compatibility/2006">
              <mc:Choice xmlns:v="urn:schemas-microsoft-com:vml" Requires="v">
                <p:oleObj spid="_x0000_s3118" name="Equation" r:id="rId10" imgW="266700" imgH="241300" progId="Equation.3">
                  <p:embed/>
                </p:oleObj>
              </mc:Choice>
              <mc:Fallback>
                <p:oleObj name="Equation" r:id="rId10" imgW="266700" imgH="241300" progId="Equation.3">
                  <p:embed/>
                  <p:pic>
                    <p:nvPicPr>
                      <p:cNvPr id="0" name=""/>
                      <p:cNvPicPr/>
                      <p:nvPr/>
                    </p:nvPicPr>
                    <p:blipFill>
                      <a:blip r:embed="rId11"/>
                      <a:stretch>
                        <a:fillRect/>
                      </a:stretch>
                    </p:blipFill>
                    <p:spPr>
                      <a:xfrm>
                        <a:off x="3810000" y="3505200"/>
                        <a:ext cx="505326" cy="4572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89550918"/>
              </p:ext>
            </p:extLst>
          </p:nvPr>
        </p:nvGraphicFramePr>
        <p:xfrm>
          <a:off x="2819401" y="3886200"/>
          <a:ext cx="609600" cy="386707"/>
        </p:xfrm>
        <a:graphic>
          <a:graphicData uri="http://schemas.openxmlformats.org/presentationml/2006/ole">
            <mc:AlternateContent xmlns:mc="http://schemas.openxmlformats.org/markup-compatibility/2006">
              <mc:Choice xmlns:v="urn:schemas-microsoft-com:vml" Requires="v">
                <p:oleObj spid="_x0000_s3119" name="Equation" r:id="rId12" imgW="381000" imgH="241300" progId="Equation.3">
                  <p:embed/>
                </p:oleObj>
              </mc:Choice>
              <mc:Fallback>
                <p:oleObj name="Equation" r:id="rId12" imgW="381000" imgH="241300" progId="Equation.3">
                  <p:embed/>
                  <p:pic>
                    <p:nvPicPr>
                      <p:cNvPr id="0" name=""/>
                      <p:cNvPicPr/>
                      <p:nvPr/>
                    </p:nvPicPr>
                    <p:blipFill>
                      <a:blip r:embed="rId13"/>
                      <a:stretch>
                        <a:fillRect/>
                      </a:stretch>
                    </p:blipFill>
                    <p:spPr>
                      <a:xfrm>
                        <a:off x="2819401" y="3886200"/>
                        <a:ext cx="609600" cy="386707"/>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919609896"/>
              </p:ext>
            </p:extLst>
          </p:nvPr>
        </p:nvGraphicFramePr>
        <p:xfrm>
          <a:off x="2514600" y="4495800"/>
          <a:ext cx="1055688" cy="387350"/>
        </p:xfrm>
        <a:graphic>
          <a:graphicData uri="http://schemas.openxmlformats.org/presentationml/2006/ole">
            <mc:AlternateContent xmlns:mc="http://schemas.openxmlformats.org/markup-compatibility/2006">
              <mc:Choice xmlns:v="urn:schemas-microsoft-com:vml" Requires="v">
                <p:oleObj spid="_x0000_s3120" name="Equation" r:id="rId14" imgW="660400" imgH="241300" progId="Equation.3">
                  <p:embed/>
                </p:oleObj>
              </mc:Choice>
              <mc:Fallback>
                <p:oleObj name="Equation" r:id="rId14" imgW="660400" imgH="241300" progId="Equation.3">
                  <p:embed/>
                  <p:pic>
                    <p:nvPicPr>
                      <p:cNvPr id="0" name=""/>
                      <p:cNvPicPr/>
                      <p:nvPr/>
                    </p:nvPicPr>
                    <p:blipFill>
                      <a:blip r:embed="rId15"/>
                      <a:stretch>
                        <a:fillRect/>
                      </a:stretch>
                    </p:blipFill>
                    <p:spPr>
                      <a:xfrm>
                        <a:off x="2514600" y="4495800"/>
                        <a:ext cx="1055688" cy="38735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579730694"/>
              </p:ext>
            </p:extLst>
          </p:nvPr>
        </p:nvGraphicFramePr>
        <p:xfrm>
          <a:off x="1842837" y="5289550"/>
          <a:ext cx="671763" cy="425450"/>
        </p:xfrm>
        <a:graphic>
          <a:graphicData uri="http://schemas.openxmlformats.org/presentationml/2006/ole">
            <mc:AlternateContent xmlns:mc="http://schemas.openxmlformats.org/markup-compatibility/2006">
              <mc:Choice xmlns:v="urn:schemas-microsoft-com:vml" Requires="v">
                <p:oleObj spid="_x0000_s3121" name="Equation" r:id="rId16" imgW="381000" imgH="241300" progId="Equation.3">
                  <p:embed/>
                </p:oleObj>
              </mc:Choice>
              <mc:Fallback>
                <p:oleObj name="Equation" r:id="rId16" imgW="381000" imgH="241300" progId="Equation.3">
                  <p:embed/>
                  <p:pic>
                    <p:nvPicPr>
                      <p:cNvPr id="0" name=""/>
                      <p:cNvPicPr/>
                      <p:nvPr/>
                    </p:nvPicPr>
                    <p:blipFill>
                      <a:blip r:embed="rId17"/>
                      <a:stretch>
                        <a:fillRect/>
                      </a:stretch>
                    </p:blipFill>
                    <p:spPr>
                      <a:xfrm>
                        <a:off x="1842837" y="5289550"/>
                        <a:ext cx="671763" cy="42545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970201262"/>
              </p:ext>
            </p:extLst>
          </p:nvPr>
        </p:nvGraphicFramePr>
        <p:xfrm>
          <a:off x="1014413" y="5289550"/>
          <a:ext cx="469900" cy="425450"/>
        </p:xfrm>
        <a:graphic>
          <a:graphicData uri="http://schemas.openxmlformats.org/presentationml/2006/ole">
            <mc:AlternateContent xmlns:mc="http://schemas.openxmlformats.org/markup-compatibility/2006">
              <mc:Choice xmlns:v="urn:schemas-microsoft-com:vml" Requires="v">
                <p:oleObj spid="_x0000_s3122" name="Equation" r:id="rId18" imgW="266700" imgH="241300" progId="Equation.3">
                  <p:embed/>
                </p:oleObj>
              </mc:Choice>
              <mc:Fallback>
                <p:oleObj name="Equation" r:id="rId18" imgW="266700" imgH="241300" progId="Equation.3">
                  <p:embed/>
                  <p:pic>
                    <p:nvPicPr>
                      <p:cNvPr id="0" name=""/>
                      <p:cNvPicPr/>
                      <p:nvPr/>
                    </p:nvPicPr>
                    <p:blipFill>
                      <a:blip r:embed="rId19"/>
                      <a:stretch>
                        <a:fillRect/>
                      </a:stretch>
                    </p:blipFill>
                    <p:spPr>
                      <a:xfrm>
                        <a:off x="1014413" y="5289550"/>
                        <a:ext cx="469900" cy="425450"/>
                      </a:xfrm>
                      <a:prstGeom prst="rect">
                        <a:avLst/>
                      </a:prstGeom>
                    </p:spPr>
                  </p:pic>
                </p:oleObj>
              </mc:Fallback>
            </mc:AlternateContent>
          </a:graphicData>
        </a:graphic>
      </p:graphicFrame>
      <p:sp>
        <p:nvSpPr>
          <p:cNvPr id="16" name="Left Brace 15"/>
          <p:cNvSpPr/>
          <p:nvPr/>
        </p:nvSpPr>
        <p:spPr bwMode="auto">
          <a:xfrm>
            <a:off x="381000" y="3352800"/>
            <a:ext cx="228600" cy="914400"/>
          </a:xfrm>
          <a:prstGeom prst="leftBrace">
            <a:avLst/>
          </a:prstGeom>
          <a:noFill/>
          <a:ln w="571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p:txBody>
      </p:sp>
      <p:sp>
        <p:nvSpPr>
          <p:cNvPr id="17" name="TextBox 16"/>
          <p:cNvSpPr txBox="1"/>
          <p:nvPr/>
        </p:nvSpPr>
        <p:spPr>
          <a:xfrm rot="16200000">
            <a:off x="-244275" y="3688377"/>
            <a:ext cx="797815" cy="400110"/>
          </a:xfrm>
          <a:prstGeom prst="rect">
            <a:avLst/>
          </a:prstGeom>
          <a:noFill/>
        </p:spPr>
        <p:txBody>
          <a:bodyPr wrap="none" rtlCol="0">
            <a:spAutoFit/>
          </a:bodyPr>
          <a:lstStyle/>
          <a:p>
            <a:r>
              <a:rPr lang="en-US" sz="2000" dirty="0"/>
              <a:t>given</a:t>
            </a:r>
          </a:p>
        </p:txBody>
      </p:sp>
    </p:spTree>
    <p:extLst>
      <p:ext uri="{BB962C8B-B14F-4D97-AF65-F5344CB8AC3E}">
        <p14:creationId xmlns:p14="http://schemas.microsoft.com/office/powerpoint/2010/main" val="1844465169"/>
      </p:ext>
    </p:extLst>
  </p:cSld>
  <p:clrMapOvr>
    <a:masterClrMapping/>
  </p:clrMapOvr>
</p:sld>
</file>

<file path=ppt/theme/theme1.xml><?xml version="1.0" encoding="utf-8"?>
<a:theme xmlns:a="http://schemas.openxmlformats.org/drawingml/2006/main" name="CIS-Lecture">
  <a:themeElements>
    <a:clrScheme name="CIS-Lectu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IS-Lectu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CIS-Lectu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IS-L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IS-Lectur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IS-Lectur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IS-Lectu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IS-Lectu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IS-Lectu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14704</TotalTime>
  <Words>662</Words>
  <Application>Microsoft Office PowerPoint</Application>
  <PresentationFormat>On-screen Show (4:3)</PresentationFormat>
  <Paragraphs>73</Paragraphs>
  <Slides>7</Slides>
  <Notes>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vt:i4>
      </vt:variant>
    </vt:vector>
  </HeadingPairs>
  <TitlesOfParts>
    <vt:vector size="14" baseType="lpstr">
      <vt:lpstr>ＭＳ Ｐゴシック</vt:lpstr>
      <vt:lpstr>Arial</vt:lpstr>
      <vt:lpstr>Calibri</vt:lpstr>
      <vt:lpstr>Times New Roman</vt:lpstr>
      <vt:lpstr>Verdana</vt:lpstr>
      <vt:lpstr>CIS-Lecture</vt:lpstr>
      <vt:lpstr>Equation</vt:lpstr>
      <vt:lpstr>Sinus Registration and Navigation</vt:lpstr>
      <vt:lpstr>Sinus Registration and Navigation</vt:lpstr>
      <vt:lpstr>Sinus Registration and Navigation</vt:lpstr>
      <vt:lpstr>Galen Kinematic Calibration</vt:lpstr>
      <vt:lpstr>Galen Kinematic Calibration</vt:lpstr>
      <vt:lpstr>Visual Feedback for Robotic Sinus Surgery</vt:lpstr>
      <vt:lpstr>Visual Feedback for Robotic Sinus Surgery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dc:creator>
  <cp:lastModifiedBy>Alexis Cheng</cp:lastModifiedBy>
  <cp:revision>1539</cp:revision>
  <cp:lastPrinted>2017-02-02T16:56:24Z</cp:lastPrinted>
  <dcterms:created xsi:type="dcterms:W3CDTF">2006-08-16T00:00:00Z</dcterms:created>
  <dcterms:modified xsi:type="dcterms:W3CDTF">2017-02-02T16:56:29Z</dcterms:modified>
</cp:coreProperties>
</file>