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1" r:id="rId7"/>
    <p:sldId id="268" r:id="rId8"/>
    <p:sldId id="265" r:id="rId9"/>
    <p:sldId id="269" r:id="rId10"/>
    <p:sldId id="260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BF5"/>
    <a:srgbClr val="CF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1"/>
    <p:restoredTop sz="78009"/>
  </p:normalViewPr>
  <p:slideViewPr>
    <p:cSldViewPr snapToGrid="0" snapToObjects="1">
      <p:cViewPr>
        <p:scale>
          <a:sx n="54" d="100"/>
          <a:sy n="54" d="100"/>
        </p:scale>
        <p:origin x="32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0DB1-0F1B-BE49-85AD-84682FB26765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138F-0960-1640-8D64-30656EFE7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1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31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7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7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5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have the dependencies for this project:</a:t>
            </a:r>
          </a:p>
          <a:p>
            <a:r>
              <a:rPr lang="en-US" dirty="0"/>
              <a:t>Explain… blah blah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9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24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read the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D138F-0960-1640-8D64-30656EFE7A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B85F-DF5A-D14C-B82F-77256C570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55C03-B880-9E48-BCF0-66F058AFE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9D5E2-E956-B34C-A9F1-7C71A2BE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7303D-2F7F-F24D-A065-4AE6A8ED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7319C-2969-5746-85B9-FAC5DA8D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FA30-21D5-414F-8FD1-92911840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EAC15-9D07-9E43-A078-38194A483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015D1-7F30-7B4E-9E77-967BC5FF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9E946-8A49-8B4E-84E2-2C26B713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1B6E2-589A-B041-8365-DDFB4C9D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D3E56-D3CB-584C-88CC-05B89D4AC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5E852-D876-EE41-A167-793E19DA8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4449A-B5CA-5043-8FA8-62A6A9F03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8685F-661A-1248-895B-53C20FE3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22D28-4483-F04F-A778-F364302C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CF26-B307-FB4C-A2F2-CF4E8B91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1BF84-C785-4848-92C9-30B4BEBC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FA41D-125A-D042-83EF-D7B211F1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C69A-9FAE-234A-8BBF-D6FF71F8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69B6-5B9F-EA49-932C-EACF9EF4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4ADC-F40C-C84B-B78C-CB84753E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BAD6A-618D-2748-BF69-B51238DC7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3978-9B10-4D49-B61F-F8D69871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6968-20D1-2F42-B924-DB94CB55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24085-6DAA-7048-B760-F06A57F0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4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9EB1-332F-F24A-A919-A33B1965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3DB3-CA87-6249-A4A0-9E6F1C613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6DE02-17DB-994A-9DC8-4F1A414E4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F67FFF-0C5E-F741-9E7E-8FC63503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B4BE7-3490-5743-A494-BED685F7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65AE3-5CE4-1A4B-A340-F92E2744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3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AB7DD-ACA7-114C-A514-42A18FEE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00152-EB1A-F143-A62D-E06B87A5F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9A43D-4134-B148-8545-0BFA1DDF3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06375-D53A-DD47-A792-E29D99A86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8793CD-FFEC-D343-82C8-CE7E13B6A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776DEB-85C6-524D-81A9-0D292B15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A62F7-D1E9-7C4D-9B71-CEC5F543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4E0A5-E1D8-844C-8DAD-A36C0C2D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0D769-4B9E-804D-8726-4E01C4AF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FF0688-D2CA-864A-997A-5DE8A2CC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925EE-60A6-2D45-BBBC-C22C098F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E2174-59D7-754B-9B22-B46CE841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D7038C-3AC3-6C4E-8D06-1819F692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B9368-9D80-5D40-9D84-DFCE86ED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7F10-E1EB-8146-8A2E-A482EBBB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6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66A2-7704-D047-B585-76DD1B8A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41C4-EA78-6B49-BBEC-1BFEDAFD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416B3-FF13-6C41-8047-73C583AE9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10777-17B8-FC4D-B4F1-336063830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B9077-6D2C-CB42-863E-6834FCE18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BEFDF-BA82-2D49-890D-3C509EA5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C8A7-7293-814D-8978-EF0B9F6B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02D4D-C95D-E749-B730-7874A011A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FB6BA-AAE6-A54D-8487-8BC0C0CBE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6464B-A634-A048-8180-5A40A442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F49E7-BBAB-0B49-B604-65FFC4D6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EBFD6-A535-7C48-8E9F-3599F6CE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7012E-2039-B14E-9D7E-50703B2C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EBB8-645C-D04D-BAE2-D177BAD5F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013A-709E-BA47-8979-FEE9D91B0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B7ECE-178A-9046-A363-D574FC9A3E03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C8DD2-F172-B24B-9579-DBB21916A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42BB7-8134-814B-813F-9D9DB8F97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1C7C-5BB7-7B41-9F4B-7387A88EB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LARI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manconnectomeproject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stockphoto.com/vector/abstract-3d-cube-from-cubes-vector-outline-illustration-gm1034794628-277033503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0CCB0-F508-DC44-93FA-CEC39F56DF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6"/>
          <a:stretch/>
        </p:blipFill>
        <p:spPr>
          <a:xfrm>
            <a:off x="382047" y="497710"/>
            <a:ext cx="2857500" cy="2168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783DC9-8EB8-F349-B97C-C4D38D6BE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879" y="2346620"/>
            <a:ext cx="10202237" cy="1655763"/>
          </a:xfrm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Deep Learning-Based Neuron Detection in Brain CLARITY Imaging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C622E9-BFE6-BD49-AF5A-E4CDC321C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96" y="4893199"/>
            <a:ext cx="4572001" cy="958094"/>
          </a:xfrm>
        </p:spPr>
        <p:txBody>
          <a:bodyPr/>
          <a:lstStyle/>
          <a:p>
            <a:pPr algn="l"/>
            <a:r>
              <a:rPr lang="en-US" dirty="0"/>
              <a:t>Members: </a:t>
            </a:r>
            <a:r>
              <a:rPr lang="en-US" dirty="0" err="1"/>
              <a:t>Prerna</a:t>
            </a:r>
            <a:r>
              <a:rPr lang="en-US" dirty="0"/>
              <a:t> Singh</a:t>
            </a:r>
          </a:p>
          <a:p>
            <a:pPr algn="l"/>
            <a:r>
              <a:rPr lang="en-US" dirty="0"/>
              <a:t>Mentor: Dr. Jeremias </a:t>
            </a:r>
            <a:r>
              <a:rPr lang="en-US" dirty="0" err="1"/>
              <a:t>Sulam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285BB-1CFB-9C4B-B138-F3149D4ECC3B}"/>
              </a:ext>
            </a:extLst>
          </p:cNvPr>
          <p:cNvSpPr txBox="1"/>
          <p:nvPr/>
        </p:nvSpPr>
        <p:spPr>
          <a:xfrm>
            <a:off x="2798880" y="3896943"/>
            <a:ext cx="659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Checkpoint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68519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906B-8582-5145-89B3-3BE6B229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Deliverables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ECE25-DCAD-D34A-9358-795FD189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294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Minimum: </a:t>
            </a:r>
          </a:p>
          <a:p>
            <a:r>
              <a:rPr lang="en-US" dirty="0"/>
              <a:t>Trained 3D CNN model (</a:t>
            </a:r>
            <a:r>
              <a:rPr lang="en-US" dirty="0" err="1"/>
              <a:t>pytorch</a:t>
            </a:r>
            <a:r>
              <a:rPr lang="en-US" dirty="0"/>
              <a:t>) for neuron detection</a:t>
            </a:r>
          </a:p>
          <a:p>
            <a:r>
              <a:rPr lang="en-US" dirty="0"/>
              <a:t>Report in Jupiter notebook – explains training of CNN and predictions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Expected:</a:t>
            </a:r>
          </a:p>
          <a:p>
            <a:r>
              <a:rPr lang="en-US" dirty="0"/>
              <a:t>Robust and validated trained model (</a:t>
            </a:r>
            <a:r>
              <a:rPr lang="en-US" dirty="0" err="1"/>
              <a:t>pytorch</a:t>
            </a:r>
            <a:r>
              <a:rPr lang="en-US" dirty="0"/>
              <a:t>) for neuron detection</a:t>
            </a:r>
          </a:p>
          <a:p>
            <a:r>
              <a:rPr lang="en-US" dirty="0"/>
              <a:t>Packaged model with documentation –made available on the internet with equal or better performance than competing simpler alternatives</a:t>
            </a: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Maximum:</a:t>
            </a:r>
          </a:p>
          <a:p>
            <a:r>
              <a:rPr lang="en-US" dirty="0"/>
              <a:t>Academic paper describing packaged model, training, validation</a:t>
            </a:r>
          </a:p>
          <a:p>
            <a:r>
              <a:rPr lang="en-US" dirty="0"/>
              <a:t>Surpass baseline accuracy of previous models by a significant margin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AA3BBD-3ADE-2949-9896-C03F54429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004" y="1974963"/>
            <a:ext cx="467845" cy="465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A0127-CED7-5B40-A42A-90E069B18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23" y="2440729"/>
            <a:ext cx="467845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7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29D9-BDD6-8747-98BF-5F6417CC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8" y="106424"/>
            <a:ext cx="10515600" cy="1325563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28220D-B5F3-8C48-BD05-26EE1AAA3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78055"/>
              </p:ext>
            </p:extLst>
          </p:nvPr>
        </p:nvGraphicFramePr>
        <p:xfrm>
          <a:off x="146957" y="1431987"/>
          <a:ext cx="11652839" cy="489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142">
                  <a:extLst>
                    <a:ext uri="{9D8B030D-6E8A-4147-A177-3AD203B41FA5}">
                      <a16:colId xmlns:a16="http://schemas.microsoft.com/office/drawing/2014/main" val="1047025720"/>
                    </a:ext>
                  </a:extLst>
                </a:gridCol>
                <a:gridCol w="641263">
                  <a:extLst>
                    <a:ext uri="{9D8B030D-6E8A-4147-A177-3AD203B41FA5}">
                      <a16:colId xmlns:a16="http://schemas.microsoft.com/office/drawing/2014/main" val="1762880287"/>
                    </a:ext>
                  </a:extLst>
                </a:gridCol>
                <a:gridCol w="644589">
                  <a:extLst>
                    <a:ext uri="{9D8B030D-6E8A-4147-A177-3AD203B41FA5}">
                      <a16:colId xmlns:a16="http://schemas.microsoft.com/office/drawing/2014/main" val="976353498"/>
                    </a:ext>
                  </a:extLst>
                </a:gridCol>
                <a:gridCol w="709050">
                  <a:extLst>
                    <a:ext uri="{9D8B030D-6E8A-4147-A177-3AD203B41FA5}">
                      <a16:colId xmlns:a16="http://schemas.microsoft.com/office/drawing/2014/main" val="706374063"/>
                    </a:ext>
                  </a:extLst>
                </a:gridCol>
                <a:gridCol w="730535">
                  <a:extLst>
                    <a:ext uri="{9D8B030D-6E8A-4147-A177-3AD203B41FA5}">
                      <a16:colId xmlns:a16="http://schemas.microsoft.com/office/drawing/2014/main" val="883302501"/>
                    </a:ext>
                  </a:extLst>
                </a:gridCol>
                <a:gridCol w="709047">
                  <a:extLst>
                    <a:ext uri="{9D8B030D-6E8A-4147-A177-3AD203B41FA5}">
                      <a16:colId xmlns:a16="http://schemas.microsoft.com/office/drawing/2014/main" val="3726446746"/>
                    </a:ext>
                  </a:extLst>
                </a:gridCol>
                <a:gridCol w="730535">
                  <a:extLst>
                    <a:ext uri="{9D8B030D-6E8A-4147-A177-3AD203B41FA5}">
                      <a16:colId xmlns:a16="http://schemas.microsoft.com/office/drawing/2014/main" val="3854508562"/>
                    </a:ext>
                  </a:extLst>
                </a:gridCol>
                <a:gridCol w="667982">
                  <a:extLst>
                    <a:ext uri="{9D8B030D-6E8A-4147-A177-3AD203B41FA5}">
                      <a16:colId xmlns:a16="http://schemas.microsoft.com/office/drawing/2014/main" val="2550076431"/>
                    </a:ext>
                  </a:extLst>
                </a:gridCol>
                <a:gridCol w="707145">
                  <a:extLst>
                    <a:ext uri="{9D8B030D-6E8A-4147-A177-3AD203B41FA5}">
                      <a16:colId xmlns:a16="http://schemas.microsoft.com/office/drawing/2014/main" val="1769858499"/>
                    </a:ext>
                  </a:extLst>
                </a:gridCol>
                <a:gridCol w="687562">
                  <a:extLst>
                    <a:ext uri="{9D8B030D-6E8A-4147-A177-3AD203B41FA5}">
                      <a16:colId xmlns:a16="http://schemas.microsoft.com/office/drawing/2014/main" val="709269121"/>
                    </a:ext>
                  </a:extLst>
                </a:gridCol>
                <a:gridCol w="687562">
                  <a:extLst>
                    <a:ext uri="{9D8B030D-6E8A-4147-A177-3AD203B41FA5}">
                      <a16:colId xmlns:a16="http://schemas.microsoft.com/office/drawing/2014/main" val="3620286978"/>
                    </a:ext>
                  </a:extLst>
                </a:gridCol>
                <a:gridCol w="666077">
                  <a:extLst>
                    <a:ext uri="{9D8B030D-6E8A-4147-A177-3AD203B41FA5}">
                      <a16:colId xmlns:a16="http://schemas.microsoft.com/office/drawing/2014/main" val="1162518377"/>
                    </a:ext>
                  </a:extLst>
                </a:gridCol>
                <a:gridCol w="709050">
                  <a:extLst>
                    <a:ext uri="{9D8B030D-6E8A-4147-A177-3AD203B41FA5}">
                      <a16:colId xmlns:a16="http://schemas.microsoft.com/office/drawing/2014/main" val="3922889196"/>
                    </a:ext>
                  </a:extLst>
                </a:gridCol>
                <a:gridCol w="773506">
                  <a:extLst>
                    <a:ext uri="{9D8B030D-6E8A-4147-A177-3AD203B41FA5}">
                      <a16:colId xmlns:a16="http://schemas.microsoft.com/office/drawing/2014/main" val="613631974"/>
                    </a:ext>
                  </a:extLst>
                </a:gridCol>
                <a:gridCol w="672794">
                  <a:extLst>
                    <a:ext uri="{9D8B030D-6E8A-4147-A177-3AD203B41FA5}">
                      <a16:colId xmlns:a16="http://schemas.microsoft.com/office/drawing/2014/main" val="1609820056"/>
                    </a:ext>
                  </a:extLst>
                </a:gridCol>
              </a:tblGrid>
              <a:tr h="79682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3/29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5/10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62814"/>
                  </a:ext>
                </a:extLst>
              </a:tr>
              <a:tr h="1064390">
                <a:tc>
                  <a:txBody>
                    <a:bodyPr/>
                    <a:lstStyle/>
                    <a:p>
                      <a:r>
                        <a:rPr lang="en-US" sz="1800" dirty="0"/>
                        <a:t>CNN training data acquisition and preparation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01804"/>
                  </a:ext>
                </a:extLst>
              </a:tr>
              <a:tr h="745073">
                <a:tc>
                  <a:txBody>
                    <a:bodyPr/>
                    <a:lstStyle/>
                    <a:p>
                      <a:r>
                        <a:rPr lang="en-US" sz="1800" dirty="0"/>
                        <a:t>CNN-training &amp; prelim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40877"/>
                  </a:ext>
                </a:extLst>
              </a:tr>
              <a:tr h="963341">
                <a:tc>
                  <a:txBody>
                    <a:bodyPr/>
                    <a:lstStyle/>
                    <a:p>
                      <a:r>
                        <a:rPr lang="en-US" sz="1800" dirty="0"/>
                        <a:t>Full model training and 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CF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174475"/>
                  </a:ext>
                </a:extLst>
              </a:tr>
              <a:tr h="702632">
                <a:tc>
                  <a:txBody>
                    <a:bodyPr/>
                    <a:lstStyle/>
                    <a:p>
                      <a:r>
                        <a:rPr lang="en-US" sz="1800" dirty="0"/>
                        <a:t>Packaging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A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A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140"/>
                  </a:ext>
                </a:extLst>
              </a:tr>
              <a:tr h="626314">
                <a:tc>
                  <a:txBody>
                    <a:bodyPr/>
                    <a:lstStyle/>
                    <a:p>
                      <a:r>
                        <a:rPr lang="en-US" sz="1800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015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0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2877-D88B-1C44-A8C7-52F0F3CE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642A61-3DBC-C640-A9F7-B515BB88B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362572"/>
              </p:ext>
            </p:extLst>
          </p:nvPr>
        </p:nvGraphicFramePr>
        <p:xfrm>
          <a:off x="1634340" y="1444752"/>
          <a:ext cx="8923320" cy="487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660">
                  <a:extLst>
                    <a:ext uri="{9D8B030D-6E8A-4147-A177-3AD203B41FA5}">
                      <a16:colId xmlns:a16="http://schemas.microsoft.com/office/drawing/2014/main" val="3190425249"/>
                    </a:ext>
                  </a:extLst>
                </a:gridCol>
                <a:gridCol w="4461660">
                  <a:extLst>
                    <a:ext uri="{9D8B030D-6E8A-4147-A177-3AD203B41FA5}">
                      <a16:colId xmlns:a16="http://schemas.microsoft.com/office/drawing/2014/main" val="2153987372"/>
                    </a:ext>
                  </a:extLst>
                </a:gridCol>
              </a:tblGrid>
              <a:tr h="252243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Milestone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972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r>
                        <a:rPr lang="en-US" dirty="0"/>
                        <a:t>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CNN input script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69852"/>
                  </a:ext>
                </a:extLst>
              </a:tr>
              <a:tr h="935304">
                <a:tc>
                  <a:txBody>
                    <a:bodyPr/>
                    <a:lstStyle/>
                    <a:p>
                      <a:r>
                        <a:rPr lang="en-US" dirty="0"/>
                        <a:t>3/15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model trained and designed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289883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r>
                        <a:rPr lang="en-US" dirty="0"/>
                        <a:t>4/5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Preliminary model validated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25712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r>
                        <a:rPr lang="en-US" dirty="0"/>
                        <a:t>4/18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 model trained and validated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12403"/>
                  </a:ext>
                </a:extLst>
              </a:tr>
              <a:tr h="894040">
                <a:tc>
                  <a:txBody>
                    <a:bodyPr/>
                    <a:lstStyle/>
                    <a:p>
                      <a:r>
                        <a:rPr lang="en-US" dirty="0"/>
                        <a:t>5/10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Software package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3606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6B988AA-FF8C-0940-97CD-A6EC725D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063" y="1865246"/>
            <a:ext cx="467845" cy="465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F22419-92D2-5A4F-A35F-0C23E1FAA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062" y="2817047"/>
            <a:ext cx="467845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2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7A858-3562-4C42-980E-7A5AA424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</a:t>
            </a:r>
            <a:r>
              <a:rPr lang="en-US" b="1" dirty="0">
                <a:solidFill>
                  <a:schemeClr val="accent1"/>
                </a:solidFill>
              </a:rPr>
              <a:t>CLARITY</a:t>
            </a:r>
            <a:r>
              <a:rPr lang="en-US" dirty="0"/>
              <a:t>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410C8-B415-704C-AC42-D825C61E0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C</a:t>
            </a:r>
            <a:r>
              <a:rPr lang="en-US" dirty="0"/>
              <a:t>lear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L</a:t>
            </a:r>
            <a:r>
              <a:rPr lang="en-US" dirty="0"/>
              <a:t>ipid-exchanged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A</a:t>
            </a:r>
            <a:r>
              <a:rPr lang="en-US" dirty="0"/>
              <a:t>crylamide-hybridized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R</a:t>
            </a:r>
            <a:r>
              <a:rPr lang="en-US" dirty="0"/>
              <a:t>igid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I</a:t>
            </a:r>
            <a:r>
              <a:rPr lang="en-US" dirty="0"/>
              <a:t>n-situ hybridization-compatible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  T</a:t>
            </a:r>
            <a:r>
              <a:rPr lang="en-US" dirty="0"/>
              <a:t>issue </a:t>
            </a:r>
          </a:p>
          <a:p>
            <a:pPr marL="0" indent="0">
              <a:buNone/>
            </a:pPr>
            <a:r>
              <a:rPr lang="en-US" dirty="0" err="1"/>
              <a:t>h</a:t>
            </a:r>
            <a:r>
              <a:rPr lang="en-US" sz="4400" dirty="0" err="1">
                <a:solidFill>
                  <a:schemeClr val="accent1"/>
                </a:solidFill>
              </a:rPr>
              <a:t>Y</a:t>
            </a:r>
            <a:r>
              <a:rPr lang="en-US" dirty="0" err="1"/>
              <a:t>drogel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4C2FE-58CE-3C4C-9E60-0DE1A35B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318" y="2254250"/>
            <a:ext cx="4316552" cy="2653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FFAFC-2688-4247-8DFE-12CFC84C1911}"/>
              </a:ext>
            </a:extLst>
          </p:cNvPr>
          <p:cNvSpPr txBox="1"/>
          <p:nvPr/>
        </p:nvSpPr>
        <p:spPr>
          <a:xfrm>
            <a:off x="7970355" y="4907280"/>
            <a:ext cx="17924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https://en.wikipedia.org/wiki/CLARITY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6008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857F-1E74-4A48-9226-4983C363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CLARITY for Brain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7750-87BB-EB42-BA95-0E686921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359"/>
            <a:ext cx="6388510" cy="240727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Connectome project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Local circuit wiring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Relationships between neural cells★ </a:t>
            </a:r>
          </a:p>
          <a:p>
            <a:r>
              <a:rPr lang="en-US" dirty="0"/>
              <a:t>Neurological diseases</a:t>
            </a:r>
          </a:p>
          <a:p>
            <a:pPr lvl="1"/>
            <a:r>
              <a:rPr lang="en-US" dirty="0"/>
              <a:t>3D view of brain structures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416A5-8398-4F40-80B8-DFE75FF4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11" y="1717369"/>
            <a:ext cx="3244654" cy="3423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F0C2FA-97BC-784A-AF29-1A10092DF1BD}"/>
              </a:ext>
            </a:extLst>
          </p:cNvPr>
          <p:cNvSpPr txBox="1"/>
          <p:nvPr/>
        </p:nvSpPr>
        <p:spPr>
          <a:xfrm>
            <a:off x="8568813" y="5175498"/>
            <a:ext cx="2050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http://www.humanconnectomeproject.org/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969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23C61-6A18-644F-9121-FBBB40E3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E3BC0-B652-ED4C-96F8-AC453A6F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6787"/>
            <a:ext cx="10515600" cy="3328598"/>
          </a:xfrm>
        </p:spPr>
        <p:txBody>
          <a:bodyPr>
            <a:normAutofit/>
          </a:bodyPr>
          <a:lstStyle/>
          <a:p>
            <a:r>
              <a:rPr lang="en-US" dirty="0"/>
              <a:t>Develop a </a:t>
            </a:r>
            <a:r>
              <a:rPr lang="en-US" dirty="0">
                <a:solidFill>
                  <a:schemeClr val="accent1"/>
                </a:solidFill>
              </a:rPr>
              <a:t>robust 3D CNN </a:t>
            </a:r>
            <a:r>
              <a:rPr lang="en-US" dirty="0"/>
              <a:t>that can predict, with improved precision and accuracy when compared to other models, how many fluorescent neurons are present within a section of a brain imaged with CLARITY</a:t>
            </a:r>
          </a:p>
          <a:p>
            <a:endParaRPr lang="en-US" dirty="0"/>
          </a:p>
          <a:p>
            <a:pPr lvl="1"/>
            <a:r>
              <a:rPr lang="en-US" sz="2800" dirty="0"/>
              <a:t>Previous models: template matching, blob detection</a:t>
            </a:r>
          </a:p>
          <a:p>
            <a:pPr lvl="1"/>
            <a:r>
              <a:rPr lang="en-US" sz="2800" dirty="0"/>
              <a:t>Maximum accuracy achieved was ~ 59% on training data with these techniques</a:t>
            </a:r>
          </a:p>
        </p:txBody>
      </p:sp>
    </p:spTree>
    <p:extLst>
      <p:ext uri="{BB962C8B-B14F-4D97-AF65-F5344CB8AC3E}">
        <p14:creationId xmlns:p14="http://schemas.microsoft.com/office/powerpoint/2010/main" val="414266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C66AA72-46C2-CD43-BBC0-3A5D331F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91" y="4140430"/>
            <a:ext cx="2603950" cy="2021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6890B3-C886-3146-8C0B-E0B72D6D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254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Technical Approach- Design and Implementation of 3-dimensional CNN Model</a:t>
            </a:r>
            <a:br>
              <a:rPr lang="en-US" dirty="0"/>
            </a:b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906F91-0BD4-034D-AC5A-AD2A317B5E94}"/>
              </a:ext>
            </a:extLst>
          </p:cNvPr>
          <p:cNvGrpSpPr/>
          <p:nvPr/>
        </p:nvGrpSpPr>
        <p:grpSpPr>
          <a:xfrm>
            <a:off x="838200" y="1690688"/>
            <a:ext cx="3518647" cy="3724835"/>
            <a:chOff x="838200" y="1268505"/>
            <a:chExt cx="4235824" cy="48230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53CAAB-AAFB-0C45-A040-FA44E632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3984" y="1690688"/>
              <a:ext cx="2309619" cy="274980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58AA43-4A55-3043-B606-613D029C0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9246" y="1939615"/>
              <a:ext cx="2309619" cy="274980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5455D3-BB66-3F4D-9AF5-360ADD9CE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1813" y="2170338"/>
              <a:ext cx="2309619" cy="274980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B09160-AFC9-ED41-B062-EFE78ED56B81}"/>
                </a:ext>
              </a:extLst>
            </p:cNvPr>
            <p:cNvSpPr/>
            <p:nvPr/>
          </p:nvSpPr>
          <p:spPr>
            <a:xfrm>
              <a:off x="2563906" y="3173506"/>
              <a:ext cx="842682" cy="8247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4CD880-0870-C647-A01A-31C862FBB390}"/>
                </a:ext>
              </a:extLst>
            </p:cNvPr>
            <p:cNvSpPr/>
            <p:nvPr/>
          </p:nvSpPr>
          <p:spPr>
            <a:xfrm>
              <a:off x="2767452" y="2855258"/>
              <a:ext cx="842682" cy="82475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EFF86A-F3F0-3940-A5F4-E8D8853719D1}"/>
                </a:ext>
              </a:extLst>
            </p:cNvPr>
            <p:cNvCxnSpPr/>
            <p:nvPr/>
          </p:nvCxnSpPr>
          <p:spPr>
            <a:xfrm flipV="1">
              <a:off x="2563906" y="2855258"/>
              <a:ext cx="203546" cy="3182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CFCA3-45E0-B048-9771-978BF422FDC0}"/>
                </a:ext>
              </a:extLst>
            </p:cNvPr>
            <p:cNvCxnSpPr/>
            <p:nvPr/>
          </p:nvCxnSpPr>
          <p:spPr>
            <a:xfrm flipV="1">
              <a:off x="3398291" y="3680011"/>
              <a:ext cx="203546" cy="3182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90E151B-10F5-874E-903B-B2D5DFC03E28}"/>
                </a:ext>
              </a:extLst>
            </p:cNvPr>
            <p:cNvCxnSpPr/>
            <p:nvPr/>
          </p:nvCxnSpPr>
          <p:spPr>
            <a:xfrm flipV="1">
              <a:off x="2555609" y="3681210"/>
              <a:ext cx="203546" cy="3182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4CBD733-DAE0-1D4D-80F6-B63365988CB1}"/>
                </a:ext>
              </a:extLst>
            </p:cNvPr>
            <p:cNvCxnSpPr/>
            <p:nvPr/>
          </p:nvCxnSpPr>
          <p:spPr>
            <a:xfrm flipV="1">
              <a:off x="3398291" y="2838528"/>
              <a:ext cx="203546" cy="31824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A0C50B-4F61-9E4F-9268-59AB69170AD3}"/>
                </a:ext>
              </a:extLst>
            </p:cNvPr>
            <p:cNvSpPr txBox="1"/>
            <p:nvPr/>
          </p:nvSpPr>
          <p:spPr>
            <a:xfrm>
              <a:off x="1212430" y="5108683"/>
              <a:ext cx="3545636" cy="75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Input: any 3 dimensional subset of a CLARITY Brain scan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C757B1-FEC9-CB41-B52A-32592D197E1A}"/>
                </a:ext>
              </a:extLst>
            </p:cNvPr>
            <p:cNvSpPr/>
            <p:nvPr/>
          </p:nvSpPr>
          <p:spPr>
            <a:xfrm>
              <a:off x="838200" y="1268505"/>
              <a:ext cx="4235824" cy="482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BDF4240-0622-5440-BD29-60C2A199C43D}"/>
              </a:ext>
            </a:extLst>
          </p:cNvPr>
          <p:cNvSpPr/>
          <p:nvPr/>
        </p:nvSpPr>
        <p:spPr>
          <a:xfrm>
            <a:off x="7098037" y="1349050"/>
            <a:ext cx="3262440" cy="2449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Trained 3D Convolutional Neural Network</a:t>
            </a:r>
          </a:p>
          <a:p>
            <a:endParaRPr lang="en-US" sz="1600" dirty="0"/>
          </a:p>
          <a:p>
            <a:r>
              <a:rPr lang="en-US" sz="1600" dirty="0"/>
              <a:t>Layer 1: 3D Convolutional</a:t>
            </a:r>
          </a:p>
          <a:p>
            <a:r>
              <a:rPr lang="en-US" sz="1600" dirty="0"/>
              <a:t>Layer 2: </a:t>
            </a:r>
            <a:r>
              <a:rPr lang="en-US" sz="1600" dirty="0" err="1"/>
              <a:t>Maxpool</a:t>
            </a:r>
            <a:endParaRPr lang="en-US" sz="1600" dirty="0"/>
          </a:p>
          <a:p>
            <a:r>
              <a:rPr lang="en-US" sz="1600" dirty="0"/>
              <a:t>Layer 3: 3D Convolutional</a:t>
            </a:r>
          </a:p>
          <a:p>
            <a:r>
              <a:rPr lang="en-US" sz="1600" dirty="0"/>
              <a:t>Layer 4: 3D Convolutional</a:t>
            </a:r>
          </a:p>
          <a:p>
            <a:r>
              <a:rPr lang="en-US" sz="1600" dirty="0"/>
              <a:t>Layer 5: Fully Connected </a:t>
            </a:r>
          </a:p>
          <a:p>
            <a:r>
              <a:rPr lang="en-US" sz="1600" dirty="0"/>
              <a:t>Layer 6: Fully Connected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B2670F-854D-2745-A04B-635EC87A117B}"/>
              </a:ext>
            </a:extLst>
          </p:cNvPr>
          <p:cNvCxnSpPr/>
          <p:nvPr/>
        </p:nvCxnSpPr>
        <p:spPr>
          <a:xfrm flipV="1">
            <a:off x="4601801" y="2423386"/>
            <a:ext cx="2330823" cy="8474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6231DA5-B010-DD44-9EB6-6A64C0CBB6EE}"/>
              </a:ext>
            </a:extLst>
          </p:cNvPr>
          <p:cNvCxnSpPr>
            <a:cxnSpLocks/>
          </p:cNvCxnSpPr>
          <p:nvPr/>
        </p:nvCxnSpPr>
        <p:spPr>
          <a:xfrm>
            <a:off x="8762407" y="3861289"/>
            <a:ext cx="0" cy="349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8CC5C2-7133-A945-8CED-ABE46516D48E}"/>
              </a:ext>
            </a:extLst>
          </p:cNvPr>
          <p:cNvSpPr txBox="1"/>
          <p:nvPr/>
        </p:nvSpPr>
        <p:spPr>
          <a:xfrm>
            <a:off x="9439323" y="6670681"/>
            <a:ext cx="2752677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https://www.istockphoto.com/vector/abstract-3d-cube-from-cubes-vector-outline-illustration-gm1034794628-277033503</a:t>
            </a:r>
            <a:endParaRPr lang="en-US" sz="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BF224B-2115-734D-AA9F-E93EA80130EC}"/>
              </a:ext>
            </a:extLst>
          </p:cNvPr>
          <p:cNvSpPr/>
          <p:nvPr/>
        </p:nvSpPr>
        <p:spPr>
          <a:xfrm>
            <a:off x="6400802" y="4379878"/>
            <a:ext cx="4952996" cy="2221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FA6740-8CD2-7B44-A8D8-227D41CFBC69}"/>
              </a:ext>
            </a:extLst>
          </p:cNvPr>
          <p:cNvSpPr txBox="1"/>
          <p:nvPr/>
        </p:nvSpPr>
        <p:spPr>
          <a:xfrm>
            <a:off x="6400802" y="5917990"/>
            <a:ext cx="495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Output: weighted score of 0-1 of neuron probability for each 12x12x12 voxel in input</a:t>
            </a:r>
          </a:p>
        </p:txBody>
      </p:sp>
    </p:spTree>
    <p:extLst>
      <p:ext uri="{BB962C8B-B14F-4D97-AF65-F5344CB8AC3E}">
        <p14:creationId xmlns:p14="http://schemas.microsoft.com/office/powerpoint/2010/main" val="29400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FB0B-530C-6849-A1E5-E87B52DD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332"/>
            <a:ext cx="10515600" cy="1669305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Technical Approach – First training and validation of 3-dimensional CNN training on reduced dataset</a:t>
            </a:r>
            <a:br>
              <a:rPr lang="en-US" dirty="0"/>
            </a:b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5BD2DB-F8F0-E54A-80A0-BEDA0DCCD865}"/>
              </a:ext>
            </a:extLst>
          </p:cNvPr>
          <p:cNvGrpSpPr/>
          <p:nvPr/>
        </p:nvGrpSpPr>
        <p:grpSpPr>
          <a:xfrm>
            <a:off x="1584511" y="2157244"/>
            <a:ext cx="9022977" cy="4293051"/>
            <a:chOff x="968188" y="1583909"/>
            <a:chExt cx="8677836" cy="41038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5E1AFA-050F-7B40-BD8D-358230AAA7D3}"/>
                </a:ext>
              </a:extLst>
            </p:cNvPr>
            <p:cNvSpPr txBox="1"/>
            <p:nvPr/>
          </p:nvSpPr>
          <p:spPr>
            <a:xfrm>
              <a:off x="968188" y="4805082"/>
              <a:ext cx="2653553" cy="882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One 3-D CLARITY Brain Imaging Data annotated for Neurons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19342F-8FDE-9740-855B-F19645BB1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0468" y="1583909"/>
              <a:ext cx="2221273" cy="26285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63E210-F423-F84E-93F8-2FE886518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4327" y="1821863"/>
              <a:ext cx="2221273" cy="262858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197903-2A53-4648-A6A9-7EACB906A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2915" y="2042415"/>
              <a:ext cx="2221273" cy="2628586"/>
            </a:xfrm>
            <a:prstGeom prst="rect">
              <a:avLst/>
            </a:prstGeom>
          </p:spPr>
        </p:pic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4E2AFE8-7E44-DA4F-8D36-80BF5E59B9FA}"/>
                </a:ext>
              </a:extLst>
            </p:cNvPr>
            <p:cNvSpPr/>
            <p:nvPr/>
          </p:nvSpPr>
          <p:spPr>
            <a:xfrm>
              <a:off x="6508377" y="2450026"/>
              <a:ext cx="3137647" cy="159571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3D Convolutional Neural Network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0CDE47-570F-D640-8900-2AD9E6D2107C}"/>
                </a:ext>
              </a:extLst>
            </p:cNvPr>
            <p:cNvCxnSpPr/>
            <p:nvPr/>
          </p:nvCxnSpPr>
          <p:spPr>
            <a:xfrm>
              <a:off x="4069976" y="3136156"/>
              <a:ext cx="2026024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972D68-CE76-4E48-9998-1662618CFEFE}"/>
                </a:ext>
              </a:extLst>
            </p:cNvPr>
            <p:cNvSpPr txBox="1"/>
            <p:nvPr/>
          </p:nvSpPr>
          <p:spPr>
            <a:xfrm>
              <a:off x="3765177" y="2397492"/>
              <a:ext cx="27432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Neuron 12X12X12 voxels </a:t>
              </a:r>
            </a:p>
            <a:p>
              <a:r>
                <a:rPr lang="en-US" dirty="0"/>
                <a:t>and non-neuron 12x12x12</a:t>
              </a:r>
            </a:p>
            <a:p>
              <a:endParaRPr lang="en-US" dirty="0"/>
            </a:p>
            <a:p>
              <a:r>
                <a:rPr lang="en-US" dirty="0"/>
                <a:t> voxels from these images are used for training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69283EE-36D2-4E4A-AA03-A958C3425A60}"/>
              </a:ext>
            </a:extLst>
          </p:cNvPr>
          <p:cNvSpPr txBox="1"/>
          <p:nvPr/>
        </p:nvSpPr>
        <p:spPr>
          <a:xfrm>
            <a:off x="7496561" y="5013051"/>
            <a:ext cx="3262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applied to training data resulted in 95% accuracy</a:t>
            </a:r>
            <a:r>
              <a:rPr lang="en-US" dirty="0">
                <a:solidFill>
                  <a:schemeClr val="accent1"/>
                </a:solidFill>
              </a:rPr>
              <a:t>: limited need for data augmentation</a:t>
            </a:r>
          </a:p>
        </p:txBody>
      </p:sp>
    </p:spTree>
    <p:extLst>
      <p:ext uri="{BB962C8B-B14F-4D97-AF65-F5344CB8AC3E}">
        <p14:creationId xmlns:p14="http://schemas.microsoft.com/office/powerpoint/2010/main" val="2105205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2C151-5406-974A-952B-4D418968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538"/>
            <a:ext cx="10515600" cy="2007211"/>
          </a:xfrm>
        </p:spPr>
        <p:txBody>
          <a:bodyPr>
            <a:normAutofit/>
          </a:bodyPr>
          <a:lstStyle/>
          <a:p>
            <a:r>
              <a:rPr lang="en-US" dirty="0"/>
              <a:t>Technical Approach- Large Scale Training on Complete Dataset &amp; CNN Validation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B2301-B1E0-784C-B6B3-A20CB3B0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0980"/>
            <a:ext cx="10515600" cy="3819037"/>
          </a:xfrm>
        </p:spPr>
        <p:txBody>
          <a:bodyPr/>
          <a:lstStyle/>
          <a:p>
            <a:r>
              <a:rPr lang="" altLang="en-US" dirty="0"/>
              <a:t>Data includes 9 whole brains</a:t>
            </a:r>
          </a:p>
          <a:p>
            <a:endParaRPr lang="" altLang="en-US" dirty="0"/>
          </a:p>
          <a:p>
            <a:r>
              <a:rPr lang="" altLang="en-US" dirty="0">
                <a:solidFill>
                  <a:schemeClr val="accent1"/>
                </a:solidFill>
              </a:rPr>
              <a:t>Coarse validation</a:t>
            </a:r>
            <a:r>
              <a:rPr lang="" altLang="en-US" dirty="0"/>
              <a:t>: report </a:t>
            </a:r>
            <a:r>
              <a:rPr lang="en-US" altLang="en-US" dirty="0">
                <a:sym typeface="+mn-ea"/>
              </a:rPr>
              <a:t>metrics (e.g. AUC) </a:t>
            </a:r>
            <a:r>
              <a:rPr lang="" altLang="en-US" dirty="0">
                <a:sym typeface="+mn-ea"/>
              </a:rPr>
              <a:t>over a few random splits of data (6 train, 3 test)</a:t>
            </a:r>
          </a:p>
          <a:p>
            <a:endParaRPr lang="" altLang="en-US" dirty="0"/>
          </a:p>
          <a:p>
            <a:r>
              <a:rPr lang="" altLang="en-US" dirty="0">
                <a:solidFill>
                  <a:schemeClr val="accent1"/>
                </a:solidFill>
              </a:rPr>
              <a:t>Full Leave-one-out (LOO) Cross validation</a:t>
            </a:r>
            <a:r>
              <a:rPr lang="" altLang="en-US" dirty="0"/>
              <a:t>: report cross-validated metrics (e.g. AUC) averaged over 9 folds. In each fold, all but 1 brain will be used for training, and the remaining one for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8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FBF2-8AF0-A948-B476-158FD035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023"/>
            <a:ext cx="10515600" cy="1325563"/>
          </a:xfrm>
        </p:spPr>
        <p:txBody>
          <a:bodyPr/>
          <a:lstStyle/>
          <a:p>
            <a:r>
              <a:rPr lang="en-US" dirty="0"/>
              <a:t>Dependencies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ADF85-4868-5D4E-8ADB-C7A6F9DDB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15037"/>
              </p:ext>
            </p:extLst>
          </p:nvPr>
        </p:nvGraphicFramePr>
        <p:xfrm>
          <a:off x="838200" y="1289434"/>
          <a:ext cx="10080810" cy="4965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62">
                  <a:extLst>
                    <a:ext uri="{9D8B030D-6E8A-4147-A177-3AD203B41FA5}">
                      <a16:colId xmlns:a16="http://schemas.microsoft.com/office/drawing/2014/main" val="679384913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1789414804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3239075411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1241396315"/>
                    </a:ext>
                  </a:extLst>
                </a:gridCol>
                <a:gridCol w="2016162">
                  <a:extLst>
                    <a:ext uri="{9D8B030D-6E8A-4147-A177-3AD203B41FA5}">
                      <a16:colId xmlns:a16="http://schemas.microsoft.com/office/drawing/2014/main" val="742058241"/>
                    </a:ext>
                  </a:extLst>
                </a:gridCol>
              </a:tblGrid>
              <a:tr h="5759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Dependency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 Expected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Alternative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44741"/>
                  </a:ext>
                </a:extLst>
              </a:tr>
              <a:tr h="575914">
                <a:tc>
                  <a:txBody>
                    <a:bodyPr/>
                    <a:lstStyle/>
                    <a:p>
                      <a:r>
                        <a:rPr lang="en-US" dirty="0"/>
                        <a:t>Computing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MARCC Access granted through Dr. </a:t>
                      </a:r>
                      <a:r>
                        <a:rPr lang="en-US" dirty="0" err="1"/>
                        <a:t>Sulam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slow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571816"/>
                  </a:ext>
                </a:extLst>
              </a:tr>
              <a:tr h="575914">
                <a:tc>
                  <a:txBody>
                    <a:bodyPr/>
                    <a:lstStyle/>
                    <a:p>
                      <a:r>
                        <a:rPr lang="en-US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laptop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Desktop computer provided in </a:t>
                      </a:r>
                      <a:r>
                        <a:rPr lang="en-US" dirty="0" err="1"/>
                        <a:t>Sulam</a:t>
                      </a:r>
                      <a:r>
                        <a:rPr lang="en-US" dirty="0"/>
                        <a:t>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01774"/>
                  </a:ext>
                </a:extLst>
              </a:tr>
              <a:tr h="575914">
                <a:tc>
                  <a:txBody>
                    <a:bodyPr/>
                    <a:lstStyle/>
                    <a:p>
                      <a:r>
                        <a:rPr lang="en-US" dirty="0"/>
                        <a:t>Backups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 </a:t>
                      </a:r>
                      <a:r>
                        <a:rPr lang="en-US" dirty="0" err="1"/>
                        <a:t>github</a:t>
                      </a:r>
                      <a:r>
                        <a:rPr lang="en-US" dirty="0"/>
                        <a:t> code storage,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code &amp; data also stored on MARCC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12133"/>
                  </a:ext>
                </a:extLst>
              </a:tr>
              <a:tr h="575914">
                <a:tc>
                  <a:txBody>
                    <a:bodyPr/>
                    <a:lstStyle/>
                    <a:p>
                      <a:r>
                        <a:rPr lang="en-US" dirty="0" err="1"/>
                        <a:t>pytorch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Install </a:t>
                      </a:r>
                      <a:r>
                        <a:rPr lang="en-US" dirty="0" err="1"/>
                        <a:t>pytorch</a:t>
                      </a:r>
                      <a:r>
                        <a:rPr lang="en-US" dirty="0"/>
                        <a:t> for use on  MARCC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Tensorflow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27465"/>
                  </a:ext>
                </a:extLst>
              </a:tr>
              <a:tr h="575914">
                <a:tc>
                  <a:txBody>
                    <a:bodyPr/>
                    <a:lstStyle/>
                    <a:p>
                      <a:r>
                        <a:rPr lang="en-US" dirty="0"/>
                        <a:t>Data- 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Downloaded off of BOSS </a:t>
                      </a:r>
                      <a:r>
                        <a:rPr lang="en-US" dirty="0" err="1"/>
                        <a:t>Neurodata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662826"/>
                  </a:ext>
                </a:extLst>
              </a:tr>
              <a:tr h="601045">
                <a:tc>
                  <a:txBody>
                    <a:bodyPr/>
                    <a:lstStyle/>
                    <a:p>
                      <a:r>
                        <a:rPr lang="en-US" dirty="0"/>
                        <a:t>Data-Annotations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Provided by Dr. </a:t>
                      </a:r>
                      <a:r>
                        <a:rPr lang="en-US" dirty="0" err="1"/>
                        <a:t>Sulam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8307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75FC45-D991-DC4F-BF6A-795B7D3184B1}"/>
              </a:ext>
            </a:extLst>
          </p:cNvPr>
          <p:cNvSpPr txBox="1"/>
          <p:nvPr/>
        </p:nvSpPr>
        <p:spPr>
          <a:xfrm>
            <a:off x="5638800" y="297628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846FCE-2D6A-634F-8E60-C44879560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875" y="5684953"/>
            <a:ext cx="467845" cy="465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589D82-286C-064B-99E8-07B2DF313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876" y="5098420"/>
            <a:ext cx="467845" cy="465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7B1E25-8B67-6444-82AF-01ED2809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876" y="4408138"/>
            <a:ext cx="467845" cy="4657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D6BD06-2059-BE46-9C20-46F679BBA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876" y="3830114"/>
            <a:ext cx="467845" cy="4657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FE987F-5C64-8D4E-9E93-19CACB82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9875" y="3067120"/>
            <a:ext cx="467845" cy="4657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2C878C-E42B-5843-B61E-EED62F183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195" y="2006051"/>
            <a:ext cx="467845" cy="4657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964AD6-3108-594E-81D2-1D3753BE47FA}"/>
              </a:ext>
            </a:extLst>
          </p:cNvPr>
          <p:cNvSpPr txBox="1"/>
          <p:nvPr/>
        </p:nvSpPr>
        <p:spPr>
          <a:xfrm>
            <a:off x="10484220" y="6295207"/>
            <a:ext cx="1739153" cy="367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ALL RESOLVED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7354C2-2025-B843-8F33-8C9968DC21A5}"/>
              </a:ext>
            </a:extLst>
          </p:cNvPr>
          <p:cNvSpPr/>
          <p:nvPr/>
        </p:nvSpPr>
        <p:spPr>
          <a:xfrm>
            <a:off x="10985123" y="1933583"/>
            <a:ext cx="737345" cy="5980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A1A36-2740-9B4F-A6B3-65281B1DDD88}"/>
              </a:ext>
            </a:extLst>
          </p:cNvPr>
          <p:cNvSpPr txBox="1"/>
          <p:nvPr/>
        </p:nvSpPr>
        <p:spPr>
          <a:xfrm>
            <a:off x="10717300" y="2497860"/>
            <a:ext cx="127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ISSUE</a:t>
            </a:r>
          </a:p>
        </p:txBody>
      </p:sp>
    </p:spTree>
    <p:extLst>
      <p:ext uri="{BB962C8B-B14F-4D97-AF65-F5344CB8AC3E}">
        <p14:creationId xmlns:p14="http://schemas.microsoft.com/office/powerpoint/2010/main" val="207165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E73E-46F9-014D-9AA0-1FEA5B38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153192"/>
            <a:ext cx="10515600" cy="1325563"/>
          </a:xfrm>
        </p:spPr>
        <p:txBody>
          <a:bodyPr/>
          <a:lstStyle/>
          <a:p>
            <a:r>
              <a:rPr lang="en-US" dirty="0"/>
              <a:t>Dependency issues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F96EC1-4361-674C-BADC-E47B4588F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168" y="1352550"/>
            <a:ext cx="3912765" cy="367665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2CA5B8-4545-A04A-AB58-C310272BA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363" y="635051"/>
            <a:ext cx="3610602" cy="3233563"/>
          </a:xfrm>
          <a:prstGeom prst="rect">
            <a:avLst/>
          </a:prstGeom>
        </p:spPr>
      </p:pic>
      <p:pic>
        <p:nvPicPr>
          <p:cNvPr id="11" name="Picture 10" descr="A picture containing bird&#10;&#10;Description automatically generated">
            <a:extLst>
              <a:ext uri="{FF2B5EF4-FFF2-40B4-BE49-F238E27FC236}">
                <a16:creationId xmlns:a16="http://schemas.microsoft.com/office/drawing/2014/main" id="{4760DFB8-DB9F-214E-9D5D-F983DFE8A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090" y="4269590"/>
            <a:ext cx="4546600" cy="2057400"/>
          </a:xfrm>
          <a:prstGeom prst="rect">
            <a:avLst/>
          </a:prstGeom>
        </p:spPr>
      </p:pic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6908AEBE-B63D-1949-BC67-6175C2BE4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01311" y="1204587"/>
            <a:ext cx="4400400" cy="4837439"/>
          </a:xfrm>
        </p:spPr>
      </p:pic>
    </p:spTree>
    <p:extLst>
      <p:ext uri="{BB962C8B-B14F-4D97-AF65-F5344CB8AC3E}">
        <p14:creationId xmlns:p14="http://schemas.microsoft.com/office/powerpoint/2010/main" val="118989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612</Words>
  <Application>Microsoft Macintosh PowerPoint</Application>
  <PresentationFormat>Widescreen</PresentationFormat>
  <Paragraphs>147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Deep Learning-Based Neuron Detection in Brain CLARITY Imaging</vt:lpstr>
      <vt:lpstr>Background: CLARITY imaging</vt:lpstr>
      <vt:lpstr>Significance of CLARITY for Brain Imaging</vt:lpstr>
      <vt:lpstr>Goal</vt:lpstr>
      <vt:lpstr>Technical Approach- Design and Implementation of 3-dimensional CNN Model </vt:lpstr>
      <vt:lpstr>Technical Approach – First training and validation of 3-dimensional CNN training on reduced dataset </vt:lpstr>
      <vt:lpstr>Technical Approach- Large Scale Training on Complete Dataset &amp; CNN Validation </vt:lpstr>
      <vt:lpstr>Dependencies</vt:lpstr>
      <vt:lpstr>Dependency issues</vt:lpstr>
      <vt:lpstr>Deliverables</vt:lpstr>
      <vt:lpstr>Schedule</vt:lpstr>
      <vt:lpstr>Milestones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learning-based Neuron Detection in Brain CLARITY Imaging</dc:title>
  <dc:creator>Microsoft Office User</dc:creator>
  <cp:lastModifiedBy>Prerna Singh</cp:lastModifiedBy>
  <cp:revision>69</cp:revision>
  <dcterms:created xsi:type="dcterms:W3CDTF">2020-02-15T22:14:16Z</dcterms:created>
  <dcterms:modified xsi:type="dcterms:W3CDTF">2020-04-02T02:43:35Z</dcterms:modified>
</cp:coreProperties>
</file>