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inimized"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D97D4E5E-4C05-F942-81DA-9AECB15CE130}" type="datetimeFigureOut">
              <a:rPr lang="en-US" smtClean="0"/>
              <a:pPr/>
              <a:t>3/25/14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33467B4-6907-6C4D-AD74-4B0DAC813E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chowdh8@jhu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5897"/>
            <a:ext cx="7772400" cy="1829761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/>
                </a:solidFill>
                <a:cs typeface="Apple Chancery"/>
              </a:rPr>
              <a:t>Physical Training Model for Robotic Blood Vessel Dissection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Checkpoint Presentation</a:t>
            </a:r>
          </a:p>
          <a:p>
            <a:r>
              <a:rPr lang="en-US" sz="2400" dirty="0" err="1" smtClean="0"/>
              <a:t>Shayer</a:t>
            </a:r>
            <a:r>
              <a:rPr lang="en-US" sz="2400" dirty="0" smtClean="0"/>
              <a:t> </a:t>
            </a:r>
            <a:r>
              <a:rPr lang="en-US" sz="2400" dirty="0" err="1" smtClean="0"/>
              <a:t>Chowdhury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2"/>
              </a:rPr>
              <a:t>(schowdh8@jhu.edu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Project #3</a:t>
            </a:r>
          </a:p>
          <a:p>
            <a:r>
              <a:rPr lang="en-US" sz="2400" dirty="0" smtClean="0"/>
              <a:t>Mentors: Dr. </a:t>
            </a:r>
            <a:r>
              <a:rPr lang="en-US" sz="2400" dirty="0" err="1" smtClean="0"/>
              <a:t>Gyusung</a:t>
            </a:r>
            <a:r>
              <a:rPr lang="en-US" sz="2400" dirty="0" smtClean="0"/>
              <a:t> Lee, Dr. </a:t>
            </a:r>
            <a:r>
              <a:rPr lang="en-US" sz="2400" dirty="0" err="1" smtClean="0"/>
              <a:t>Mija</a:t>
            </a:r>
            <a:r>
              <a:rPr lang="en-US" sz="2400" dirty="0" smtClean="0"/>
              <a:t> Lee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35" y="414475"/>
            <a:ext cx="19177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923" y="1"/>
            <a:ext cx="3098911" cy="1405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Rubber tubing simulates shrinking of blood vessels when high temperature is applied</a:t>
            </a:r>
          </a:p>
          <a:p>
            <a:endParaRPr lang="en-US" dirty="0" smtClean="0"/>
          </a:p>
          <a:p>
            <a:r>
              <a:rPr lang="en-US" dirty="0" smtClean="0"/>
              <a:t>Approximate cost is $30 per unit</a:t>
            </a:r>
          </a:p>
          <a:p>
            <a:pPr lvl="1"/>
            <a:r>
              <a:rPr lang="en-US" dirty="0" smtClean="0"/>
              <a:t>Tubing can be bought for cheap off of </a:t>
            </a:r>
            <a:r>
              <a:rPr lang="en-US" dirty="0" err="1" smtClean="0"/>
              <a:t>amazon.com</a:t>
            </a:r>
            <a:r>
              <a:rPr lang="en-US" dirty="0" smtClean="0"/>
              <a:t>; gel purchased through Sigma-Aldrich</a:t>
            </a:r>
          </a:p>
          <a:p>
            <a:pPr lvl="1"/>
            <a:r>
              <a:rPr lang="en-US" dirty="0" smtClean="0"/>
              <a:t>Much cheaper than current models, which run up to $75-80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Gelatin-based gel is potentially reusable</a:t>
            </a:r>
          </a:p>
          <a:p>
            <a:pPr lvl="1"/>
            <a:r>
              <a:rPr lang="en-US" dirty="0" smtClean="0"/>
              <a:t>Described as having properties such that it can be re-melted at high enough temperatures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Simple to make in a basic lab environment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Electrosurgery</a:t>
            </a:r>
            <a:r>
              <a:rPr lang="en-US" dirty="0" smtClean="0"/>
              <a:t> Dissection Model Prototype: Successes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Rubber tubing and gelatin gel have low conductivity</a:t>
            </a:r>
          </a:p>
          <a:p>
            <a:pPr lvl="1"/>
            <a:r>
              <a:rPr lang="en-US" dirty="0" smtClean="0"/>
              <a:t>Searching for a more conductive blood vessel and tissue phantom</a:t>
            </a:r>
          </a:p>
          <a:p>
            <a:r>
              <a:rPr lang="en-US" dirty="0" smtClean="0"/>
              <a:t>While much cheaper than current models, still fairly expensive</a:t>
            </a:r>
          </a:p>
          <a:p>
            <a:pPr lvl="1"/>
            <a:r>
              <a:rPr lang="en-US" dirty="0" smtClean="0"/>
              <a:t>Goal is still less than $10 per unit, but will try to get as close as possible</a:t>
            </a:r>
          </a:p>
          <a:p>
            <a:r>
              <a:rPr lang="en-US" dirty="0" smtClean="0"/>
              <a:t>Reusability of gel is questionable</a:t>
            </a:r>
          </a:p>
          <a:p>
            <a:pPr lvl="1"/>
            <a:r>
              <a:rPr lang="en-US" dirty="0" smtClean="0"/>
              <a:t>Even if it can be re-melted at high enough temperatures, will need to accommodate by placing phantom in a metal dish and ensuring that tubing doesn’t shrink concurrently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Electrosurgery</a:t>
            </a:r>
            <a:r>
              <a:rPr lang="en-US" dirty="0" smtClean="0"/>
              <a:t> Dissection Model Prototype: Weaknesses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Search for a more conductive gel and rubber tubing material while maintaining realistic and reusable properties</a:t>
            </a:r>
          </a:p>
          <a:p>
            <a:endParaRPr lang="en-US" dirty="0" smtClean="0"/>
          </a:p>
          <a:p>
            <a:r>
              <a:rPr lang="en-US" dirty="0" smtClean="0"/>
              <a:t>Have model tested and evaluated by practicing surgeons then update using their feedback</a:t>
            </a:r>
          </a:p>
          <a:p>
            <a:endParaRPr lang="en-US" dirty="0" smtClean="0"/>
          </a:p>
          <a:p>
            <a:r>
              <a:rPr lang="en-US" dirty="0" smtClean="0"/>
              <a:t>Still haven’t figured out a way to model coagulation</a:t>
            </a:r>
          </a:p>
          <a:p>
            <a:pPr lvl="1"/>
            <a:r>
              <a:rPr lang="en-US" dirty="0" smtClean="0"/>
              <a:t>Once rubber tubing choice is ascertained, can work on coagulation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Electrosurgery</a:t>
            </a:r>
            <a:r>
              <a:rPr lang="en-US" dirty="0" smtClean="0"/>
              <a:t> Dissection Model Prototype: Moving Forward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dependency of relying on availability of surgeons to evaluate according to their schedule</a:t>
            </a:r>
          </a:p>
          <a:p>
            <a:pPr lvl="1"/>
            <a:r>
              <a:rPr lang="en-US" dirty="0" smtClean="0"/>
              <a:t>Access to surgeons is possible, but may need to adjust schedule</a:t>
            </a:r>
          </a:p>
          <a:p>
            <a:r>
              <a:rPr lang="en-US" dirty="0" smtClean="0"/>
              <a:t>Extending expected deliverable date of April 1</a:t>
            </a:r>
            <a:r>
              <a:rPr lang="en-US" baseline="30000" dirty="0" smtClean="0"/>
              <a:t>st</a:t>
            </a:r>
            <a:r>
              <a:rPr lang="en-US" dirty="0" smtClean="0"/>
              <a:t> to TBD, according to surgeon availability</a:t>
            </a:r>
          </a:p>
          <a:p>
            <a:r>
              <a:rPr lang="en-US" dirty="0" smtClean="0"/>
              <a:t>Crude blunt/sharp prototype ready for evaluation</a:t>
            </a:r>
          </a:p>
          <a:p>
            <a:r>
              <a:rPr lang="en-US" dirty="0" err="1" smtClean="0"/>
              <a:t>Electrosurgery</a:t>
            </a:r>
            <a:r>
              <a:rPr lang="en-US" dirty="0" smtClean="0"/>
              <a:t> model still needs improvement </a:t>
            </a:r>
            <a:r>
              <a:rPr lang="en-US" smtClean="0"/>
              <a:t>before evaluation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6000" dirty="0" smtClean="0"/>
              <a:t>Questions?</a:t>
            </a:r>
          </a:p>
          <a:p>
            <a:pPr algn="ctr">
              <a:buNone/>
            </a:pPr>
            <a:endParaRPr lang="en-US" sz="6000" dirty="0" smtClean="0"/>
          </a:p>
          <a:p>
            <a:pPr algn="ctr">
              <a:buNone/>
            </a:pPr>
            <a:r>
              <a:rPr lang="en-US" sz="6000" dirty="0" smtClean="0"/>
              <a:t>Comments?</a:t>
            </a:r>
            <a:endParaRPr lang="en-US" sz="6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/>
          <a:lstStyle/>
          <a:p>
            <a:r>
              <a:rPr lang="en-US" sz="3200" b="1" dirty="0" smtClean="0"/>
              <a:t>Current state</a:t>
            </a:r>
            <a:r>
              <a:rPr lang="en-US" sz="3200" dirty="0" smtClean="0"/>
              <a:t>: Lack of a cheap, effective, and reusable blood vessel dissection phantom for robotic surgery training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b="1" dirty="0" smtClean="0"/>
              <a:t>Goal</a:t>
            </a:r>
            <a:r>
              <a:rPr lang="en-US" sz="3200" dirty="0" smtClean="0"/>
              <a:t>: Create a comprehensive inanimate surgical training model for sharp/blunt dissection and blood vessel </a:t>
            </a:r>
            <a:r>
              <a:rPr lang="en-US" sz="3200" dirty="0" err="1" smtClean="0"/>
              <a:t>electrosurgery</a:t>
            </a:r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62" y="1568113"/>
            <a:ext cx="7699323" cy="4439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 with surgeons at MISTIC</a:t>
            </a:r>
          </a:p>
          <a:p>
            <a:pPr lvl="1"/>
            <a:r>
              <a:rPr lang="en-US" dirty="0" smtClean="0"/>
              <a:t>Dr. Lee was able to get me in touch with three surgeons</a:t>
            </a:r>
          </a:p>
          <a:p>
            <a:pPr lvl="1"/>
            <a:r>
              <a:rPr lang="en-US" dirty="0" smtClean="0"/>
              <a:t>Emphasized in both blunt/sharp surgery and </a:t>
            </a:r>
            <a:r>
              <a:rPr lang="en-US" dirty="0" err="1" smtClean="0"/>
              <a:t>electrosurgery</a:t>
            </a:r>
            <a:r>
              <a:rPr lang="en-US" dirty="0" smtClean="0"/>
              <a:t> simulation, option of keeping “tissue” opaque or transparent to obscure or display location of blood vessels</a:t>
            </a:r>
          </a:p>
          <a:p>
            <a:pPr lvl="1"/>
            <a:r>
              <a:rPr lang="en-US" dirty="0" smtClean="0"/>
              <a:t>In blunt/sharp simulation, focus on tissue to behave realistically in terms of resisting dissection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electrosurgery</a:t>
            </a:r>
            <a:r>
              <a:rPr lang="en-US" dirty="0" smtClean="0"/>
              <a:t>, focus on conductivity of gel and blood vessels, shrinking of blood vessel at high heat, and if possible, coagulation of “blood” inside vessel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To 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13018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Cotton stuffing to simulate dissectible tissue and rubber bands to simulate blood vessels</a:t>
            </a:r>
          </a:p>
          <a:p>
            <a:endParaRPr lang="en-US" dirty="0" smtClean="0"/>
          </a:p>
          <a:p>
            <a:r>
              <a:rPr lang="en-US" dirty="0" smtClean="0"/>
              <a:t>Cheap and reusable</a:t>
            </a:r>
          </a:p>
          <a:p>
            <a:endParaRPr lang="en-US" dirty="0" smtClean="0"/>
          </a:p>
          <a:p>
            <a:r>
              <a:rPr lang="en-US" dirty="0" smtClean="0"/>
              <a:t>Strings/thread used as barriers and obstacles to maneuver around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Blunt/Sharp Dissection Model Prototype: Summary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710" y="2065266"/>
            <a:ext cx="4229290" cy="3362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Cotton stuffing, rubber bands, string/thread, and plastic bowls are inexpensive, recyclable lab materials that can be bought in bulk</a:t>
            </a:r>
          </a:p>
          <a:p>
            <a:endParaRPr lang="en-US" dirty="0" smtClean="0"/>
          </a:p>
          <a:p>
            <a:r>
              <a:rPr lang="en-US" dirty="0" smtClean="0"/>
              <a:t>Model exercises main concepts of blunt/sharp dissection</a:t>
            </a:r>
          </a:p>
          <a:p>
            <a:pPr lvl="1"/>
            <a:r>
              <a:rPr lang="en-US" dirty="0" smtClean="0"/>
              <a:t>Cotton stuffing displays elastic/spring-like properties while being cut and moved around</a:t>
            </a:r>
          </a:p>
          <a:p>
            <a:pPr lvl="1"/>
            <a:r>
              <a:rPr lang="en-US" dirty="0" smtClean="0"/>
              <a:t>String/thread obstacles prevent haphazard dissection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Simple to construct and reuse</a:t>
            </a:r>
          </a:p>
          <a:p>
            <a:pPr lvl="1"/>
            <a:r>
              <a:rPr lang="en-US" dirty="0" smtClean="0"/>
              <a:t>Cutting does not permanently damage cotton, so can be reused and replaced easily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Blunt/Sharp Dissection Model Prototype: Successes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Aiming to make model more sophisticated while keeping cost at a minimum</a:t>
            </a:r>
          </a:p>
          <a:p>
            <a:pPr lvl="1"/>
            <a:r>
              <a:rPr lang="en-US" dirty="0" smtClean="0"/>
              <a:t>Prototype is fairly crude, but serves its purpose</a:t>
            </a:r>
          </a:p>
          <a:p>
            <a:pPr lvl="1"/>
            <a:r>
              <a:rPr lang="en-US" dirty="0" smtClean="0"/>
              <a:t>Approximate cost currently at less than $10, which is the goal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Thickness and texture of cotton not exactly representative of human tissue</a:t>
            </a:r>
          </a:p>
          <a:p>
            <a:pPr lvl="1"/>
            <a:r>
              <a:rPr lang="en-US" dirty="0" smtClean="0"/>
              <a:t>Looking into more synthetic material that better mimics tissue, but is still easily reusable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Blunt/Sharp Dissection Model Prototype: Weaknesses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out model and receive feedback from surgeons’ evaluations</a:t>
            </a:r>
          </a:p>
          <a:p>
            <a:pPr lvl="1"/>
            <a:r>
              <a:rPr lang="en-US" b="1" dirty="0" smtClean="0"/>
              <a:t>Additional dependency</a:t>
            </a:r>
            <a:r>
              <a:rPr lang="en-US" dirty="0" smtClean="0"/>
              <a:t>: availability of surgeons will be dependent on their schedule; evaluation of models may take longer than expected</a:t>
            </a:r>
          </a:p>
          <a:p>
            <a:pPr lvl="1"/>
            <a:r>
              <a:rPr lang="en-US" dirty="0" smtClean="0"/>
              <a:t>May push back April 1</a:t>
            </a:r>
            <a:r>
              <a:rPr lang="en-US" baseline="30000" dirty="0" smtClean="0"/>
              <a:t>st</a:t>
            </a:r>
            <a:r>
              <a:rPr lang="en-US" dirty="0" smtClean="0"/>
              <a:t> date of expected deliverables accordingly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Continue search for more cheap, synthetic, and realistic material to replace or enhance cotton stuffing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Blunt/Sharp Dissection Model Prototype: Moving Forward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11723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3mm silicone rubber tubing segments embedded in “gelatin from porcine skin” from Sigma-Aldrich</a:t>
            </a:r>
          </a:p>
          <a:p>
            <a:endParaRPr lang="en-US" dirty="0" smtClean="0"/>
          </a:p>
          <a:p>
            <a:r>
              <a:rPr lang="en-US" dirty="0" smtClean="0"/>
              <a:t>Tubing shrinks at temperatures higher than 100°C</a:t>
            </a:r>
          </a:p>
          <a:p>
            <a:endParaRPr lang="en-US" dirty="0" smtClean="0"/>
          </a:p>
          <a:p>
            <a:r>
              <a:rPr lang="en-US" dirty="0" smtClean="0"/>
              <a:t>Relatively cheap and easy to make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Electrosurgery</a:t>
            </a:r>
            <a:r>
              <a:rPr lang="en-US" dirty="0" smtClean="0"/>
              <a:t> Dissection Model Prototype: Summary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825" y="1481328"/>
            <a:ext cx="3563975" cy="475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919</TotalTime>
  <Words>751</Words>
  <Application>Microsoft Macintosh PowerPoint</Application>
  <PresentationFormat>On-screen Show (4:3)</PresentationFormat>
  <Paragraphs>88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Concourse</vt:lpstr>
      <vt:lpstr>Physical Training Model for Robotic Blood Vessel Dissection</vt:lpstr>
      <vt:lpstr>Project Overview</vt:lpstr>
      <vt:lpstr>Approach</vt:lpstr>
      <vt:lpstr>Progress To Date</vt:lpstr>
      <vt:lpstr>Blunt/Sharp Dissection Model Prototype: Summary</vt:lpstr>
      <vt:lpstr>Blunt/Sharp Dissection Model Prototype: Successes</vt:lpstr>
      <vt:lpstr>Blunt/Sharp Dissection Model Prototype: Weaknesses</vt:lpstr>
      <vt:lpstr>Blunt/Sharp Dissection Model Prototype: Moving Forward</vt:lpstr>
      <vt:lpstr>Electrosurgery Dissection Model Prototype: Summary</vt:lpstr>
      <vt:lpstr>Electrosurgery Dissection Model Prototype: Successes</vt:lpstr>
      <vt:lpstr>Electrosurgery Dissection Model Prototype: Weaknesses</vt:lpstr>
      <vt:lpstr>Electrosurgery Dissection Model Prototype: Moving Forward</vt:lpstr>
      <vt:lpstr>Summary</vt:lpstr>
      <vt:lpstr>Slide 14</vt:lpstr>
    </vt:vector>
  </TitlesOfParts>
  <Company>Johns Hopkins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Training Model for Robotic Blood Vessel Dissection</dc:title>
  <dc:creator>Shayer Chowdhury</dc:creator>
  <cp:lastModifiedBy>Shayer Chowdhury</cp:lastModifiedBy>
  <cp:revision>102</cp:revision>
  <dcterms:created xsi:type="dcterms:W3CDTF">2014-03-25T13:53:24Z</dcterms:created>
  <dcterms:modified xsi:type="dcterms:W3CDTF">2014-03-25T16:38:44Z</dcterms:modified>
</cp:coreProperties>
</file>