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8404800"/>
  <p:notesSz cx="6858000" cy="9144000"/>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000099"/>
    <a:srgbClr val="FFECD9"/>
    <a:srgbClr val="800080"/>
    <a:srgbClr val="A50021"/>
    <a:srgbClr val="FF3300"/>
    <a:srgbClr val="00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7" autoAdjust="0"/>
    <p:restoredTop sz="99372" autoAdjust="0"/>
  </p:normalViewPr>
  <p:slideViewPr>
    <p:cSldViewPr>
      <p:cViewPr>
        <p:scale>
          <a:sx n="25" d="100"/>
          <a:sy n="25" d="100"/>
        </p:scale>
        <p:origin x="-228" y="-78"/>
      </p:cViewPr>
      <p:guideLst>
        <p:guide orient="horz" pos="15887"/>
        <p:guide pos="8633"/>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7716063" cy="77716063"/>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jrichmo7\Desktop\Research\Robo-ELF\Robo-ELF%20Rating%20Form%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
  <c:chart>
    <c:view3D>
      <c:rAngAx val="1"/>
    </c:view3D>
    <c:plotArea>
      <c:layout>
        <c:manualLayout>
          <c:layoutTarget val="inner"/>
          <c:xMode val="edge"/>
          <c:yMode val="edge"/>
          <c:x val="0.34356008350106654"/>
          <c:y val="1.495744709355162E-2"/>
          <c:w val="0.64547563257564256"/>
          <c:h val="0.96724628246343891"/>
        </c:manualLayout>
      </c:layout>
      <c:bar3DChart>
        <c:barDir val="bar"/>
        <c:grouping val="clustered"/>
        <c:ser>
          <c:idx val="0"/>
          <c:order val="0"/>
          <c:cat>
            <c:strRef>
              <c:f>Sheet1!$A$2:$A$11</c:f>
              <c:strCache>
                <c:ptCount val="10"/>
                <c:pt idx="0">
                  <c:v>Ease of initial scope placement</c:v>
                </c:pt>
                <c:pt idx="1">
                  <c:v>Ease of driving the scope</c:v>
                </c:pt>
                <c:pt idx="2">
                  <c:v>TVCs</c:v>
                </c:pt>
                <c:pt idx="3">
                  <c:v>FVCs</c:v>
                </c:pt>
                <c:pt idx="4">
                  <c:v>Ventricles</c:v>
                </c:pt>
                <c:pt idx="5">
                  <c:v>Anterior commissure</c:v>
                </c:pt>
                <c:pt idx="6">
                  <c:v>Subglottis</c:v>
                </c:pt>
                <c:pt idx="7">
                  <c:v>Carina</c:v>
                </c:pt>
                <c:pt idx="8">
                  <c:v>Ability to see:  Piriform sinuses</c:v>
                </c:pt>
                <c:pt idx="9">
                  <c:v>Ease of scope removal</c:v>
                </c:pt>
              </c:strCache>
            </c:strRef>
          </c:cat>
          <c:val>
            <c:numRef>
              <c:f>Sheet1!$I$2:$I$11</c:f>
              <c:numCache>
                <c:formatCode>General</c:formatCode>
                <c:ptCount val="10"/>
                <c:pt idx="0">
                  <c:v>4.7142857142857126</c:v>
                </c:pt>
                <c:pt idx="1">
                  <c:v>4</c:v>
                </c:pt>
                <c:pt idx="2">
                  <c:v>4.7142857142857126</c:v>
                </c:pt>
                <c:pt idx="3">
                  <c:v>4.1428571428571415</c:v>
                </c:pt>
                <c:pt idx="4">
                  <c:v>4.2857142857142874</c:v>
                </c:pt>
                <c:pt idx="5">
                  <c:v>4.4285714285714288</c:v>
                </c:pt>
                <c:pt idx="6">
                  <c:v>4.4285714285714288</c:v>
                </c:pt>
                <c:pt idx="7">
                  <c:v>4.5714285714285712</c:v>
                </c:pt>
                <c:pt idx="8">
                  <c:v>3.1428571428571432</c:v>
                </c:pt>
                <c:pt idx="9">
                  <c:v>4.7142857142857126</c:v>
                </c:pt>
              </c:numCache>
            </c:numRef>
          </c:val>
        </c:ser>
        <c:dLbls/>
        <c:shape val="box"/>
        <c:axId val="68121728"/>
        <c:axId val="68123264"/>
        <c:axId val="0"/>
      </c:bar3DChart>
      <c:catAx>
        <c:axId val="68121728"/>
        <c:scaling>
          <c:orientation val="minMax"/>
        </c:scaling>
        <c:axPos val="l"/>
        <c:tickLblPos val="nextTo"/>
        <c:txPr>
          <a:bodyPr/>
          <a:lstStyle/>
          <a:p>
            <a:pPr>
              <a:defRPr sz="1800"/>
            </a:pPr>
            <a:endParaRPr lang="en-US"/>
          </a:p>
        </c:txPr>
        <c:crossAx val="68123264"/>
        <c:crosses val="autoZero"/>
        <c:auto val="1"/>
        <c:lblAlgn val="ctr"/>
        <c:lblOffset val="100"/>
      </c:catAx>
      <c:valAx>
        <c:axId val="68123264"/>
        <c:scaling>
          <c:orientation val="minMax"/>
          <c:min val="0"/>
        </c:scaling>
        <c:axPos val="b"/>
        <c:majorGridlines>
          <c:spPr>
            <a:ln>
              <a:solidFill>
                <a:schemeClr val="accent1"/>
              </a:solidFill>
            </a:ln>
          </c:spPr>
        </c:majorGridlines>
        <c:numFmt formatCode="General" sourceLinked="1"/>
        <c:tickLblPos val="nextTo"/>
        <c:crossAx val="68121728"/>
        <c:crosses val="autoZero"/>
        <c:crossBetween val="between"/>
        <c:majorUnit val="0.5"/>
      </c:valAx>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a:xfrm xmlns:a="http://schemas.openxmlformats.org/drawingml/2006/main" flipH="1" flipV="1">
          <a:off x="-2905125" y="-609599"/>
          <a:ext cx="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0.0142</cdr:x>
      <cdr:y>0.22279</cdr:y>
    </cdr:from>
    <cdr:to>
      <cdr:x>0.12934</cdr:x>
      <cdr:y>0.22279</cdr:y>
    </cdr:to>
    <cdr:sp macro="" textlink="">
      <cdr:nvSpPr>
        <cdr:cNvPr id="5" name="Straight Connector 4"/>
        <cdr:cNvSpPr/>
      </cdr:nvSpPr>
      <cdr:spPr>
        <a:xfrm xmlns:a="http://schemas.openxmlformats.org/drawingml/2006/main" flipH="1">
          <a:off x="85725" y="838201"/>
          <a:ext cx="695325"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0.32836</cdr:x>
      <cdr:y>0.97207</cdr:y>
    </cdr:from>
    <cdr:to>
      <cdr:x>1</cdr:x>
      <cdr:y>1</cdr:y>
    </cdr:to>
    <cdr:sp macro="" textlink="">
      <cdr:nvSpPr>
        <cdr:cNvPr id="4" name="TextBox 3"/>
        <cdr:cNvSpPr txBox="1"/>
      </cdr:nvSpPr>
      <cdr:spPr>
        <a:xfrm xmlns:a="http://schemas.openxmlformats.org/drawingml/2006/main">
          <a:off x="3339380" y="13205730"/>
          <a:ext cx="6830550" cy="3794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a:t>
          </a:r>
          <a:r>
            <a:rPr lang="en-US" sz="1800" dirty="0" smtClean="0"/>
            <a:t>Very Difficult	           Neutral                      Very Easy</a:t>
          </a:r>
          <a:endParaRPr lang="en-US" sz="1800" dirty="0"/>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_Title_C2.jpg                                                0033966FKarls G4                       C0DC18D5:"/>
          <p:cNvPicPr>
            <a:picLocks noChangeAspect="1" noChangeArrowheads="1"/>
          </p:cNvPicPr>
          <p:nvPr/>
        </p:nvPicPr>
        <p:blipFill>
          <a:blip r:embed="rId2" cstate="print"/>
          <a:srcRect/>
          <a:stretch>
            <a:fillRect/>
          </a:stretch>
        </p:blipFill>
        <p:spPr bwMode="auto">
          <a:xfrm>
            <a:off x="0" y="0"/>
            <a:ext cx="43899138" cy="38412738"/>
          </a:xfrm>
          <a:prstGeom prst="rect">
            <a:avLst/>
          </a:prstGeom>
          <a:noFill/>
          <a:ln w="9525">
            <a:noFill/>
            <a:miter lim="800000"/>
            <a:headEnd/>
            <a:tailEnd/>
          </a:ln>
        </p:spPr>
      </p:pic>
      <p:pic>
        <p:nvPicPr>
          <p:cNvPr id="5" name="Picture 14" descr="&#10;Entity_Ex.wmf                                                  0033966FKarls G4                       C0DC18D5:"/>
          <p:cNvPicPr>
            <a:picLocks noChangeAspect="1" noChangeArrowheads="1"/>
          </p:cNvPicPr>
          <p:nvPr/>
        </p:nvPicPr>
        <p:blipFill>
          <a:blip r:embed="rId3" cstate="print"/>
          <a:srcRect/>
          <a:stretch>
            <a:fillRect/>
          </a:stretch>
        </p:blipFill>
        <p:spPr bwMode="auto">
          <a:xfrm>
            <a:off x="24095075" y="26030238"/>
            <a:ext cx="17548225" cy="7102475"/>
          </a:xfrm>
          <a:prstGeom prst="rect">
            <a:avLst/>
          </a:prstGeom>
          <a:noFill/>
          <a:ln w="9525">
            <a:noFill/>
            <a:miter lim="800000"/>
            <a:headEnd/>
            <a:tailEnd/>
          </a:ln>
        </p:spPr>
      </p:pic>
      <p:sp>
        <p:nvSpPr>
          <p:cNvPr id="2051" name="Rectangle 3"/>
          <p:cNvSpPr>
            <a:spLocks noGrp="1" noChangeArrowheads="1"/>
          </p:cNvSpPr>
          <p:nvPr>
            <p:ph type="ctrTitle"/>
          </p:nvPr>
        </p:nvSpPr>
        <p:spPr bwMode="white">
          <a:xfrm>
            <a:off x="3886203" y="4907280"/>
            <a:ext cx="37444680" cy="6400800"/>
          </a:xfrm>
        </p:spPr>
        <p:txBody>
          <a:bodyPr/>
          <a:lstStyle>
            <a:lvl1pPr>
              <a:defRPr>
                <a:solidFill>
                  <a:schemeClr val="bg1"/>
                </a:solidFill>
              </a:defRPr>
            </a:lvl1pPr>
          </a:lstStyle>
          <a:p>
            <a:r>
              <a:rPr lang="en-US" smtClean="0"/>
              <a:t>Click to edit Master title style</a:t>
            </a:r>
            <a:endParaRPr lang="en-US"/>
          </a:p>
        </p:txBody>
      </p:sp>
      <p:sp>
        <p:nvSpPr>
          <p:cNvPr id="2052" name="Rectangle 4"/>
          <p:cNvSpPr>
            <a:spLocks noGrp="1" noChangeArrowheads="1"/>
          </p:cNvSpPr>
          <p:nvPr>
            <p:ph type="subTitle" idx="1"/>
          </p:nvPr>
        </p:nvSpPr>
        <p:spPr bwMode="white">
          <a:xfrm>
            <a:off x="3886203" y="11521440"/>
            <a:ext cx="37444680" cy="5120640"/>
          </a:xfrm>
        </p:spPr>
        <p:txBody>
          <a:bodyPr/>
          <a:lstStyle>
            <a:lvl1pPr marL="0" indent="0">
              <a:buFontTx/>
              <a:buNone/>
              <a:defRPr sz="12100">
                <a:solidFill>
                  <a:schemeClr val="bg1"/>
                </a:solidFill>
              </a:defRPr>
            </a:lvl1pPr>
          </a:lstStyle>
          <a:p>
            <a:r>
              <a:rPr lang="en-US" smtClean="0"/>
              <a:t>Click to edit Master subtitle style</a:t>
            </a:r>
            <a:endParaRPr lang="en-US"/>
          </a:p>
        </p:txBody>
      </p:sp>
      <p:sp>
        <p:nvSpPr>
          <p:cNvPr id="6" name="Rectangle 5"/>
          <p:cNvSpPr>
            <a:spLocks noGrp="1" noChangeArrowheads="1"/>
          </p:cNvSpPr>
          <p:nvPr>
            <p:ph type="dt" sz="half" idx="10"/>
          </p:nvPr>
        </p:nvSpPr>
        <p:spPr bwMode="auto">
          <a:xfrm>
            <a:off x="3932238" y="35844163"/>
            <a:ext cx="9144000" cy="1708150"/>
          </a:xfrm>
        </p:spPr>
        <p:txBody>
          <a:bodyPr/>
          <a:lstStyle>
            <a:lvl1pPr>
              <a:defRPr smtClean="0">
                <a:solidFill>
                  <a:srgbClr val="002C77"/>
                </a:solidFill>
              </a:defRPr>
            </a:lvl1pPr>
          </a:lstStyle>
          <a:p>
            <a:pPr>
              <a:defRPr/>
            </a:pPr>
            <a:endParaRPr lang="en-US"/>
          </a:p>
        </p:txBody>
      </p:sp>
      <p:sp>
        <p:nvSpPr>
          <p:cNvPr id="7" name="Rectangle 6"/>
          <p:cNvSpPr>
            <a:spLocks noGrp="1" noChangeArrowheads="1"/>
          </p:cNvSpPr>
          <p:nvPr>
            <p:ph type="ftr" sz="quarter" idx="11"/>
          </p:nvPr>
        </p:nvSpPr>
        <p:spPr bwMode="white">
          <a:xfrm>
            <a:off x="14995525" y="35844163"/>
            <a:ext cx="13900150" cy="1708150"/>
          </a:xfrm>
        </p:spPr>
        <p:txBody>
          <a:bodyPr/>
          <a:lstStyle>
            <a:lvl1pPr>
              <a:defRPr smtClean="0">
                <a:solidFill>
                  <a:srgbClr val="002C77"/>
                </a:solidFill>
              </a:defRPr>
            </a:lvl1pPr>
          </a:lstStyle>
          <a:p>
            <a:pPr>
              <a:defRPr/>
            </a:pPr>
            <a:endParaRPr lang="en-US"/>
          </a:p>
        </p:txBody>
      </p:sp>
      <p:sp>
        <p:nvSpPr>
          <p:cNvPr id="8" name="Rectangle 7"/>
          <p:cNvSpPr>
            <a:spLocks noGrp="1" noChangeArrowheads="1"/>
          </p:cNvSpPr>
          <p:nvPr>
            <p:ph type="sldNum" sz="quarter" idx="12"/>
          </p:nvPr>
        </p:nvSpPr>
        <p:spPr bwMode="white">
          <a:xfrm>
            <a:off x="32186563" y="35844163"/>
            <a:ext cx="9144000" cy="1708150"/>
          </a:xfrm>
        </p:spPr>
        <p:txBody>
          <a:bodyPr/>
          <a:lstStyle>
            <a:lvl1pPr>
              <a:defRPr smtClean="0">
                <a:solidFill>
                  <a:srgbClr val="002C77"/>
                </a:solidFill>
              </a:defRPr>
            </a:lvl1pPr>
          </a:lstStyle>
          <a:p>
            <a:pPr>
              <a:defRPr/>
            </a:pPr>
            <a:fld id="{BCC97D0C-FFC8-4A3A-A976-E14C3DA907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C1A76E-D699-48B8-B506-C20231D42B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66840" y="2186943"/>
            <a:ext cx="9326880" cy="319506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0" y="2186943"/>
            <a:ext cx="27249120" cy="319506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6E70AA-8368-4C3B-84B4-A9CB91FC40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B96756-F6BC-4B2B-962E-0D984A7CAC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4678643"/>
            <a:ext cx="37307520" cy="7627620"/>
          </a:xfrm>
        </p:spPr>
        <p:txBody>
          <a:bodyPr/>
          <a:lstStyle>
            <a:lvl1pPr algn="l">
              <a:defRPr sz="201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6277597"/>
            <a:ext cx="37307520" cy="8401047"/>
          </a:xfrm>
        </p:spPr>
        <p:txBody>
          <a:bodyPr anchor="b"/>
          <a:lstStyle>
            <a:lvl1pPr marL="0" indent="0">
              <a:buNone/>
              <a:defRPr sz="10100"/>
            </a:lvl1pPr>
            <a:lvl2pPr marL="2299030" indent="0">
              <a:buNone/>
              <a:defRPr sz="9100"/>
            </a:lvl2pPr>
            <a:lvl3pPr marL="4598060" indent="0">
              <a:buNone/>
              <a:defRPr sz="8000"/>
            </a:lvl3pPr>
            <a:lvl4pPr marL="6897091" indent="0">
              <a:buNone/>
              <a:defRPr sz="7000"/>
            </a:lvl4pPr>
            <a:lvl5pPr marL="9196121" indent="0">
              <a:buNone/>
              <a:defRPr sz="7000"/>
            </a:lvl5pPr>
            <a:lvl6pPr marL="11495151" indent="0">
              <a:buNone/>
              <a:defRPr sz="7000"/>
            </a:lvl6pPr>
            <a:lvl7pPr marL="13794181" indent="0">
              <a:buNone/>
              <a:defRPr sz="7000"/>
            </a:lvl7pPr>
            <a:lvl8pPr marL="16093211" indent="0">
              <a:buNone/>
              <a:defRPr sz="7000"/>
            </a:lvl8pPr>
            <a:lvl9pPr marL="18392242" indent="0">
              <a:buNone/>
              <a:defRPr sz="7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A66763-FC8B-4DDE-ACCC-4930EF8EEE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0" y="11094720"/>
            <a:ext cx="18288000" cy="23042880"/>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905720" y="11094720"/>
            <a:ext cx="18288000" cy="23042880"/>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B8ED5C-EBA3-4946-B529-764DC69811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537973"/>
            <a:ext cx="3950208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8596633"/>
            <a:ext cx="19392903" cy="3582667"/>
          </a:xfrm>
        </p:spPr>
        <p:txBody>
          <a:bodyPr anchor="b"/>
          <a:lstStyle>
            <a:lvl1pPr marL="0" indent="0">
              <a:buNone/>
              <a:defRPr sz="12100" b="1"/>
            </a:lvl1pPr>
            <a:lvl2pPr marL="2299030" indent="0">
              <a:buNone/>
              <a:defRPr sz="10100" b="1"/>
            </a:lvl2pPr>
            <a:lvl3pPr marL="4598060" indent="0">
              <a:buNone/>
              <a:defRPr sz="9100" b="1"/>
            </a:lvl3pPr>
            <a:lvl4pPr marL="6897091" indent="0">
              <a:buNone/>
              <a:defRPr sz="8000" b="1"/>
            </a:lvl4pPr>
            <a:lvl5pPr marL="9196121" indent="0">
              <a:buNone/>
              <a:defRPr sz="8000" b="1"/>
            </a:lvl5pPr>
            <a:lvl6pPr marL="11495151" indent="0">
              <a:buNone/>
              <a:defRPr sz="8000" b="1"/>
            </a:lvl6pPr>
            <a:lvl7pPr marL="13794181" indent="0">
              <a:buNone/>
              <a:defRPr sz="8000" b="1"/>
            </a:lvl7pPr>
            <a:lvl8pPr marL="16093211" indent="0">
              <a:buNone/>
              <a:defRPr sz="8000" b="1"/>
            </a:lvl8pPr>
            <a:lvl9pPr marL="18392242" indent="0">
              <a:buNone/>
              <a:defRPr sz="8000" b="1"/>
            </a:lvl9pPr>
          </a:lstStyle>
          <a:p>
            <a:pPr lvl="0"/>
            <a:r>
              <a:rPr lang="en-US" smtClean="0"/>
              <a:t>Click to edit Master text styles</a:t>
            </a:r>
          </a:p>
        </p:txBody>
      </p:sp>
      <p:sp>
        <p:nvSpPr>
          <p:cNvPr id="4" name="Content Placeholder 3"/>
          <p:cNvSpPr>
            <a:spLocks noGrp="1"/>
          </p:cNvSpPr>
          <p:nvPr>
            <p:ph sz="half" idx="2"/>
          </p:nvPr>
        </p:nvSpPr>
        <p:spPr>
          <a:xfrm>
            <a:off x="2194561" y="12179300"/>
            <a:ext cx="19392903" cy="22127213"/>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8596633"/>
            <a:ext cx="19400520" cy="3582667"/>
          </a:xfrm>
        </p:spPr>
        <p:txBody>
          <a:bodyPr anchor="b"/>
          <a:lstStyle>
            <a:lvl1pPr marL="0" indent="0">
              <a:buNone/>
              <a:defRPr sz="12100" b="1"/>
            </a:lvl1pPr>
            <a:lvl2pPr marL="2299030" indent="0">
              <a:buNone/>
              <a:defRPr sz="10100" b="1"/>
            </a:lvl2pPr>
            <a:lvl3pPr marL="4598060" indent="0">
              <a:buNone/>
              <a:defRPr sz="9100" b="1"/>
            </a:lvl3pPr>
            <a:lvl4pPr marL="6897091" indent="0">
              <a:buNone/>
              <a:defRPr sz="8000" b="1"/>
            </a:lvl4pPr>
            <a:lvl5pPr marL="9196121" indent="0">
              <a:buNone/>
              <a:defRPr sz="8000" b="1"/>
            </a:lvl5pPr>
            <a:lvl6pPr marL="11495151" indent="0">
              <a:buNone/>
              <a:defRPr sz="8000" b="1"/>
            </a:lvl6pPr>
            <a:lvl7pPr marL="13794181" indent="0">
              <a:buNone/>
              <a:defRPr sz="8000" b="1"/>
            </a:lvl7pPr>
            <a:lvl8pPr marL="16093211" indent="0">
              <a:buNone/>
              <a:defRPr sz="8000" b="1"/>
            </a:lvl8pPr>
            <a:lvl9pPr marL="18392242" indent="0">
              <a:buNone/>
              <a:defRPr sz="8000" b="1"/>
            </a:lvl9pPr>
          </a:lstStyle>
          <a:p>
            <a:pPr lvl="0"/>
            <a:r>
              <a:rPr lang="en-US" smtClean="0"/>
              <a:t>Click to edit Master text styles</a:t>
            </a:r>
          </a:p>
        </p:txBody>
      </p:sp>
      <p:sp>
        <p:nvSpPr>
          <p:cNvPr id="6" name="Content Placeholder 5"/>
          <p:cNvSpPr>
            <a:spLocks noGrp="1"/>
          </p:cNvSpPr>
          <p:nvPr>
            <p:ph sz="quarter" idx="4"/>
          </p:nvPr>
        </p:nvSpPr>
        <p:spPr>
          <a:xfrm>
            <a:off x="22296123" y="12179300"/>
            <a:ext cx="19400520" cy="22127213"/>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CBBC4B-C12B-4E23-81DD-19C13B97CE1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E34BB9-7C4E-4C5D-859D-456805DF062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76354-8C59-4ECE-8493-3F9BBF044ED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529080"/>
            <a:ext cx="14439903" cy="6507480"/>
          </a:xfrm>
        </p:spPr>
        <p:txBody>
          <a:bodyPr anchor="b"/>
          <a:lstStyle>
            <a:lvl1pPr algn="l">
              <a:defRPr sz="10100" b="1"/>
            </a:lvl1pPr>
          </a:lstStyle>
          <a:p>
            <a:r>
              <a:rPr lang="en-US" smtClean="0"/>
              <a:t>Click to edit Master title style</a:t>
            </a:r>
            <a:endParaRPr lang="en-US"/>
          </a:p>
        </p:txBody>
      </p:sp>
      <p:sp>
        <p:nvSpPr>
          <p:cNvPr id="3" name="Content Placeholder 2"/>
          <p:cNvSpPr>
            <a:spLocks noGrp="1"/>
          </p:cNvSpPr>
          <p:nvPr>
            <p:ph idx="1"/>
          </p:nvPr>
        </p:nvSpPr>
        <p:spPr>
          <a:xfrm>
            <a:off x="17160240" y="1529084"/>
            <a:ext cx="24536400" cy="32777433"/>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8036564"/>
            <a:ext cx="14439903" cy="26269953"/>
          </a:xfrm>
        </p:spPr>
        <p:txBody>
          <a:bodyPr/>
          <a:lstStyle>
            <a:lvl1pPr marL="0" indent="0">
              <a:buNone/>
              <a:defRPr sz="7000"/>
            </a:lvl1pPr>
            <a:lvl2pPr marL="2299030" indent="0">
              <a:buNone/>
              <a:defRPr sz="6000"/>
            </a:lvl2pPr>
            <a:lvl3pPr marL="4598060" indent="0">
              <a:buNone/>
              <a:defRPr sz="5000"/>
            </a:lvl3pPr>
            <a:lvl4pPr marL="6897091" indent="0">
              <a:buNone/>
              <a:defRPr sz="4500"/>
            </a:lvl4pPr>
            <a:lvl5pPr marL="9196121" indent="0">
              <a:buNone/>
              <a:defRPr sz="4500"/>
            </a:lvl5pPr>
            <a:lvl6pPr marL="11495151" indent="0">
              <a:buNone/>
              <a:defRPr sz="4500"/>
            </a:lvl6pPr>
            <a:lvl7pPr marL="13794181" indent="0">
              <a:buNone/>
              <a:defRPr sz="4500"/>
            </a:lvl7pPr>
            <a:lvl8pPr marL="16093211" indent="0">
              <a:buNone/>
              <a:defRPr sz="4500"/>
            </a:lvl8pPr>
            <a:lvl9pPr marL="18392242" indent="0">
              <a:buNone/>
              <a:defRPr sz="45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D20B07-3EBA-4BB5-A22D-8B7D02A543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6883360"/>
            <a:ext cx="26334720" cy="3173733"/>
          </a:xfrm>
        </p:spPr>
        <p:txBody>
          <a:bodyPr anchor="b"/>
          <a:lstStyle>
            <a:lvl1pPr algn="l">
              <a:defRPr sz="10100" b="1"/>
            </a:lvl1pPr>
          </a:lstStyle>
          <a:p>
            <a:r>
              <a:rPr lang="en-US" smtClean="0"/>
              <a:t>Click to edit Master title style</a:t>
            </a:r>
            <a:endParaRPr lang="en-US"/>
          </a:p>
        </p:txBody>
      </p:sp>
      <p:sp>
        <p:nvSpPr>
          <p:cNvPr id="3" name="Picture Placeholder 2"/>
          <p:cNvSpPr>
            <a:spLocks noGrp="1"/>
          </p:cNvSpPr>
          <p:nvPr>
            <p:ph type="pic" idx="1"/>
          </p:nvPr>
        </p:nvSpPr>
        <p:spPr>
          <a:xfrm>
            <a:off x="8602983" y="3431540"/>
            <a:ext cx="26334720" cy="23042880"/>
          </a:xfrm>
        </p:spPr>
        <p:txBody>
          <a:bodyPr/>
          <a:lstStyle>
            <a:lvl1pPr marL="0" indent="0">
              <a:buNone/>
              <a:defRPr sz="16100"/>
            </a:lvl1pPr>
            <a:lvl2pPr marL="2299030" indent="0">
              <a:buNone/>
              <a:defRPr sz="14100"/>
            </a:lvl2pPr>
            <a:lvl3pPr marL="4598060" indent="0">
              <a:buNone/>
              <a:defRPr sz="12100"/>
            </a:lvl3pPr>
            <a:lvl4pPr marL="6897091" indent="0">
              <a:buNone/>
              <a:defRPr sz="10100"/>
            </a:lvl4pPr>
            <a:lvl5pPr marL="9196121" indent="0">
              <a:buNone/>
              <a:defRPr sz="10100"/>
            </a:lvl5pPr>
            <a:lvl6pPr marL="11495151" indent="0">
              <a:buNone/>
              <a:defRPr sz="10100"/>
            </a:lvl6pPr>
            <a:lvl7pPr marL="13794181" indent="0">
              <a:buNone/>
              <a:defRPr sz="10100"/>
            </a:lvl7pPr>
            <a:lvl8pPr marL="16093211" indent="0">
              <a:buNone/>
              <a:defRPr sz="10100"/>
            </a:lvl8pPr>
            <a:lvl9pPr marL="18392242" indent="0">
              <a:buNone/>
              <a:defRPr sz="10100"/>
            </a:lvl9pPr>
          </a:lstStyle>
          <a:p>
            <a:pPr lvl="0"/>
            <a:r>
              <a:rPr lang="en-US" noProof="0" smtClean="0"/>
              <a:t>Click icon to add picture</a:t>
            </a:r>
          </a:p>
        </p:txBody>
      </p:sp>
      <p:sp>
        <p:nvSpPr>
          <p:cNvPr id="4" name="Text Placeholder 3"/>
          <p:cNvSpPr>
            <a:spLocks noGrp="1"/>
          </p:cNvSpPr>
          <p:nvPr>
            <p:ph type="body" sz="half" idx="2"/>
          </p:nvPr>
        </p:nvSpPr>
        <p:spPr>
          <a:xfrm>
            <a:off x="8602983" y="30057093"/>
            <a:ext cx="26334720" cy="4507227"/>
          </a:xfrm>
        </p:spPr>
        <p:txBody>
          <a:bodyPr/>
          <a:lstStyle>
            <a:lvl1pPr marL="0" indent="0">
              <a:buNone/>
              <a:defRPr sz="7000"/>
            </a:lvl1pPr>
            <a:lvl2pPr marL="2299030" indent="0">
              <a:buNone/>
              <a:defRPr sz="6000"/>
            </a:lvl2pPr>
            <a:lvl3pPr marL="4598060" indent="0">
              <a:buNone/>
              <a:defRPr sz="5000"/>
            </a:lvl3pPr>
            <a:lvl4pPr marL="6897091" indent="0">
              <a:buNone/>
              <a:defRPr sz="4500"/>
            </a:lvl4pPr>
            <a:lvl5pPr marL="9196121" indent="0">
              <a:buNone/>
              <a:defRPr sz="4500"/>
            </a:lvl5pPr>
            <a:lvl6pPr marL="11495151" indent="0">
              <a:buNone/>
              <a:defRPr sz="4500"/>
            </a:lvl6pPr>
            <a:lvl7pPr marL="13794181" indent="0">
              <a:buNone/>
              <a:defRPr sz="4500"/>
            </a:lvl7pPr>
            <a:lvl8pPr marL="16093211" indent="0">
              <a:buNone/>
              <a:defRPr sz="4500"/>
            </a:lvl8pPr>
            <a:lvl9pPr marL="18392242" indent="0">
              <a:buNone/>
              <a:defRPr sz="45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86E285-55E6-440C-B4B3-4E1DDC0BD9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PP_Second_C2.jpg                                               0033966FKarls G4                       C0DC18D5:"/>
          <p:cNvPicPr>
            <a:picLocks noChangeAspect="1" noChangeArrowheads="1"/>
          </p:cNvPicPr>
          <p:nvPr/>
        </p:nvPicPr>
        <p:blipFill>
          <a:blip r:embed="rId13" cstate="print"/>
          <a:srcRect/>
          <a:stretch>
            <a:fillRect/>
          </a:stretch>
        </p:blipFill>
        <p:spPr bwMode="auto">
          <a:xfrm>
            <a:off x="0" y="0"/>
            <a:ext cx="43899138" cy="38412738"/>
          </a:xfrm>
          <a:prstGeom prst="rect">
            <a:avLst/>
          </a:prstGeom>
          <a:noFill/>
          <a:ln w="9525">
            <a:noFill/>
            <a:miter lim="800000"/>
            <a:headEnd/>
            <a:tailEnd/>
          </a:ln>
        </p:spPr>
      </p:pic>
      <p:sp>
        <p:nvSpPr>
          <p:cNvPr id="1027" name="Rectangle 2"/>
          <p:cNvSpPr>
            <a:spLocks noGrp="1" noChangeArrowheads="1"/>
          </p:cNvSpPr>
          <p:nvPr>
            <p:ph type="title"/>
          </p:nvPr>
        </p:nvSpPr>
        <p:spPr bwMode="black">
          <a:xfrm>
            <a:off x="3886200" y="2185988"/>
            <a:ext cx="37307838" cy="6400800"/>
          </a:xfrm>
          <a:prstGeom prst="rect">
            <a:avLst/>
          </a:prstGeom>
          <a:noFill/>
          <a:ln w="9525">
            <a:noFill/>
            <a:miter lim="800000"/>
            <a:headEnd/>
            <a:tailEnd/>
          </a:ln>
        </p:spPr>
        <p:txBody>
          <a:bodyPr vert="horz" wrap="square" lIns="459806" tIns="229903" rIns="459806" bIns="229903"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black">
          <a:xfrm>
            <a:off x="3886200" y="11095038"/>
            <a:ext cx="37307838" cy="23042562"/>
          </a:xfrm>
          <a:prstGeom prst="rect">
            <a:avLst/>
          </a:prstGeom>
          <a:noFill/>
          <a:ln w="9525">
            <a:noFill/>
            <a:miter lim="800000"/>
            <a:headEnd/>
            <a:tailEnd/>
          </a:ln>
        </p:spPr>
        <p:txBody>
          <a:bodyPr vert="horz" wrap="square" lIns="459806" tIns="229903" rIns="459806" bIns="2299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black">
          <a:xfrm>
            <a:off x="3886200" y="35418713"/>
            <a:ext cx="9144000" cy="1704975"/>
          </a:xfrm>
          <a:prstGeom prst="rect">
            <a:avLst/>
          </a:prstGeom>
          <a:noFill/>
          <a:ln w="9525">
            <a:noFill/>
            <a:miter lim="800000"/>
            <a:headEnd/>
            <a:tailEnd/>
          </a:ln>
          <a:effectLst/>
        </p:spPr>
        <p:txBody>
          <a:bodyPr vert="horz" wrap="square" lIns="459806" tIns="229903" rIns="459806" bIns="229903" numCol="1" anchor="t" anchorCtr="0" compatLnSpc="1">
            <a:prstTxWarp prst="textNoShape">
              <a:avLst/>
            </a:prstTxWarp>
          </a:bodyPr>
          <a:lstStyle>
            <a:lvl1pPr>
              <a:defRPr sz="6000" smtClean="0">
                <a:solidFill>
                  <a:srgbClr val="254B8E"/>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black">
          <a:xfrm>
            <a:off x="13898563" y="35418713"/>
            <a:ext cx="13898562" cy="1704975"/>
          </a:xfrm>
          <a:prstGeom prst="rect">
            <a:avLst/>
          </a:prstGeom>
          <a:noFill/>
          <a:ln w="9525">
            <a:noFill/>
            <a:miter lim="800000"/>
            <a:headEnd/>
            <a:tailEnd/>
          </a:ln>
          <a:effectLst/>
        </p:spPr>
        <p:txBody>
          <a:bodyPr vert="horz" wrap="square" lIns="459806" tIns="229903" rIns="459806" bIns="229903" numCol="1" anchor="t" anchorCtr="0" compatLnSpc="1">
            <a:prstTxWarp prst="textNoShape">
              <a:avLst/>
            </a:prstTxWarp>
          </a:bodyPr>
          <a:lstStyle>
            <a:lvl1pPr algn="ctr">
              <a:defRPr sz="6000" smtClean="0">
                <a:solidFill>
                  <a:srgbClr val="254B8E"/>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black">
          <a:xfrm>
            <a:off x="29625925" y="35418713"/>
            <a:ext cx="5121275" cy="1704975"/>
          </a:xfrm>
          <a:prstGeom prst="rect">
            <a:avLst/>
          </a:prstGeom>
          <a:noFill/>
          <a:ln w="9525">
            <a:noFill/>
            <a:miter lim="800000"/>
            <a:headEnd/>
            <a:tailEnd/>
          </a:ln>
          <a:effectLst/>
        </p:spPr>
        <p:txBody>
          <a:bodyPr vert="horz" wrap="square" lIns="459806" tIns="229903" rIns="459806" bIns="229903" numCol="1" anchor="t" anchorCtr="0" compatLnSpc="1">
            <a:prstTxWarp prst="textNoShape">
              <a:avLst/>
            </a:prstTxWarp>
          </a:bodyPr>
          <a:lstStyle>
            <a:lvl1pPr algn="r">
              <a:defRPr sz="6000" smtClean="0">
                <a:solidFill>
                  <a:srgbClr val="254B8E"/>
                </a:solidFill>
                <a:latin typeface="Arial" charset="0"/>
              </a:defRPr>
            </a:lvl1pPr>
          </a:lstStyle>
          <a:p>
            <a:pPr>
              <a:defRPr/>
            </a:pPr>
            <a:fld id="{994BFA85-1C8C-4EFD-9953-EC6E1357F6E7}" type="slidenum">
              <a:rPr lang="en-US"/>
              <a:pPr>
                <a:defRPr/>
              </a:pPr>
              <a:t>‹#›</a:t>
            </a:fld>
            <a:endParaRPr lang="en-US"/>
          </a:p>
        </p:txBody>
      </p:sp>
      <p:pic>
        <p:nvPicPr>
          <p:cNvPr id="1032" name="Picture 12" descr="Entity_Ex2.wmf                                                 0033966FKarls G4                       C0DC18D5:"/>
          <p:cNvPicPr>
            <a:picLocks noChangeAspect="1" noChangeArrowheads="1"/>
          </p:cNvPicPr>
          <p:nvPr/>
        </p:nvPicPr>
        <p:blipFill>
          <a:blip r:embed="rId14" cstate="print"/>
          <a:srcRect/>
          <a:stretch>
            <a:fillRect/>
          </a:stretch>
        </p:blipFill>
        <p:spPr bwMode="auto">
          <a:xfrm>
            <a:off x="36255325" y="34404300"/>
            <a:ext cx="6584950" cy="2667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0" fontAlgn="base" hangingPunct="0">
        <a:spcBef>
          <a:spcPct val="0"/>
        </a:spcBef>
        <a:spcAft>
          <a:spcPct val="0"/>
        </a:spcAft>
        <a:defRPr sz="18100" b="1">
          <a:solidFill>
            <a:srgbClr val="254B8E"/>
          </a:solidFill>
          <a:latin typeface="+mj-lt"/>
          <a:ea typeface="+mj-ea"/>
          <a:cs typeface="+mj-cs"/>
        </a:defRPr>
      </a:lvl1pPr>
      <a:lvl2pPr algn="l" rtl="0" eaLnBrk="0" fontAlgn="base" hangingPunct="0">
        <a:spcBef>
          <a:spcPct val="0"/>
        </a:spcBef>
        <a:spcAft>
          <a:spcPct val="0"/>
        </a:spcAft>
        <a:defRPr sz="18100" b="1">
          <a:solidFill>
            <a:srgbClr val="254B8E"/>
          </a:solidFill>
          <a:latin typeface="Arial" charset="0"/>
        </a:defRPr>
      </a:lvl2pPr>
      <a:lvl3pPr algn="l" rtl="0" eaLnBrk="0" fontAlgn="base" hangingPunct="0">
        <a:spcBef>
          <a:spcPct val="0"/>
        </a:spcBef>
        <a:spcAft>
          <a:spcPct val="0"/>
        </a:spcAft>
        <a:defRPr sz="18100" b="1">
          <a:solidFill>
            <a:srgbClr val="254B8E"/>
          </a:solidFill>
          <a:latin typeface="Arial" charset="0"/>
        </a:defRPr>
      </a:lvl3pPr>
      <a:lvl4pPr algn="l" rtl="0" eaLnBrk="0" fontAlgn="base" hangingPunct="0">
        <a:spcBef>
          <a:spcPct val="0"/>
        </a:spcBef>
        <a:spcAft>
          <a:spcPct val="0"/>
        </a:spcAft>
        <a:defRPr sz="18100" b="1">
          <a:solidFill>
            <a:srgbClr val="254B8E"/>
          </a:solidFill>
          <a:latin typeface="Arial" charset="0"/>
        </a:defRPr>
      </a:lvl4pPr>
      <a:lvl5pPr algn="l" rtl="0" eaLnBrk="0" fontAlgn="base" hangingPunct="0">
        <a:spcBef>
          <a:spcPct val="0"/>
        </a:spcBef>
        <a:spcAft>
          <a:spcPct val="0"/>
        </a:spcAft>
        <a:defRPr sz="18100" b="1">
          <a:solidFill>
            <a:srgbClr val="254B8E"/>
          </a:solidFill>
          <a:latin typeface="Arial" charset="0"/>
        </a:defRPr>
      </a:lvl5pPr>
      <a:lvl6pPr marL="2299030" algn="l" rtl="0" eaLnBrk="1" fontAlgn="base" hangingPunct="1">
        <a:spcBef>
          <a:spcPct val="0"/>
        </a:spcBef>
        <a:spcAft>
          <a:spcPct val="0"/>
        </a:spcAft>
        <a:defRPr sz="18100" b="1">
          <a:solidFill>
            <a:srgbClr val="254B8E"/>
          </a:solidFill>
          <a:latin typeface="Arial" charset="0"/>
        </a:defRPr>
      </a:lvl6pPr>
      <a:lvl7pPr marL="4598060" algn="l" rtl="0" eaLnBrk="1" fontAlgn="base" hangingPunct="1">
        <a:spcBef>
          <a:spcPct val="0"/>
        </a:spcBef>
        <a:spcAft>
          <a:spcPct val="0"/>
        </a:spcAft>
        <a:defRPr sz="18100" b="1">
          <a:solidFill>
            <a:srgbClr val="254B8E"/>
          </a:solidFill>
          <a:latin typeface="Arial" charset="0"/>
        </a:defRPr>
      </a:lvl7pPr>
      <a:lvl8pPr marL="6897091" algn="l" rtl="0" eaLnBrk="1" fontAlgn="base" hangingPunct="1">
        <a:spcBef>
          <a:spcPct val="0"/>
        </a:spcBef>
        <a:spcAft>
          <a:spcPct val="0"/>
        </a:spcAft>
        <a:defRPr sz="18100" b="1">
          <a:solidFill>
            <a:srgbClr val="254B8E"/>
          </a:solidFill>
          <a:latin typeface="Arial" charset="0"/>
        </a:defRPr>
      </a:lvl8pPr>
      <a:lvl9pPr marL="9196121" algn="l" rtl="0" eaLnBrk="1" fontAlgn="base" hangingPunct="1">
        <a:spcBef>
          <a:spcPct val="0"/>
        </a:spcBef>
        <a:spcAft>
          <a:spcPct val="0"/>
        </a:spcAft>
        <a:defRPr sz="18100" b="1">
          <a:solidFill>
            <a:srgbClr val="254B8E"/>
          </a:solidFill>
          <a:latin typeface="Arial" charset="0"/>
        </a:defRPr>
      </a:lvl9pPr>
    </p:titleStyle>
    <p:bodyStyle>
      <a:lvl1pPr marL="1724025" indent="-1724025" algn="l" rtl="0" eaLnBrk="0" fontAlgn="base" hangingPunct="0">
        <a:spcBef>
          <a:spcPct val="20000"/>
        </a:spcBef>
        <a:spcAft>
          <a:spcPct val="0"/>
        </a:spcAft>
        <a:buChar char="•"/>
        <a:defRPr sz="16100">
          <a:solidFill>
            <a:srgbClr val="254B8E"/>
          </a:solidFill>
          <a:latin typeface="+mn-lt"/>
          <a:ea typeface="+mn-ea"/>
          <a:cs typeface="+mn-cs"/>
        </a:defRPr>
      </a:lvl1pPr>
      <a:lvl2pPr marL="3735388" indent="-1436688" algn="l" rtl="0" eaLnBrk="0" fontAlgn="base" hangingPunct="0">
        <a:spcBef>
          <a:spcPct val="20000"/>
        </a:spcBef>
        <a:spcAft>
          <a:spcPct val="0"/>
        </a:spcAft>
        <a:buChar char="–"/>
        <a:defRPr sz="14100">
          <a:solidFill>
            <a:srgbClr val="254B8E"/>
          </a:solidFill>
          <a:latin typeface="+mn-lt"/>
        </a:defRPr>
      </a:lvl2pPr>
      <a:lvl3pPr marL="5746750" indent="-1149350" algn="l" rtl="0" eaLnBrk="0" fontAlgn="base" hangingPunct="0">
        <a:spcBef>
          <a:spcPct val="20000"/>
        </a:spcBef>
        <a:spcAft>
          <a:spcPct val="0"/>
        </a:spcAft>
        <a:buChar char="•"/>
        <a:defRPr sz="12100">
          <a:solidFill>
            <a:srgbClr val="254B8E"/>
          </a:solidFill>
          <a:latin typeface="+mn-lt"/>
        </a:defRPr>
      </a:lvl3pPr>
      <a:lvl4pPr marL="8045450" indent="-1149350" algn="l" rtl="0" eaLnBrk="0" fontAlgn="base" hangingPunct="0">
        <a:spcBef>
          <a:spcPct val="20000"/>
        </a:spcBef>
        <a:spcAft>
          <a:spcPct val="0"/>
        </a:spcAft>
        <a:buChar char="–"/>
        <a:defRPr sz="10100">
          <a:solidFill>
            <a:srgbClr val="254B8E"/>
          </a:solidFill>
          <a:latin typeface="+mn-lt"/>
        </a:defRPr>
      </a:lvl4pPr>
      <a:lvl5pPr marL="10344150" indent="-1149350" algn="l" rtl="0" eaLnBrk="0" fontAlgn="base" hangingPunct="0">
        <a:spcBef>
          <a:spcPct val="20000"/>
        </a:spcBef>
        <a:spcAft>
          <a:spcPct val="0"/>
        </a:spcAft>
        <a:buChar char="»"/>
        <a:defRPr sz="10100">
          <a:solidFill>
            <a:srgbClr val="254B8E"/>
          </a:solidFill>
          <a:latin typeface="+mn-lt"/>
        </a:defRPr>
      </a:lvl5pPr>
      <a:lvl6pPr marL="12644666" indent="-1149515" algn="l" rtl="0" eaLnBrk="1" fontAlgn="base" hangingPunct="1">
        <a:spcBef>
          <a:spcPct val="20000"/>
        </a:spcBef>
        <a:spcAft>
          <a:spcPct val="0"/>
        </a:spcAft>
        <a:buChar char="»"/>
        <a:defRPr sz="10100">
          <a:solidFill>
            <a:srgbClr val="254B8E"/>
          </a:solidFill>
          <a:latin typeface="+mn-lt"/>
        </a:defRPr>
      </a:lvl6pPr>
      <a:lvl7pPr marL="14943696" indent="-1149515" algn="l" rtl="0" eaLnBrk="1" fontAlgn="base" hangingPunct="1">
        <a:spcBef>
          <a:spcPct val="20000"/>
        </a:spcBef>
        <a:spcAft>
          <a:spcPct val="0"/>
        </a:spcAft>
        <a:buChar char="»"/>
        <a:defRPr sz="10100">
          <a:solidFill>
            <a:srgbClr val="254B8E"/>
          </a:solidFill>
          <a:latin typeface="+mn-lt"/>
        </a:defRPr>
      </a:lvl7pPr>
      <a:lvl8pPr marL="17242727" indent="-1149515" algn="l" rtl="0" eaLnBrk="1" fontAlgn="base" hangingPunct="1">
        <a:spcBef>
          <a:spcPct val="20000"/>
        </a:spcBef>
        <a:spcAft>
          <a:spcPct val="0"/>
        </a:spcAft>
        <a:buChar char="»"/>
        <a:defRPr sz="10100">
          <a:solidFill>
            <a:srgbClr val="254B8E"/>
          </a:solidFill>
          <a:latin typeface="+mn-lt"/>
        </a:defRPr>
      </a:lvl8pPr>
      <a:lvl9pPr marL="19541757" indent="-1149515" algn="l" rtl="0" eaLnBrk="1" fontAlgn="base" hangingPunct="1">
        <a:spcBef>
          <a:spcPct val="20000"/>
        </a:spcBef>
        <a:spcAft>
          <a:spcPct val="0"/>
        </a:spcAft>
        <a:buChar char="»"/>
        <a:defRPr sz="10100">
          <a:solidFill>
            <a:srgbClr val="254B8E"/>
          </a:solidFill>
          <a:latin typeface="+mn-lt"/>
        </a:defRPr>
      </a:lvl9pPr>
    </p:bodyStyle>
    <p:otherStyle>
      <a:defPPr>
        <a:defRPr lang="en-US"/>
      </a:defPPr>
      <a:lvl1pPr marL="0" algn="l" defTabSz="4598060" rtl="0" eaLnBrk="1" latinLnBrk="0" hangingPunct="1">
        <a:defRPr sz="9100" kern="1200">
          <a:solidFill>
            <a:schemeClr val="tx1"/>
          </a:solidFill>
          <a:latin typeface="+mn-lt"/>
          <a:ea typeface="+mn-ea"/>
          <a:cs typeface="+mn-cs"/>
        </a:defRPr>
      </a:lvl1pPr>
      <a:lvl2pPr marL="2299030" algn="l" defTabSz="4598060" rtl="0" eaLnBrk="1" latinLnBrk="0" hangingPunct="1">
        <a:defRPr sz="9100" kern="1200">
          <a:solidFill>
            <a:schemeClr val="tx1"/>
          </a:solidFill>
          <a:latin typeface="+mn-lt"/>
          <a:ea typeface="+mn-ea"/>
          <a:cs typeface="+mn-cs"/>
        </a:defRPr>
      </a:lvl2pPr>
      <a:lvl3pPr marL="4598060" algn="l" defTabSz="4598060" rtl="0" eaLnBrk="1" latinLnBrk="0" hangingPunct="1">
        <a:defRPr sz="9100" kern="1200">
          <a:solidFill>
            <a:schemeClr val="tx1"/>
          </a:solidFill>
          <a:latin typeface="+mn-lt"/>
          <a:ea typeface="+mn-ea"/>
          <a:cs typeface="+mn-cs"/>
        </a:defRPr>
      </a:lvl3pPr>
      <a:lvl4pPr marL="6897091" algn="l" defTabSz="4598060" rtl="0" eaLnBrk="1" latinLnBrk="0" hangingPunct="1">
        <a:defRPr sz="9100" kern="1200">
          <a:solidFill>
            <a:schemeClr val="tx1"/>
          </a:solidFill>
          <a:latin typeface="+mn-lt"/>
          <a:ea typeface="+mn-ea"/>
          <a:cs typeface="+mn-cs"/>
        </a:defRPr>
      </a:lvl4pPr>
      <a:lvl5pPr marL="9196121" algn="l" defTabSz="4598060" rtl="0" eaLnBrk="1" latinLnBrk="0" hangingPunct="1">
        <a:defRPr sz="9100" kern="1200">
          <a:solidFill>
            <a:schemeClr val="tx1"/>
          </a:solidFill>
          <a:latin typeface="+mn-lt"/>
          <a:ea typeface="+mn-ea"/>
          <a:cs typeface="+mn-cs"/>
        </a:defRPr>
      </a:lvl5pPr>
      <a:lvl6pPr marL="11495151" algn="l" defTabSz="4598060" rtl="0" eaLnBrk="1" latinLnBrk="0" hangingPunct="1">
        <a:defRPr sz="9100" kern="1200">
          <a:solidFill>
            <a:schemeClr val="tx1"/>
          </a:solidFill>
          <a:latin typeface="+mn-lt"/>
          <a:ea typeface="+mn-ea"/>
          <a:cs typeface="+mn-cs"/>
        </a:defRPr>
      </a:lvl6pPr>
      <a:lvl7pPr marL="13794181" algn="l" defTabSz="4598060" rtl="0" eaLnBrk="1" latinLnBrk="0" hangingPunct="1">
        <a:defRPr sz="9100" kern="1200">
          <a:solidFill>
            <a:schemeClr val="tx1"/>
          </a:solidFill>
          <a:latin typeface="+mn-lt"/>
          <a:ea typeface="+mn-ea"/>
          <a:cs typeface="+mn-cs"/>
        </a:defRPr>
      </a:lvl7pPr>
      <a:lvl8pPr marL="16093211" algn="l" defTabSz="4598060" rtl="0" eaLnBrk="1" latinLnBrk="0" hangingPunct="1">
        <a:defRPr sz="9100" kern="1200">
          <a:solidFill>
            <a:schemeClr val="tx1"/>
          </a:solidFill>
          <a:latin typeface="+mn-lt"/>
          <a:ea typeface="+mn-ea"/>
          <a:cs typeface="+mn-cs"/>
        </a:defRPr>
      </a:lvl8pPr>
      <a:lvl9pPr marL="18392242" algn="l" defTabSz="4598060"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mailto:atiraba2@jhmi.edu"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046"/>
          <p:cNvSpPr txBox="1">
            <a:spLocks noChangeArrowheads="1"/>
          </p:cNvSpPr>
          <p:nvPr/>
        </p:nvSpPr>
        <p:spPr bwMode="auto">
          <a:xfrm>
            <a:off x="24957088" y="10258425"/>
            <a:ext cx="7075487" cy="522288"/>
          </a:xfrm>
          <a:prstGeom prst="rect">
            <a:avLst/>
          </a:prstGeom>
          <a:noFill/>
          <a:ln w="9525">
            <a:noFill/>
            <a:miter lim="800000"/>
            <a:headEnd/>
            <a:tailEnd/>
          </a:ln>
        </p:spPr>
        <p:txBody>
          <a:bodyPr>
            <a:spAutoFit/>
          </a:bodyPr>
          <a:lstStyle/>
          <a:p>
            <a:pPr>
              <a:spcBef>
                <a:spcPct val="50000"/>
              </a:spcBef>
            </a:pPr>
            <a:endParaRPr lang="en-US" sz="2800" b="1"/>
          </a:p>
        </p:txBody>
      </p:sp>
      <p:sp>
        <p:nvSpPr>
          <p:cNvPr id="3075" name="Text Box 145"/>
          <p:cNvSpPr txBox="1">
            <a:spLocks noChangeArrowheads="1"/>
          </p:cNvSpPr>
          <p:nvPr/>
        </p:nvSpPr>
        <p:spPr bwMode="auto">
          <a:xfrm>
            <a:off x="16178213" y="16243300"/>
            <a:ext cx="12050712" cy="590550"/>
          </a:xfrm>
          <a:prstGeom prst="rect">
            <a:avLst/>
          </a:prstGeom>
          <a:noFill/>
          <a:ln w="9525">
            <a:noFill/>
            <a:miter lim="800000"/>
            <a:headEnd/>
            <a:tailEnd/>
          </a:ln>
        </p:spPr>
        <p:txBody>
          <a:bodyPr lIns="133916" tIns="66959" rIns="133916" bIns="66959">
            <a:spAutoFit/>
          </a:bodyPr>
          <a:lstStyle/>
          <a:p>
            <a:pPr algn="just" defTabSz="1336675"/>
            <a:r>
              <a:rPr lang="en-US" sz="3000" b="1"/>
              <a:t>  </a:t>
            </a:r>
          </a:p>
        </p:txBody>
      </p:sp>
      <p:sp>
        <p:nvSpPr>
          <p:cNvPr id="3076" name="Text Box 186"/>
          <p:cNvSpPr txBox="1">
            <a:spLocks noChangeArrowheads="1"/>
          </p:cNvSpPr>
          <p:nvPr/>
        </p:nvSpPr>
        <p:spPr bwMode="auto">
          <a:xfrm>
            <a:off x="7904163" y="1443038"/>
            <a:ext cx="29903492" cy="3946472"/>
          </a:xfrm>
          <a:prstGeom prst="rect">
            <a:avLst/>
          </a:prstGeom>
          <a:noFill/>
          <a:ln w="9525">
            <a:noFill/>
            <a:miter lim="800000"/>
            <a:headEnd/>
            <a:tailEnd/>
          </a:ln>
        </p:spPr>
        <p:txBody>
          <a:bodyPr lIns="419070" tIns="838139" rIns="419070" bIns="419070" anchor="ctr" anchorCtr="1"/>
          <a:lstStyle/>
          <a:p>
            <a:pPr algn="ctr" defTabSz="4022725"/>
            <a:r>
              <a:rPr lang="en-US" sz="8000" dirty="0"/>
              <a:t>Assessment of the </a:t>
            </a:r>
            <a:endParaRPr lang="en-US" sz="8000" dirty="0" smtClean="0"/>
          </a:p>
          <a:p>
            <a:pPr algn="ctr" defTabSz="4022725"/>
            <a:r>
              <a:rPr lang="en-US" sz="8000" dirty="0" smtClean="0"/>
              <a:t>Robotic </a:t>
            </a:r>
            <a:r>
              <a:rPr lang="en-US" sz="8000" dirty="0" err="1"/>
              <a:t>Endolaryngeal</a:t>
            </a:r>
            <a:r>
              <a:rPr lang="en-US" sz="8000" dirty="0"/>
              <a:t> Flexible (</a:t>
            </a:r>
            <a:r>
              <a:rPr lang="en-US" sz="8000" dirty="0" err="1"/>
              <a:t>Robo</a:t>
            </a:r>
            <a:r>
              <a:rPr lang="en-US" sz="8000" dirty="0"/>
              <a:t>-ELF) </a:t>
            </a:r>
            <a:r>
              <a:rPr lang="en-US" sz="8000" dirty="0" smtClean="0"/>
              <a:t>Scope </a:t>
            </a:r>
          </a:p>
          <a:p>
            <a:pPr algn="ctr" defTabSz="4022725"/>
            <a:r>
              <a:rPr lang="en-US" sz="8000" dirty="0" smtClean="0"/>
              <a:t>by Novice Users</a:t>
            </a:r>
          </a:p>
          <a:p>
            <a:pPr algn="ctr" defTabSz="4022725"/>
            <a:endParaRPr lang="en-US" sz="8000" dirty="0">
              <a:latin typeface="Impact" pitchFamily="34" charset="0"/>
            </a:endParaRPr>
          </a:p>
        </p:txBody>
      </p:sp>
      <p:sp>
        <p:nvSpPr>
          <p:cNvPr id="3077" name="Text Box 187"/>
          <p:cNvSpPr txBox="1">
            <a:spLocks noChangeArrowheads="1"/>
          </p:cNvSpPr>
          <p:nvPr/>
        </p:nvSpPr>
        <p:spPr bwMode="auto">
          <a:xfrm>
            <a:off x="8056815" y="4858245"/>
            <a:ext cx="29035375" cy="2771775"/>
          </a:xfrm>
          <a:prstGeom prst="rect">
            <a:avLst/>
          </a:prstGeom>
          <a:noFill/>
          <a:ln w="9525">
            <a:noFill/>
            <a:miter lim="800000"/>
            <a:headEnd/>
            <a:tailEnd/>
          </a:ln>
        </p:spPr>
        <p:txBody>
          <a:bodyPr lIns="419070" tIns="419070" rIns="419070" bIns="419070" anchor="ctr" anchorCtr="1"/>
          <a:lstStyle/>
          <a:p>
            <a:pPr algn="ctr" defTabSz="4022725"/>
            <a:r>
              <a:rPr lang="en-US" sz="4800" dirty="0" smtClean="0"/>
              <a:t>Kevin </a:t>
            </a:r>
            <a:r>
              <a:rPr lang="en-US" sz="4800" dirty="0"/>
              <a:t>Olds, BE; Lee M. Akst, MD; Russell H. Taylor, </a:t>
            </a:r>
            <a:r>
              <a:rPr lang="en-US" sz="4800" dirty="0" smtClean="0"/>
              <a:t>PhD, Jeremy D. Richmon, MD</a:t>
            </a:r>
            <a:endParaRPr lang="en-US" sz="4800" dirty="0"/>
          </a:p>
          <a:p>
            <a:pPr algn="ctr" defTabSz="4022725"/>
            <a:endParaRPr lang="en-US" sz="4000" i="1" dirty="0">
              <a:latin typeface="Arial" charset="0"/>
            </a:endParaRPr>
          </a:p>
          <a:p>
            <a:pPr algn="ctr" defTabSz="4022725"/>
            <a:r>
              <a:rPr lang="en-US" sz="4000" i="1" dirty="0">
                <a:latin typeface="+mj-lt"/>
              </a:rPr>
              <a:t>Department of Otolaryngology – Head and Neck Surgery, Johns Hopkins University; </a:t>
            </a:r>
            <a:r>
              <a:rPr lang="en-US" sz="4000" i="1" dirty="0" smtClean="0">
                <a:latin typeface="+mj-lt"/>
              </a:rPr>
              <a:t>Baltimore, Maryland</a:t>
            </a:r>
          </a:p>
          <a:p>
            <a:pPr algn="ctr" defTabSz="4022725"/>
            <a:r>
              <a:rPr lang="en-US" sz="4000" i="1" dirty="0" smtClean="0">
                <a:latin typeface="+mj-lt"/>
              </a:rPr>
              <a:t>Engineering </a:t>
            </a:r>
            <a:r>
              <a:rPr lang="en-US" sz="4000" i="1" dirty="0">
                <a:latin typeface="+mj-lt"/>
              </a:rPr>
              <a:t>Research Center for Computer Integrated Surgery, Johns Hopkins Hospital, Baltimore, </a:t>
            </a:r>
            <a:r>
              <a:rPr lang="en-US" sz="4000" i="1" dirty="0" smtClean="0">
                <a:latin typeface="+mj-lt"/>
              </a:rPr>
              <a:t>Maryland</a:t>
            </a:r>
            <a:endParaRPr lang="en-US" sz="4000" i="1" dirty="0">
              <a:latin typeface="+mj-lt"/>
            </a:endParaRPr>
          </a:p>
        </p:txBody>
      </p:sp>
      <p:sp>
        <p:nvSpPr>
          <p:cNvPr id="3078" name="Text Box 194"/>
          <p:cNvSpPr txBox="1">
            <a:spLocks noChangeArrowheads="1"/>
          </p:cNvSpPr>
          <p:nvPr/>
        </p:nvSpPr>
        <p:spPr bwMode="auto">
          <a:xfrm>
            <a:off x="846780" y="9488058"/>
            <a:ext cx="9217025" cy="1257300"/>
          </a:xfrm>
          <a:prstGeom prst="rect">
            <a:avLst/>
          </a:prstGeom>
          <a:noFill/>
          <a:ln w="9525">
            <a:noFill/>
            <a:prstDash val="sysDot"/>
            <a:miter lim="800000"/>
            <a:headEnd/>
            <a:tailEnd/>
          </a:ln>
        </p:spPr>
        <p:txBody>
          <a:bodyPr wrap="none" lIns="209535" tIns="209535" rIns="209535" bIns="209535" anchor="ctr" anchorCtr="1"/>
          <a:lstStyle/>
          <a:p>
            <a:pPr defTabSz="4022725"/>
            <a:r>
              <a:rPr lang="en-US" sz="4400" dirty="0">
                <a:latin typeface="Impact" pitchFamily="34" charset="0"/>
              </a:rPr>
              <a:t>INTRODUCTION</a:t>
            </a:r>
          </a:p>
        </p:txBody>
      </p:sp>
      <p:sp>
        <p:nvSpPr>
          <p:cNvPr id="3079" name="Text Box 198"/>
          <p:cNvSpPr txBox="1">
            <a:spLocks noChangeArrowheads="1"/>
          </p:cNvSpPr>
          <p:nvPr/>
        </p:nvSpPr>
        <p:spPr bwMode="auto">
          <a:xfrm>
            <a:off x="33329850" y="15255860"/>
            <a:ext cx="9217025" cy="1257300"/>
          </a:xfrm>
          <a:prstGeom prst="rect">
            <a:avLst/>
          </a:prstGeom>
          <a:noFill/>
          <a:ln w="9525">
            <a:noFill/>
            <a:prstDash val="sysDot"/>
            <a:miter lim="800000"/>
            <a:headEnd/>
            <a:tailEnd/>
          </a:ln>
        </p:spPr>
        <p:txBody>
          <a:bodyPr wrap="none" lIns="209535" tIns="209535" rIns="209535" bIns="209535" anchor="ctr" anchorCtr="1"/>
          <a:lstStyle/>
          <a:p>
            <a:pPr defTabSz="4022725"/>
            <a:r>
              <a:rPr lang="en-US" sz="4400">
                <a:latin typeface="Impact" pitchFamily="34" charset="0"/>
              </a:rPr>
              <a:t>DISCUSSION</a:t>
            </a:r>
          </a:p>
        </p:txBody>
      </p:sp>
      <p:sp>
        <p:nvSpPr>
          <p:cNvPr id="3080" name="Text Box 199"/>
          <p:cNvSpPr txBox="1">
            <a:spLocks noChangeArrowheads="1"/>
          </p:cNvSpPr>
          <p:nvPr/>
        </p:nvSpPr>
        <p:spPr bwMode="auto">
          <a:xfrm>
            <a:off x="33026303" y="9411983"/>
            <a:ext cx="10056812" cy="1257300"/>
          </a:xfrm>
          <a:prstGeom prst="rect">
            <a:avLst/>
          </a:prstGeom>
          <a:noFill/>
          <a:ln w="9525">
            <a:noFill/>
            <a:prstDash val="sysDot"/>
            <a:miter lim="800000"/>
            <a:headEnd/>
            <a:tailEnd/>
          </a:ln>
        </p:spPr>
        <p:txBody>
          <a:bodyPr wrap="none" lIns="209535" tIns="209535" rIns="209535" bIns="209535" anchor="ctr" anchorCtr="1"/>
          <a:lstStyle/>
          <a:p>
            <a:pPr defTabSz="4022725"/>
            <a:r>
              <a:rPr lang="en-US" sz="4400">
                <a:latin typeface="Impact" pitchFamily="34" charset="0"/>
              </a:rPr>
              <a:t>RESULTS</a:t>
            </a:r>
          </a:p>
        </p:txBody>
      </p:sp>
      <p:sp>
        <p:nvSpPr>
          <p:cNvPr id="3082" name="Text Box 254"/>
          <p:cNvSpPr txBox="1">
            <a:spLocks noChangeArrowheads="1"/>
          </p:cNvSpPr>
          <p:nvPr/>
        </p:nvSpPr>
        <p:spPr bwMode="auto">
          <a:xfrm>
            <a:off x="33253315" y="10853433"/>
            <a:ext cx="9217025" cy="3643477"/>
          </a:xfrm>
          <a:prstGeom prst="rect">
            <a:avLst/>
          </a:prstGeom>
          <a:noFill/>
          <a:ln w="63500">
            <a:solidFill>
              <a:srgbClr val="FFFF00"/>
            </a:solidFill>
            <a:miter lim="800000"/>
            <a:headEnd/>
            <a:tailEnd/>
          </a:ln>
        </p:spPr>
        <p:txBody>
          <a:bodyPr lIns="209535" tIns="209535" rIns="209535" bIns="209535"/>
          <a:lstStyle/>
          <a:p>
            <a:pPr defTabSz="838200"/>
            <a:endParaRPr lang="en-US" sz="3500">
              <a:latin typeface="Arial" charset="0"/>
            </a:endParaRPr>
          </a:p>
        </p:txBody>
      </p:sp>
      <p:sp>
        <p:nvSpPr>
          <p:cNvPr id="3083" name="Text Box 255"/>
          <p:cNvSpPr txBox="1">
            <a:spLocks noChangeArrowheads="1"/>
          </p:cNvSpPr>
          <p:nvPr/>
        </p:nvSpPr>
        <p:spPr bwMode="auto">
          <a:xfrm>
            <a:off x="33253650" y="16773510"/>
            <a:ext cx="9217025" cy="7381875"/>
          </a:xfrm>
          <a:prstGeom prst="rect">
            <a:avLst/>
          </a:prstGeom>
          <a:noFill/>
          <a:ln w="63500">
            <a:solidFill>
              <a:srgbClr val="FFFF00"/>
            </a:solidFill>
            <a:miter lim="800000"/>
            <a:headEnd/>
            <a:tailEnd/>
          </a:ln>
        </p:spPr>
        <p:txBody>
          <a:bodyPr lIns="209535" tIns="209535" rIns="209535" bIns="209535"/>
          <a:lstStyle/>
          <a:p>
            <a:endParaRPr lang="en-US" sz="3200">
              <a:latin typeface="Arial" charset="0"/>
            </a:endParaRPr>
          </a:p>
        </p:txBody>
      </p:sp>
      <p:sp>
        <p:nvSpPr>
          <p:cNvPr id="3084" name="Text Box 256"/>
          <p:cNvSpPr txBox="1">
            <a:spLocks noChangeArrowheads="1"/>
          </p:cNvSpPr>
          <p:nvPr/>
        </p:nvSpPr>
        <p:spPr bwMode="auto">
          <a:xfrm>
            <a:off x="922685" y="24666840"/>
            <a:ext cx="9217025" cy="11839620"/>
          </a:xfrm>
          <a:prstGeom prst="rect">
            <a:avLst/>
          </a:prstGeom>
          <a:noFill/>
          <a:ln w="63500">
            <a:solidFill>
              <a:srgbClr val="FFFF00"/>
            </a:solidFill>
            <a:miter lim="800000"/>
            <a:headEnd/>
            <a:tailEnd/>
          </a:ln>
        </p:spPr>
        <p:txBody>
          <a:bodyPr lIns="209535" tIns="209535" rIns="209535" bIns="209535"/>
          <a:lstStyle/>
          <a:p>
            <a:endParaRPr lang="en-US" sz="3200">
              <a:latin typeface="Arial" charset="0"/>
            </a:endParaRPr>
          </a:p>
          <a:p>
            <a:endParaRPr lang="en-US" sz="3200">
              <a:latin typeface="Arial" charset="0"/>
            </a:endParaRPr>
          </a:p>
          <a:p>
            <a:endParaRPr lang="en-US" sz="3200">
              <a:latin typeface="Arial" charset="0"/>
            </a:endParaRPr>
          </a:p>
          <a:p>
            <a:endParaRPr lang="en-US" sz="3200">
              <a:latin typeface="Arial" charset="0"/>
            </a:endParaRPr>
          </a:p>
          <a:p>
            <a:endParaRPr lang="en-US" sz="3200">
              <a:latin typeface="Arial" charset="0"/>
            </a:endParaRPr>
          </a:p>
        </p:txBody>
      </p:sp>
      <p:sp>
        <p:nvSpPr>
          <p:cNvPr id="3085" name="Text Box 257"/>
          <p:cNvSpPr txBox="1">
            <a:spLocks noChangeArrowheads="1"/>
          </p:cNvSpPr>
          <p:nvPr/>
        </p:nvSpPr>
        <p:spPr bwMode="auto">
          <a:xfrm>
            <a:off x="33329850" y="25805265"/>
            <a:ext cx="9217025" cy="2956419"/>
          </a:xfrm>
          <a:prstGeom prst="rect">
            <a:avLst/>
          </a:prstGeom>
          <a:noFill/>
          <a:ln w="63500">
            <a:solidFill>
              <a:srgbClr val="FFFF00"/>
            </a:solidFill>
            <a:miter lim="800000"/>
            <a:headEnd/>
            <a:tailEnd/>
          </a:ln>
        </p:spPr>
        <p:txBody>
          <a:bodyPr lIns="209535" tIns="209535" rIns="209535" bIns="209535"/>
          <a:lstStyle/>
          <a:p>
            <a:endParaRPr lang="en-US" sz="3500">
              <a:latin typeface="Arial" charset="0"/>
            </a:endParaRPr>
          </a:p>
        </p:txBody>
      </p:sp>
      <p:sp>
        <p:nvSpPr>
          <p:cNvPr id="3086" name="Text Box 258"/>
          <p:cNvSpPr txBox="1">
            <a:spLocks noChangeArrowheads="1"/>
          </p:cNvSpPr>
          <p:nvPr/>
        </p:nvSpPr>
        <p:spPr bwMode="auto">
          <a:xfrm>
            <a:off x="922980" y="11005707"/>
            <a:ext cx="9334790" cy="12295023"/>
          </a:xfrm>
          <a:prstGeom prst="rect">
            <a:avLst/>
          </a:prstGeom>
          <a:noFill/>
          <a:ln w="63500">
            <a:solidFill>
              <a:srgbClr val="FFFF00"/>
            </a:solidFill>
            <a:miter lim="800000"/>
            <a:headEnd/>
            <a:tailEnd/>
          </a:ln>
        </p:spPr>
        <p:txBody>
          <a:bodyPr lIns="209535" tIns="209535" rIns="209535" bIns="209535"/>
          <a:lstStyle/>
          <a:p>
            <a:pPr defTabSz="838200"/>
            <a:endParaRPr lang="en-US" sz="3200">
              <a:latin typeface="Arial" charset="0"/>
            </a:endParaRPr>
          </a:p>
          <a:p>
            <a:pPr defTabSz="838200"/>
            <a:endParaRPr lang="en-US" sz="3200">
              <a:latin typeface="Arial" charset="0"/>
            </a:endParaRPr>
          </a:p>
        </p:txBody>
      </p:sp>
      <p:sp>
        <p:nvSpPr>
          <p:cNvPr id="3087" name="Text Box 259"/>
          <p:cNvSpPr txBox="1">
            <a:spLocks noChangeArrowheads="1"/>
          </p:cNvSpPr>
          <p:nvPr/>
        </p:nvSpPr>
        <p:spPr bwMode="auto">
          <a:xfrm>
            <a:off x="846790" y="23300730"/>
            <a:ext cx="9217025" cy="1257300"/>
          </a:xfrm>
          <a:prstGeom prst="rect">
            <a:avLst/>
          </a:prstGeom>
          <a:noFill/>
          <a:ln w="9525">
            <a:noFill/>
            <a:prstDash val="sysDot"/>
            <a:miter lim="800000"/>
            <a:headEnd/>
            <a:tailEnd/>
          </a:ln>
        </p:spPr>
        <p:txBody>
          <a:bodyPr wrap="none" lIns="209535" tIns="209535" rIns="209535" bIns="209535" anchor="ctr" anchorCtr="1"/>
          <a:lstStyle/>
          <a:p>
            <a:pPr defTabSz="4022725"/>
            <a:r>
              <a:rPr lang="en-US" sz="4400">
                <a:latin typeface="Impact" pitchFamily="34" charset="0"/>
              </a:rPr>
              <a:t>METHODS AND MATERIALS</a:t>
            </a:r>
          </a:p>
        </p:txBody>
      </p:sp>
      <p:sp>
        <p:nvSpPr>
          <p:cNvPr id="3088" name="Text Box 260"/>
          <p:cNvSpPr txBox="1">
            <a:spLocks noChangeArrowheads="1"/>
          </p:cNvSpPr>
          <p:nvPr/>
        </p:nvSpPr>
        <p:spPr bwMode="auto">
          <a:xfrm>
            <a:off x="33592490" y="30267279"/>
            <a:ext cx="9217025" cy="2898775"/>
          </a:xfrm>
          <a:prstGeom prst="rect">
            <a:avLst/>
          </a:prstGeom>
          <a:noFill/>
          <a:ln w="63500">
            <a:solidFill>
              <a:srgbClr val="FFFF00"/>
            </a:solidFill>
            <a:miter lim="800000"/>
            <a:headEnd/>
            <a:tailEnd/>
          </a:ln>
        </p:spPr>
        <p:txBody>
          <a:bodyPr lIns="209535" tIns="209535" rIns="209535" bIns="209535"/>
          <a:lstStyle/>
          <a:p>
            <a:endParaRPr lang="en-US" sz="1800">
              <a:latin typeface="Arial" charset="0"/>
            </a:endParaRPr>
          </a:p>
        </p:txBody>
      </p:sp>
      <p:sp>
        <p:nvSpPr>
          <p:cNvPr id="3089" name="Text Box 261"/>
          <p:cNvSpPr txBox="1">
            <a:spLocks noChangeArrowheads="1"/>
          </p:cNvSpPr>
          <p:nvPr/>
        </p:nvSpPr>
        <p:spPr bwMode="auto">
          <a:xfrm>
            <a:off x="33481640" y="24590945"/>
            <a:ext cx="9217025" cy="914400"/>
          </a:xfrm>
          <a:prstGeom prst="rect">
            <a:avLst/>
          </a:prstGeom>
          <a:noFill/>
          <a:ln w="9525">
            <a:noFill/>
            <a:prstDash val="sysDot"/>
            <a:miter lim="800000"/>
            <a:headEnd/>
            <a:tailEnd/>
          </a:ln>
        </p:spPr>
        <p:txBody>
          <a:bodyPr wrap="none" lIns="209535" tIns="209535" rIns="209535" bIns="209535" anchor="ctr" anchorCtr="1"/>
          <a:lstStyle/>
          <a:p>
            <a:pPr defTabSz="4022725"/>
            <a:r>
              <a:rPr lang="en-US" sz="4400" dirty="0">
                <a:latin typeface="Impact" pitchFamily="34" charset="0"/>
              </a:rPr>
              <a:t>CONCLUSIONS</a:t>
            </a:r>
          </a:p>
        </p:txBody>
      </p:sp>
      <p:sp>
        <p:nvSpPr>
          <p:cNvPr id="3090" name="Text Box 262"/>
          <p:cNvSpPr txBox="1">
            <a:spLocks noChangeArrowheads="1"/>
          </p:cNvSpPr>
          <p:nvPr/>
        </p:nvSpPr>
        <p:spPr bwMode="auto">
          <a:xfrm>
            <a:off x="33481365" y="28992517"/>
            <a:ext cx="9217025" cy="990600"/>
          </a:xfrm>
          <a:prstGeom prst="rect">
            <a:avLst/>
          </a:prstGeom>
          <a:noFill/>
          <a:ln w="9525">
            <a:noFill/>
            <a:prstDash val="sysDot"/>
            <a:miter lim="800000"/>
            <a:headEnd/>
            <a:tailEnd/>
          </a:ln>
        </p:spPr>
        <p:txBody>
          <a:bodyPr wrap="none" lIns="209535" tIns="209535" rIns="209535" bIns="209535" anchor="ctr" anchorCtr="1"/>
          <a:lstStyle/>
          <a:p>
            <a:pPr defTabSz="4022725"/>
            <a:r>
              <a:rPr lang="en-US" sz="4400">
                <a:latin typeface="Impact" pitchFamily="34" charset="0"/>
              </a:rPr>
              <a:t>REFERENCES</a:t>
            </a:r>
          </a:p>
        </p:txBody>
      </p:sp>
      <p:sp>
        <p:nvSpPr>
          <p:cNvPr id="3091" name="Text Box 263"/>
          <p:cNvSpPr txBox="1">
            <a:spLocks noChangeArrowheads="1"/>
          </p:cNvSpPr>
          <p:nvPr/>
        </p:nvSpPr>
        <p:spPr bwMode="auto">
          <a:xfrm>
            <a:off x="37189160" y="5389510"/>
            <a:ext cx="8815155" cy="3008486"/>
          </a:xfrm>
          <a:prstGeom prst="rect">
            <a:avLst/>
          </a:prstGeom>
          <a:noFill/>
          <a:ln w="19050">
            <a:noFill/>
            <a:prstDash val="dash"/>
            <a:miter lim="800000"/>
            <a:headEnd/>
            <a:tailEnd/>
          </a:ln>
        </p:spPr>
        <p:txBody>
          <a:bodyPr wrap="square" lIns="209535" tIns="209535" rIns="209535" bIns="209535">
            <a:spAutoFit/>
          </a:bodyPr>
          <a:lstStyle/>
          <a:p>
            <a:r>
              <a:rPr lang="en-US" sz="2800" dirty="0"/>
              <a:t>Jeremy D. </a:t>
            </a:r>
            <a:r>
              <a:rPr lang="en-US" sz="2800" dirty="0" err="1"/>
              <a:t>Richmon</a:t>
            </a:r>
            <a:r>
              <a:rPr lang="en-US" sz="2800" dirty="0"/>
              <a:t>, </a:t>
            </a:r>
            <a:r>
              <a:rPr lang="en-US" sz="2800" dirty="0" smtClean="0"/>
              <a:t>MD</a:t>
            </a:r>
            <a:r>
              <a:rPr lang="en-US" sz="2800" dirty="0"/>
              <a:t/>
            </a:r>
            <a:br>
              <a:rPr lang="en-US" sz="2800" dirty="0"/>
            </a:br>
            <a:r>
              <a:rPr lang="en-US" sz="2800" dirty="0"/>
              <a:t>Department of Otolaryngology </a:t>
            </a:r>
            <a:r>
              <a:rPr lang="en-US" sz="2800" dirty="0" smtClean="0"/>
              <a:t>– HNS</a:t>
            </a:r>
            <a:r>
              <a:rPr lang="en-US" sz="2800" dirty="0"/>
              <a:t/>
            </a:r>
            <a:br>
              <a:rPr lang="en-US" sz="2800" dirty="0"/>
            </a:br>
            <a:r>
              <a:rPr lang="en-US" sz="2800" dirty="0"/>
              <a:t>Division of Head and Neck Surgery</a:t>
            </a:r>
          </a:p>
          <a:p>
            <a:r>
              <a:rPr lang="en-US" sz="2800" dirty="0" smtClean="0"/>
              <a:t>Director of Head and Neck Robotic Surgery</a:t>
            </a:r>
          </a:p>
          <a:p>
            <a:r>
              <a:rPr lang="en-US" sz="2800" dirty="0" smtClean="0"/>
              <a:t>Johns </a:t>
            </a:r>
            <a:r>
              <a:rPr lang="en-US" sz="2800" dirty="0"/>
              <a:t>Hopkins </a:t>
            </a:r>
            <a:r>
              <a:rPr lang="en-US" sz="2800" dirty="0" smtClean="0"/>
              <a:t>Hospital</a:t>
            </a:r>
            <a:r>
              <a:rPr lang="en-US" sz="2800" dirty="0"/>
              <a:t/>
            </a:r>
            <a:br>
              <a:rPr lang="en-US" sz="2800" dirty="0"/>
            </a:br>
            <a:r>
              <a:rPr lang="en-US" sz="2800" dirty="0" smtClean="0">
                <a:latin typeface="Wingdings"/>
              </a:rPr>
              <a:t>:</a:t>
            </a:r>
            <a:r>
              <a:rPr lang="en-US" sz="2800" dirty="0" smtClean="0"/>
              <a:t> </a:t>
            </a:r>
            <a:r>
              <a:rPr lang="en-US" sz="2800" dirty="0"/>
              <a:t>Email: </a:t>
            </a:r>
            <a:r>
              <a:rPr lang="en-US" sz="2800" u="sng" dirty="0">
                <a:hlinkClick r:id="rId2"/>
              </a:rPr>
              <a:t>jrichmo7@jhmi.edu</a:t>
            </a:r>
            <a:endParaRPr lang="en-US" sz="2800" dirty="0"/>
          </a:p>
        </p:txBody>
      </p:sp>
      <p:sp>
        <p:nvSpPr>
          <p:cNvPr id="3092" name="Text Box 264"/>
          <p:cNvSpPr txBox="1">
            <a:spLocks noChangeArrowheads="1"/>
          </p:cNvSpPr>
          <p:nvPr/>
        </p:nvSpPr>
        <p:spPr bwMode="auto">
          <a:xfrm>
            <a:off x="34307794" y="4554665"/>
            <a:ext cx="8378825" cy="1143000"/>
          </a:xfrm>
          <a:prstGeom prst="rect">
            <a:avLst/>
          </a:prstGeom>
          <a:noFill/>
          <a:ln w="9525">
            <a:noFill/>
            <a:miter lim="800000"/>
            <a:headEnd/>
            <a:tailEnd/>
          </a:ln>
        </p:spPr>
        <p:txBody>
          <a:bodyPr wrap="none" lIns="209535" tIns="209535" rIns="209535" bIns="209535" anchor="ctr" anchorCtr="1"/>
          <a:lstStyle/>
          <a:p>
            <a:pPr defTabSz="4022725"/>
            <a:r>
              <a:rPr lang="en-US" sz="4400" dirty="0">
                <a:latin typeface="Impact" pitchFamily="34" charset="0"/>
              </a:rPr>
              <a:t>CONTACT</a:t>
            </a:r>
          </a:p>
        </p:txBody>
      </p:sp>
      <p:sp>
        <p:nvSpPr>
          <p:cNvPr id="3094" name="TextBox 39"/>
          <p:cNvSpPr txBox="1">
            <a:spLocks noChangeArrowheads="1"/>
          </p:cNvSpPr>
          <p:nvPr/>
        </p:nvSpPr>
        <p:spPr bwMode="auto">
          <a:xfrm>
            <a:off x="17467795" y="10246790"/>
            <a:ext cx="8610600" cy="579437"/>
          </a:xfrm>
          <a:prstGeom prst="rect">
            <a:avLst/>
          </a:prstGeom>
          <a:noFill/>
          <a:ln w="9525">
            <a:noFill/>
            <a:miter lim="800000"/>
            <a:headEnd/>
            <a:tailEnd/>
          </a:ln>
        </p:spPr>
        <p:txBody>
          <a:bodyPr>
            <a:spAutoFit/>
          </a:bodyPr>
          <a:lstStyle/>
          <a:p>
            <a:pPr algn="ctr"/>
            <a:r>
              <a:rPr lang="en-US" sz="3200" dirty="0">
                <a:latin typeface="Arial" charset="0"/>
              </a:rPr>
              <a:t>Tables and Figures</a:t>
            </a:r>
          </a:p>
        </p:txBody>
      </p:sp>
      <p:sp>
        <p:nvSpPr>
          <p:cNvPr id="3095" name="Rectangle 205"/>
          <p:cNvSpPr>
            <a:spLocks noChangeArrowheads="1"/>
          </p:cNvSpPr>
          <p:nvPr/>
        </p:nvSpPr>
        <p:spPr bwMode="auto">
          <a:xfrm>
            <a:off x="390525" y="3176588"/>
            <a:ext cx="184150" cy="579437"/>
          </a:xfrm>
          <a:prstGeom prst="rect">
            <a:avLst/>
          </a:prstGeom>
          <a:noFill/>
          <a:ln w="9525">
            <a:noFill/>
            <a:miter lim="800000"/>
            <a:headEnd/>
            <a:tailEnd/>
          </a:ln>
        </p:spPr>
        <p:txBody>
          <a:bodyPr wrap="none" anchor="ctr">
            <a:spAutoFit/>
          </a:bodyPr>
          <a:lstStyle/>
          <a:p>
            <a:endParaRPr lang="en-US" sz="3200">
              <a:latin typeface="Arial" charset="0"/>
            </a:endParaRPr>
          </a:p>
        </p:txBody>
      </p:sp>
      <p:sp>
        <p:nvSpPr>
          <p:cNvPr id="3096" name="Rectangle 207"/>
          <p:cNvSpPr>
            <a:spLocks noChangeArrowheads="1"/>
          </p:cNvSpPr>
          <p:nvPr/>
        </p:nvSpPr>
        <p:spPr bwMode="auto">
          <a:xfrm>
            <a:off x="390525" y="3176588"/>
            <a:ext cx="184150" cy="579437"/>
          </a:xfrm>
          <a:prstGeom prst="rect">
            <a:avLst/>
          </a:prstGeom>
          <a:noFill/>
          <a:ln w="9525">
            <a:noFill/>
            <a:miter lim="800000"/>
            <a:headEnd/>
            <a:tailEnd/>
          </a:ln>
        </p:spPr>
        <p:txBody>
          <a:bodyPr wrap="none" anchor="ctr">
            <a:spAutoFit/>
          </a:bodyPr>
          <a:lstStyle/>
          <a:p>
            <a:endParaRPr lang="en-US" sz="3200">
              <a:latin typeface="Arial" charset="0"/>
            </a:endParaRPr>
          </a:p>
        </p:txBody>
      </p:sp>
      <p:sp>
        <p:nvSpPr>
          <p:cNvPr id="3097" name="Rectangle 209"/>
          <p:cNvSpPr>
            <a:spLocks noChangeArrowheads="1"/>
          </p:cNvSpPr>
          <p:nvPr/>
        </p:nvSpPr>
        <p:spPr bwMode="auto">
          <a:xfrm>
            <a:off x="390525" y="3176588"/>
            <a:ext cx="184150" cy="579437"/>
          </a:xfrm>
          <a:prstGeom prst="rect">
            <a:avLst/>
          </a:prstGeom>
          <a:noFill/>
          <a:ln w="9525">
            <a:noFill/>
            <a:miter lim="800000"/>
            <a:headEnd/>
            <a:tailEnd/>
          </a:ln>
        </p:spPr>
        <p:txBody>
          <a:bodyPr wrap="none" anchor="ctr">
            <a:spAutoFit/>
          </a:bodyPr>
          <a:lstStyle/>
          <a:p>
            <a:endParaRPr lang="en-US" sz="3200">
              <a:latin typeface="Arial" charset="0"/>
            </a:endParaRPr>
          </a:p>
        </p:txBody>
      </p:sp>
      <p:sp>
        <p:nvSpPr>
          <p:cNvPr id="3098" name="Rectangle 211"/>
          <p:cNvSpPr>
            <a:spLocks noChangeArrowheads="1"/>
          </p:cNvSpPr>
          <p:nvPr/>
        </p:nvSpPr>
        <p:spPr bwMode="auto">
          <a:xfrm>
            <a:off x="390525" y="3176588"/>
            <a:ext cx="184150" cy="579437"/>
          </a:xfrm>
          <a:prstGeom prst="rect">
            <a:avLst/>
          </a:prstGeom>
          <a:noFill/>
          <a:ln w="9525">
            <a:noFill/>
            <a:miter lim="800000"/>
            <a:headEnd/>
            <a:tailEnd/>
          </a:ln>
        </p:spPr>
        <p:txBody>
          <a:bodyPr wrap="none" anchor="ctr">
            <a:spAutoFit/>
          </a:bodyPr>
          <a:lstStyle/>
          <a:p>
            <a:endParaRPr lang="en-US" sz="3200">
              <a:latin typeface="Arial" charset="0"/>
            </a:endParaRPr>
          </a:p>
        </p:txBody>
      </p:sp>
      <p:pic>
        <p:nvPicPr>
          <p:cNvPr id="3099" name="Picture 35" descr="hospital.tif"/>
          <p:cNvPicPr>
            <a:picLocks noChangeAspect="1"/>
          </p:cNvPicPr>
          <p:nvPr/>
        </p:nvPicPr>
        <p:blipFill>
          <a:blip r:embed="rId3" cstate="print"/>
          <a:srcRect b="24712"/>
          <a:stretch>
            <a:fillRect/>
          </a:stretch>
        </p:blipFill>
        <p:spPr bwMode="auto">
          <a:xfrm>
            <a:off x="0" y="1216025"/>
            <a:ext cx="8359775" cy="5100638"/>
          </a:xfrm>
          <a:prstGeom prst="rect">
            <a:avLst/>
          </a:prstGeom>
          <a:noFill/>
          <a:ln w="9525">
            <a:noFill/>
            <a:miter lim="800000"/>
            <a:headEnd/>
            <a:tailEnd/>
          </a:ln>
        </p:spPr>
      </p:pic>
      <p:sp>
        <p:nvSpPr>
          <p:cNvPr id="3103" name="TextBox 31"/>
          <p:cNvSpPr txBox="1">
            <a:spLocks noChangeArrowheads="1"/>
          </p:cNvSpPr>
          <p:nvPr/>
        </p:nvSpPr>
        <p:spPr bwMode="auto">
          <a:xfrm>
            <a:off x="14128415" y="7742255"/>
            <a:ext cx="26942725" cy="707886"/>
          </a:xfrm>
          <a:prstGeom prst="rect">
            <a:avLst/>
          </a:prstGeom>
          <a:noFill/>
          <a:ln w="9525">
            <a:noFill/>
            <a:miter lim="800000"/>
            <a:headEnd/>
            <a:tailEnd/>
          </a:ln>
        </p:spPr>
        <p:txBody>
          <a:bodyPr wrap="square">
            <a:spAutoFit/>
          </a:bodyPr>
          <a:lstStyle/>
          <a:p>
            <a:r>
              <a:rPr lang="en-US" sz="4000" dirty="0" smtClean="0"/>
              <a:t>Supported by the Department of </a:t>
            </a:r>
            <a:r>
              <a:rPr lang="en-US" sz="4000" dirty="0" err="1" smtClean="0"/>
              <a:t>Oto</a:t>
            </a:r>
            <a:r>
              <a:rPr lang="en-US" sz="4000" dirty="0" smtClean="0"/>
              <a:t>-HNS, Johns Hopkins Hospital</a:t>
            </a:r>
            <a:endParaRPr lang="en-US" sz="4000" dirty="0"/>
          </a:p>
        </p:txBody>
      </p:sp>
      <p:sp>
        <p:nvSpPr>
          <p:cNvPr id="32" name="TextBox 31"/>
          <p:cNvSpPr txBox="1"/>
          <p:nvPr/>
        </p:nvSpPr>
        <p:spPr>
          <a:xfrm>
            <a:off x="1226265" y="10929845"/>
            <a:ext cx="8727925" cy="12280285"/>
          </a:xfrm>
          <a:prstGeom prst="rect">
            <a:avLst/>
          </a:prstGeom>
          <a:noFill/>
        </p:spPr>
        <p:txBody>
          <a:bodyPr wrap="square" rtlCol="0">
            <a:spAutoFit/>
          </a:bodyPr>
          <a:lstStyle/>
          <a:p>
            <a:r>
              <a:rPr lang="en-US" dirty="0" smtClean="0"/>
              <a:t>Minimally-invasive, </a:t>
            </a:r>
            <a:r>
              <a:rPr lang="en-US" dirty="0" err="1" smtClean="0"/>
              <a:t>transoral</a:t>
            </a:r>
            <a:r>
              <a:rPr lang="en-US" dirty="0" smtClean="0"/>
              <a:t> surgery is a technologically driven enterprise that is constantly evolving.  Despite the advances in both </a:t>
            </a:r>
            <a:r>
              <a:rPr lang="en-US" dirty="0" err="1" smtClean="0"/>
              <a:t>transoral</a:t>
            </a:r>
            <a:r>
              <a:rPr lang="en-US" dirty="0" smtClean="0"/>
              <a:t> laser microsurgery (TLMS) and </a:t>
            </a:r>
            <a:r>
              <a:rPr lang="en-US" dirty="0" err="1" smtClean="0"/>
              <a:t>transoral</a:t>
            </a:r>
            <a:r>
              <a:rPr lang="en-US" dirty="0" smtClean="0"/>
              <a:t> robotic surgery (TORS</a:t>
            </a:r>
            <a:r>
              <a:rPr lang="en-US" dirty="0" smtClean="0"/>
              <a:t>), </a:t>
            </a:r>
            <a:r>
              <a:rPr lang="en-US" dirty="0" smtClean="0"/>
              <a:t>obtaining a complete endoscopic evaluation and adequate access to the entire human larynx remains challenging. Our group recently described a robotic </a:t>
            </a:r>
            <a:r>
              <a:rPr lang="en-US" dirty="0" err="1" smtClean="0"/>
              <a:t>endolaryngeal</a:t>
            </a:r>
            <a:r>
              <a:rPr lang="en-US" dirty="0" smtClean="0"/>
              <a:t> flexible (</a:t>
            </a:r>
            <a:r>
              <a:rPr lang="en-US" dirty="0" err="1" smtClean="0"/>
              <a:t>Robo</a:t>
            </a:r>
            <a:r>
              <a:rPr lang="en-US" dirty="0" smtClean="0"/>
              <a:t>-ELF) scope (</a:t>
            </a:r>
            <a:r>
              <a:rPr lang="en-US" dirty="0"/>
              <a:t>1</a:t>
            </a:r>
            <a:r>
              <a:rPr lang="en-US" dirty="0" smtClean="0"/>
              <a:t>) which may help overcome some of these limitations [Figure 1].  The </a:t>
            </a:r>
            <a:r>
              <a:rPr lang="en-US" dirty="0" err="1" smtClean="0"/>
              <a:t>Robo</a:t>
            </a:r>
            <a:r>
              <a:rPr lang="en-US" dirty="0" smtClean="0"/>
              <a:t>-ELF provides a high-resolution image via a distal-chip scope that is able to curve around corners, thereby overcoming line-of-sight limitations.  The flexible tip provides a wide field of vision in a single instrument that is controlled by a joystick [Figure 2].  The working port allows for the use of laser fibers or instruments for </a:t>
            </a:r>
            <a:r>
              <a:rPr lang="en-US" smtClean="0"/>
              <a:t>therapeutic </a:t>
            </a:r>
            <a:r>
              <a:rPr lang="en-US" smtClean="0"/>
              <a:t>use.  </a:t>
            </a:r>
            <a:r>
              <a:rPr lang="en-US" dirty="0" smtClean="0"/>
              <a:t>As with any technology, the ease of use and learning curve necessary to master it will determine its adoption. </a:t>
            </a:r>
            <a:endParaRPr lang="en-US" dirty="0"/>
          </a:p>
        </p:txBody>
      </p:sp>
      <p:sp>
        <p:nvSpPr>
          <p:cNvPr id="2" name="TextBox 1"/>
          <p:cNvSpPr txBox="1"/>
          <p:nvPr/>
        </p:nvSpPr>
        <p:spPr>
          <a:xfrm>
            <a:off x="1150370" y="24894525"/>
            <a:ext cx="9031505" cy="11726289"/>
          </a:xfrm>
          <a:prstGeom prst="rect">
            <a:avLst/>
          </a:prstGeom>
          <a:noFill/>
        </p:spPr>
        <p:txBody>
          <a:bodyPr wrap="square" rtlCol="0">
            <a:spAutoFit/>
          </a:bodyPr>
          <a:lstStyle/>
          <a:p>
            <a:r>
              <a:rPr lang="en-US" dirty="0"/>
              <a:t>One fresh human cadaver with full dentition was </a:t>
            </a:r>
            <a:r>
              <a:rPr lang="en-US" dirty="0" smtClean="0"/>
              <a:t>suspended </a:t>
            </a:r>
            <a:r>
              <a:rPr lang="en-US" dirty="0"/>
              <a:t>with a Steiner laryngoscope to afford direct visualization of the arytenoids but not of the anterior commissure, thereby creating the view commensurate with an anteriorly displaced </a:t>
            </a:r>
            <a:r>
              <a:rPr lang="en-US" dirty="0" smtClean="0"/>
              <a:t>larynx.  Seven </a:t>
            </a:r>
            <a:r>
              <a:rPr lang="en-US" dirty="0"/>
              <a:t>otolaryngology residents naïve to the </a:t>
            </a:r>
            <a:r>
              <a:rPr lang="en-US" dirty="0" err="1"/>
              <a:t>Robo</a:t>
            </a:r>
            <a:r>
              <a:rPr lang="en-US" dirty="0"/>
              <a:t>-ELF were individually given a thirty second tutorial.  This included instructions on docking and undocking the robot and how to control the joystick.  They were then allowed approximately thirty seconds to familiarize themselves with the joystick </a:t>
            </a:r>
            <a:r>
              <a:rPr lang="en-US" dirty="0" smtClean="0"/>
              <a:t>controls [Figure 3].  </a:t>
            </a:r>
            <a:r>
              <a:rPr lang="en-US" dirty="0"/>
              <a:t>They were instructed to view all anatomic </a:t>
            </a:r>
            <a:r>
              <a:rPr lang="en-US" dirty="0" err="1"/>
              <a:t>subsites</a:t>
            </a:r>
            <a:r>
              <a:rPr lang="en-US" dirty="0"/>
              <a:t> of the larynx and advance into the </a:t>
            </a:r>
            <a:r>
              <a:rPr lang="en-US" dirty="0" err="1"/>
              <a:t>subglottis</a:t>
            </a:r>
            <a:r>
              <a:rPr lang="en-US" dirty="0"/>
              <a:t> until the carina was visualized.  No time limit was given and assistance was provided if there were questions.  At the end of the exercise each participant filled out a de-identified survey regarding the ease of use of the </a:t>
            </a:r>
            <a:r>
              <a:rPr lang="en-US" dirty="0" err="1" smtClean="0"/>
              <a:t>Robo</a:t>
            </a:r>
            <a:r>
              <a:rPr lang="en-US" dirty="0" smtClean="0"/>
              <a:t>-ELF.  </a:t>
            </a:r>
            <a:endParaRPr lang="en-US" dirty="0"/>
          </a:p>
          <a:p>
            <a:endParaRPr lang="en-US" dirty="0"/>
          </a:p>
        </p:txBody>
      </p:sp>
      <p:sp>
        <p:nvSpPr>
          <p:cNvPr id="3" name="TextBox 2"/>
          <p:cNvSpPr txBox="1"/>
          <p:nvPr/>
        </p:nvSpPr>
        <p:spPr>
          <a:xfrm>
            <a:off x="33481640" y="11309320"/>
            <a:ext cx="8803820" cy="3416320"/>
          </a:xfrm>
          <a:prstGeom prst="rect">
            <a:avLst/>
          </a:prstGeom>
          <a:noFill/>
        </p:spPr>
        <p:txBody>
          <a:bodyPr wrap="square" rtlCol="0">
            <a:spAutoFit/>
          </a:bodyPr>
          <a:lstStyle/>
          <a:p>
            <a:r>
              <a:rPr lang="en-US" dirty="0"/>
              <a:t>All residents completed the exercise in under five minutes.  The survey results demonstrated that each item was scored as easy to very easy with the exception of visualization of the </a:t>
            </a:r>
            <a:r>
              <a:rPr lang="en-US" dirty="0" err="1"/>
              <a:t>piriform</a:t>
            </a:r>
            <a:r>
              <a:rPr lang="en-US" dirty="0"/>
              <a:t> sinus, which </a:t>
            </a:r>
            <a:r>
              <a:rPr lang="en-US"/>
              <a:t>was </a:t>
            </a:r>
            <a:r>
              <a:rPr lang="en-US" smtClean="0"/>
              <a:t>neutral [Table 1].  </a:t>
            </a:r>
            <a:endParaRPr lang="en-US" dirty="0"/>
          </a:p>
          <a:p>
            <a:endParaRPr lang="en-US" dirty="0"/>
          </a:p>
        </p:txBody>
      </p:sp>
      <p:sp>
        <p:nvSpPr>
          <p:cNvPr id="4" name="TextBox 3"/>
          <p:cNvSpPr txBox="1"/>
          <p:nvPr/>
        </p:nvSpPr>
        <p:spPr>
          <a:xfrm>
            <a:off x="33481365" y="17228755"/>
            <a:ext cx="8879715" cy="5078314"/>
          </a:xfrm>
          <a:prstGeom prst="rect">
            <a:avLst/>
          </a:prstGeom>
          <a:noFill/>
        </p:spPr>
        <p:txBody>
          <a:bodyPr wrap="square" rtlCol="0">
            <a:spAutoFit/>
          </a:bodyPr>
          <a:lstStyle/>
          <a:p>
            <a:r>
              <a:rPr lang="en-US" dirty="0"/>
              <a:t>Surgeons are less likely to adopt complex technology if there is a steep learning curve and a long lag period before efficiency is attained. We developed a robotic </a:t>
            </a:r>
            <a:r>
              <a:rPr lang="en-US" dirty="0" err="1"/>
              <a:t>endolaryngeal</a:t>
            </a:r>
            <a:r>
              <a:rPr lang="en-US" dirty="0"/>
              <a:t> scope driver that is intuitive and easy to learn allowing for the rapid adoption of the technology. We believe this device further complements </a:t>
            </a:r>
            <a:r>
              <a:rPr lang="en-US" dirty="0" smtClean="0"/>
              <a:t>existing </a:t>
            </a:r>
            <a:r>
              <a:rPr lang="en-US" dirty="0"/>
              <a:t>techniques for </a:t>
            </a:r>
            <a:r>
              <a:rPr lang="en-US" dirty="0" err="1"/>
              <a:t>transoral</a:t>
            </a:r>
            <a:r>
              <a:rPr lang="en-US" dirty="0"/>
              <a:t> access </a:t>
            </a:r>
            <a:r>
              <a:rPr lang="en-US" dirty="0" smtClean="0"/>
              <a:t>to and </a:t>
            </a:r>
            <a:r>
              <a:rPr lang="en-US" dirty="0"/>
              <a:t>visualization </a:t>
            </a:r>
            <a:r>
              <a:rPr lang="en-US" dirty="0" smtClean="0"/>
              <a:t>of </a:t>
            </a:r>
            <a:r>
              <a:rPr lang="en-US" dirty="0"/>
              <a:t>the </a:t>
            </a:r>
            <a:r>
              <a:rPr lang="en-US" dirty="0" err="1"/>
              <a:t>endolarynx</a:t>
            </a:r>
            <a:r>
              <a:rPr lang="en-US" dirty="0"/>
              <a:t>.</a:t>
            </a:r>
          </a:p>
        </p:txBody>
      </p:sp>
      <p:pic>
        <p:nvPicPr>
          <p:cNvPr id="5" name="Picture 4"/>
          <p:cNvPicPr>
            <a:picLocks noChangeAspect="1"/>
          </p:cNvPicPr>
          <p:nvPr/>
        </p:nvPicPr>
        <p:blipFill>
          <a:blip r:embed="rId4" cstate="print"/>
          <a:stretch>
            <a:fillRect/>
          </a:stretch>
        </p:blipFill>
        <p:spPr>
          <a:xfrm>
            <a:off x="11851565" y="11764690"/>
            <a:ext cx="8724900" cy="6540500"/>
          </a:xfrm>
          <a:prstGeom prst="rect">
            <a:avLst/>
          </a:prstGeom>
        </p:spPr>
      </p:pic>
      <p:pic>
        <p:nvPicPr>
          <p:cNvPr id="6" name="Picture 5"/>
          <p:cNvPicPr>
            <a:picLocks noChangeAspect="1"/>
          </p:cNvPicPr>
          <p:nvPr/>
        </p:nvPicPr>
        <p:blipFill>
          <a:blip r:embed="rId5" cstate="print"/>
          <a:stretch>
            <a:fillRect/>
          </a:stretch>
        </p:blipFill>
        <p:spPr>
          <a:xfrm>
            <a:off x="22173285" y="11840585"/>
            <a:ext cx="8840199" cy="6602865"/>
          </a:xfrm>
          <a:prstGeom prst="rect">
            <a:avLst/>
          </a:prstGeom>
        </p:spPr>
      </p:pic>
      <p:pic>
        <p:nvPicPr>
          <p:cNvPr id="7" name="Picture 6"/>
          <p:cNvPicPr>
            <a:picLocks noChangeAspect="1"/>
          </p:cNvPicPr>
          <p:nvPr/>
        </p:nvPicPr>
        <p:blipFill rotWithShape="1">
          <a:blip r:embed="rId6" cstate="print"/>
          <a:srcRect l="27435" t="19731" r="23608" b="27078"/>
          <a:stretch/>
        </p:blipFill>
        <p:spPr>
          <a:xfrm>
            <a:off x="21262546" y="11688796"/>
            <a:ext cx="2338020" cy="1897375"/>
          </a:xfrm>
          <a:prstGeom prst="rect">
            <a:avLst/>
          </a:prstGeom>
          <a:ln/>
          <a:scene3d>
            <a:camera prst="isometricOffAxis2Right"/>
            <a:lightRig rig="threePt" dir="t"/>
          </a:scene3d>
        </p:spPr>
        <p:style>
          <a:lnRef idx="1">
            <a:schemeClr val="accent4"/>
          </a:lnRef>
          <a:fillRef idx="3">
            <a:schemeClr val="accent4"/>
          </a:fillRef>
          <a:effectRef idx="2">
            <a:schemeClr val="accent4"/>
          </a:effectRef>
          <a:fontRef idx="minor">
            <a:schemeClr val="lt1"/>
          </a:fontRef>
        </p:style>
      </p:pic>
      <p:pic>
        <p:nvPicPr>
          <p:cNvPr id="8" name="Picture 7"/>
          <p:cNvPicPr>
            <a:picLocks noChangeAspect="1"/>
          </p:cNvPicPr>
          <p:nvPr/>
        </p:nvPicPr>
        <p:blipFill rotWithShape="1">
          <a:blip r:embed="rId7" cstate="print"/>
          <a:srcRect r="43084"/>
          <a:stretch/>
        </p:blipFill>
        <p:spPr>
          <a:xfrm>
            <a:off x="13369465" y="22005242"/>
            <a:ext cx="5995705" cy="14045848"/>
          </a:xfrm>
          <a:prstGeom prst="rect">
            <a:avLst/>
          </a:prstGeom>
        </p:spPr>
      </p:pic>
      <p:sp>
        <p:nvSpPr>
          <p:cNvPr id="9" name="Rectangle 8"/>
          <p:cNvSpPr/>
          <p:nvPr/>
        </p:nvSpPr>
        <p:spPr>
          <a:xfrm>
            <a:off x="10972800" y="18325237"/>
            <a:ext cx="9530795" cy="3970318"/>
          </a:xfrm>
          <a:prstGeom prst="rect">
            <a:avLst/>
          </a:prstGeom>
        </p:spPr>
        <p:txBody>
          <a:bodyPr wrap="square">
            <a:spAutoFit/>
          </a:bodyPr>
          <a:lstStyle/>
          <a:p>
            <a:r>
              <a:rPr lang="en-US" b="1" dirty="0"/>
              <a:t>Figure 1. </a:t>
            </a:r>
            <a:r>
              <a:rPr lang="en-US" dirty="0"/>
              <a:t>The robotic </a:t>
            </a:r>
            <a:r>
              <a:rPr lang="en-US" dirty="0" err="1"/>
              <a:t>endolaryngeal</a:t>
            </a:r>
            <a:r>
              <a:rPr lang="en-US" dirty="0"/>
              <a:t> flexible scope with attached flexible </a:t>
            </a:r>
            <a:r>
              <a:rPr lang="en-US" dirty="0" smtClean="0"/>
              <a:t>distal-chip</a:t>
            </a:r>
            <a:r>
              <a:rPr lang="en-US" dirty="0" smtClean="0">
                <a:solidFill>
                  <a:srgbClr val="FF0000"/>
                </a:solidFill>
              </a:rPr>
              <a:t> </a:t>
            </a:r>
            <a:r>
              <a:rPr lang="en-US" dirty="0"/>
              <a:t>laryngoscope. A = active scope tip manipulator; B = active axial rotation of the scope; C = passive lockable joint to adjust scope entry angle; D = passive lockable joint to adjust scope height; E = active in-out translation.</a:t>
            </a:r>
          </a:p>
        </p:txBody>
      </p:sp>
      <p:sp>
        <p:nvSpPr>
          <p:cNvPr id="10" name="Rectangle 9"/>
          <p:cNvSpPr/>
          <p:nvPr/>
        </p:nvSpPr>
        <p:spPr>
          <a:xfrm>
            <a:off x="11092615" y="35671615"/>
            <a:ext cx="10473510" cy="1754327"/>
          </a:xfrm>
          <a:prstGeom prst="rect">
            <a:avLst/>
          </a:prstGeom>
        </p:spPr>
        <p:txBody>
          <a:bodyPr wrap="square">
            <a:spAutoFit/>
          </a:bodyPr>
          <a:lstStyle/>
          <a:p>
            <a:r>
              <a:rPr lang="en-US" b="1" dirty="0"/>
              <a:t>Figure </a:t>
            </a:r>
            <a:r>
              <a:rPr lang="en-US" b="1" dirty="0" smtClean="0"/>
              <a:t>2. </a:t>
            </a:r>
            <a:r>
              <a:rPr lang="en-US" dirty="0"/>
              <a:t>The primary directions of scope movement are demonstrated by joystick </a:t>
            </a:r>
            <a:r>
              <a:rPr lang="en-US" dirty="0" smtClean="0"/>
              <a:t>control (note: first joystick prototype illustrated here).</a:t>
            </a:r>
            <a:endParaRPr lang="en-US" dirty="0"/>
          </a:p>
        </p:txBody>
      </p:sp>
      <p:sp>
        <p:nvSpPr>
          <p:cNvPr id="11" name="Rectangle 10"/>
          <p:cNvSpPr/>
          <p:nvPr/>
        </p:nvSpPr>
        <p:spPr>
          <a:xfrm>
            <a:off x="22021495" y="18595240"/>
            <a:ext cx="10245825" cy="1754327"/>
          </a:xfrm>
          <a:prstGeom prst="rect">
            <a:avLst/>
          </a:prstGeom>
        </p:spPr>
        <p:txBody>
          <a:bodyPr wrap="square">
            <a:spAutoFit/>
          </a:bodyPr>
          <a:lstStyle/>
          <a:p>
            <a:r>
              <a:rPr lang="en-US" b="1" dirty="0"/>
              <a:t>Figure </a:t>
            </a:r>
            <a:r>
              <a:rPr lang="en-US" b="1" dirty="0" smtClean="0"/>
              <a:t>3. </a:t>
            </a:r>
            <a:r>
              <a:rPr lang="en-US" dirty="0" smtClean="0"/>
              <a:t>An  otolaryngology resident driving the </a:t>
            </a:r>
            <a:r>
              <a:rPr lang="en-US" dirty="0" err="1" smtClean="0"/>
              <a:t>Robo</a:t>
            </a:r>
            <a:r>
              <a:rPr lang="en-US" dirty="0" smtClean="0"/>
              <a:t>-ELF for the first time (with second prototype joystick) obtaining a view of the anterior commissure.</a:t>
            </a:r>
            <a:endParaRPr lang="en-US" dirty="0"/>
          </a:p>
        </p:txBody>
      </p:sp>
      <p:sp>
        <p:nvSpPr>
          <p:cNvPr id="12" name="TextBox 11"/>
          <p:cNvSpPr txBox="1"/>
          <p:nvPr/>
        </p:nvSpPr>
        <p:spPr>
          <a:xfrm>
            <a:off x="33709325" y="30358965"/>
            <a:ext cx="8727925" cy="2862322"/>
          </a:xfrm>
          <a:prstGeom prst="rect">
            <a:avLst/>
          </a:prstGeom>
          <a:noFill/>
        </p:spPr>
        <p:txBody>
          <a:bodyPr wrap="square" rtlCol="0">
            <a:spAutoFit/>
          </a:bodyPr>
          <a:lstStyle/>
          <a:p>
            <a:r>
              <a:rPr lang="en-US" dirty="0" smtClean="0"/>
              <a:t>1.  Olds </a:t>
            </a:r>
            <a:r>
              <a:rPr lang="en-US" dirty="0"/>
              <a:t>K, Hillel AT, Cha E, Curry M, </a:t>
            </a:r>
            <a:r>
              <a:rPr lang="en-US" dirty="0" err="1"/>
              <a:t>Akst</a:t>
            </a:r>
            <a:r>
              <a:rPr lang="en-US" dirty="0"/>
              <a:t> LM, Taylor RH, </a:t>
            </a:r>
            <a:r>
              <a:rPr lang="en-US" dirty="0" err="1"/>
              <a:t>Richmon</a:t>
            </a:r>
            <a:r>
              <a:rPr lang="en-US" dirty="0"/>
              <a:t> JD. Robotic</a:t>
            </a:r>
          </a:p>
          <a:p>
            <a:r>
              <a:rPr lang="en-US" dirty="0" err="1"/>
              <a:t>endolaryngeal</a:t>
            </a:r>
            <a:r>
              <a:rPr lang="en-US" dirty="0"/>
              <a:t> flexible (</a:t>
            </a:r>
            <a:r>
              <a:rPr lang="en-US" dirty="0" err="1"/>
              <a:t>Robo</a:t>
            </a:r>
            <a:r>
              <a:rPr lang="en-US" dirty="0"/>
              <a:t>-ELF) scope: a preclinical feasibility </a:t>
            </a:r>
            <a:r>
              <a:rPr lang="en-US" dirty="0" smtClean="0"/>
              <a:t>study.  </a:t>
            </a:r>
            <a:r>
              <a:rPr lang="ro-RO" i="1" dirty="0" smtClean="0"/>
              <a:t>Laryngoscope</a:t>
            </a:r>
            <a:r>
              <a:rPr lang="ro-RO" dirty="0"/>
              <a:t>. 2011 Nov;121(11):2371-4</a:t>
            </a:r>
            <a:endParaRPr lang="en-US" dirty="0"/>
          </a:p>
        </p:txBody>
      </p:sp>
      <p:pic>
        <p:nvPicPr>
          <p:cNvPr id="18" name="Picture 17" descr="ERC-CISST-logo.gif"/>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6745125" y="1594760"/>
            <a:ext cx="5902161" cy="2428640"/>
          </a:xfrm>
          <a:prstGeom prst="rect">
            <a:avLst/>
          </a:prstGeom>
        </p:spPr>
      </p:pic>
      <p:graphicFrame>
        <p:nvGraphicFramePr>
          <p:cNvPr id="42" name="Chart 41"/>
          <p:cNvGraphicFramePr/>
          <p:nvPr/>
        </p:nvGraphicFramePr>
        <p:xfrm>
          <a:off x="22173285" y="22010515"/>
          <a:ext cx="10169930" cy="13585206"/>
        </p:xfrm>
        <a:graphic>
          <a:graphicData uri="http://schemas.openxmlformats.org/drawingml/2006/chart">
            <c:chart xmlns:c="http://schemas.openxmlformats.org/drawingml/2006/chart" xmlns:r="http://schemas.openxmlformats.org/officeDocument/2006/relationships" r:id="rId9"/>
          </a:graphicData>
        </a:graphic>
      </p:graphicFrame>
      <p:sp>
        <p:nvSpPr>
          <p:cNvPr id="43" name="TextBox 42"/>
          <p:cNvSpPr txBox="1"/>
          <p:nvPr/>
        </p:nvSpPr>
        <p:spPr>
          <a:xfrm>
            <a:off x="22628655" y="36126985"/>
            <a:ext cx="9183295" cy="1200329"/>
          </a:xfrm>
          <a:prstGeom prst="rect">
            <a:avLst/>
          </a:prstGeom>
          <a:noFill/>
        </p:spPr>
        <p:txBody>
          <a:bodyPr wrap="square" rtlCol="0">
            <a:spAutoFit/>
          </a:bodyPr>
          <a:lstStyle/>
          <a:p>
            <a:r>
              <a:rPr lang="en-US" b="1" dirty="0" smtClean="0"/>
              <a:t>Table 1. </a:t>
            </a:r>
            <a:r>
              <a:rPr lang="en-US" dirty="0" smtClean="0"/>
              <a:t>Resident assessment of ease of using the </a:t>
            </a:r>
            <a:r>
              <a:rPr lang="en-US" dirty="0" err="1" smtClean="0"/>
              <a:t>Robo</a:t>
            </a:r>
            <a:r>
              <a:rPr lang="en-US" dirty="0" smtClean="0"/>
              <a:t>-ELF for the first time.</a:t>
            </a:r>
            <a:endParaRPr lang="en-US" dirty="0"/>
          </a:p>
        </p:txBody>
      </p:sp>
      <p:sp>
        <p:nvSpPr>
          <p:cNvPr id="44" name="Rectangle 43"/>
          <p:cNvSpPr/>
          <p:nvPr/>
        </p:nvSpPr>
        <p:spPr bwMode="auto">
          <a:xfrm>
            <a:off x="25588560" y="35064455"/>
            <a:ext cx="6451075" cy="151790"/>
          </a:xfrm>
          <a:prstGeom prst="rect">
            <a:avLst/>
          </a:prstGeom>
          <a:solidFill>
            <a:schemeClr val="bg1"/>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cxnSp>
        <p:nvCxnSpPr>
          <p:cNvPr id="46" name="Straight Connector 45"/>
          <p:cNvCxnSpPr/>
          <p:nvPr/>
        </p:nvCxnSpPr>
        <p:spPr bwMode="auto">
          <a:xfrm>
            <a:off x="28017200" y="35064455"/>
            <a:ext cx="0" cy="1517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26878775" y="35064455"/>
            <a:ext cx="0" cy="1517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29231520" y="35064455"/>
            <a:ext cx="0" cy="1517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30445840" y="35064455"/>
            <a:ext cx="0" cy="1517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31736055" y="35064455"/>
            <a:ext cx="0" cy="1517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 name="TextBox 47"/>
          <p:cNvSpPr txBox="1"/>
          <p:nvPr/>
        </p:nvSpPr>
        <p:spPr>
          <a:xfrm>
            <a:off x="33498504" y="25957055"/>
            <a:ext cx="8879715" cy="2308324"/>
          </a:xfrm>
          <a:prstGeom prst="rect">
            <a:avLst/>
          </a:prstGeom>
          <a:noFill/>
        </p:spPr>
        <p:txBody>
          <a:bodyPr wrap="square" rtlCol="0">
            <a:spAutoFit/>
          </a:bodyPr>
          <a:lstStyle/>
          <a:p>
            <a:r>
              <a:rPr lang="en-US" dirty="0" smtClean="0"/>
              <a:t>This study has shown that residents with no prior experience with the </a:t>
            </a:r>
            <a:r>
              <a:rPr lang="en-US" dirty="0" err="1" smtClean="0"/>
              <a:t>Robo</a:t>
            </a:r>
            <a:r>
              <a:rPr lang="en-US" dirty="0" smtClean="0"/>
              <a:t>-ELF can learn to use it to visualize common anatomical sites of interest effectively within minutes.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HM_Entity_Do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JHM_Entity_Dome</Template>
  <TotalTime>7434</TotalTime>
  <Words>597</Words>
  <Application>Microsoft Office PowerPoint</Application>
  <PresentationFormat>Custom</PresentationFormat>
  <Paragraphs>35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JHM_Entity_Dome</vt:lpstr>
      <vt:lpstr>Slide 1</vt:lpstr>
    </vt:vector>
  </TitlesOfParts>
  <Company>Johns Hopkins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mkim25</dc:creator>
  <cp:lastModifiedBy>jrichmo7</cp:lastModifiedBy>
  <cp:revision>132</cp:revision>
  <dcterms:created xsi:type="dcterms:W3CDTF">2003-09-09T16:18:18Z</dcterms:created>
  <dcterms:modified xsi:type="dcterms:W3CDTF">2012-07-13T16:58:27Z</dcterms:modified>
</cp:coreProperties>
</file>