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27" r:id="rId2"/>
    <p:sldId id="528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593"/>
    <a:srgbClr val="8BBDB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 autoAdjust="0"/>
    <p:restoredTop sz="95411" autoAdjust="0"/>
  </p:normalViewPr>
  <p:slideViewPr>
    <p:cSldViewPr snapToGrid="0">
      <p:cViewPr varScale="1">
        <p:scale>
          <a:sx n="104" d="100"/>
          <a:sy n="104" d="100"/>
        </p:scale>
        <p:origin x="20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7633" y="6542128"/>
            <a:ext cx="555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2"/>
                </a:solidFill>
              </a:rPr>
              <a:t>Engineering 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47987" y="6541255"/>
            <a:ext cx="202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r>
              <a:rPr lang="en-US" sz="1000" dirty="0">
                <a:latin typeface="+mj-lt"/>
              </a:rPr>
              <a:t>CIS 2, Spring 2019 </a:t>
            </a: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7"/>
          <a:srcRect t="3885" b="9679"/>
          <a:stretch>
            <a:fillRect/>
          </a:stretch>
        </p:blipFill>
        <p:spPr>
          <a:xfrm>
            <a:off x="8814877" y="6437990"/>
            <a:ext cx="329123" cy="36576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p:blipFill>
          <a:blip r:embed="rId18"/>
          <a:srcRect l="22560" t="19588" r="29205" b="37082"/>
          <a:stretch>
            <a:fillRect/>
          </a:stretch>
        </p:blipFill>
        <p:spPr>
          <a:xfrm>
            <a:off x="8561193" y="6483710"/>
            <a:ext cx="274320" cy="320040"/>
          </a:xfrm>
          <a:prstGeom prst="rect">
            <a:avLst/>
          </a:prstGeom>
        </p:spPr>
      </p:pic>
      <p:pic>
        <p:nvPicPr>
          <p:cNvPr id="9" name="Picture 8" descr="cisst_446_projects_logo_whiteback.png"/>
          <p:cNvPicPr>
            <a:picLocks noChangeAspect="1"/>
          </p:cNvPicPr>
          <p:nvPr userDrawn="1"/>
        </p:nvPicPr>
        <p:blipFill>
          <a:blip r:embed="rId19"/>
          <a:srcRect t="12205" b="18228"/>
          <a:stretch>
            <a:fillRect/>
          </a:stretch>
        </p:blipFill>
        <p:spPr>
          <a:xfrm>
            <a:off x="1" y="6470731"/>
            <a:ext cx="556686" cy="387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0308"/>
            <a:ext cx="7772400" cy="927070"/>
          </a:xfrm>
        </p:spPr>
        <p:txBody>
          <a:bodyPr/>
          <a:lstStyle/>
          <a:p>
            <a:r>
              <a:rPr lang="en-US" sz="2400" dirty="0"/>
              <a:t>Objective Surgical Skill Assessment of Computer-Aided Hysterectomy Procedures</a:t>
            </a:r>
            <a:br>
              <a:rPr lang="en-US" sz="2400" dirty="0"/>
            </a:br>
            <a:r>
              <a:rPr lang="en-US" sz="1800" b="0" dirty="0" err="1"/>
              <a:t>Elif</a:t>
            </a:r>
            <a:r>
              <a:rPr lang="en-US" sz="1800" b="0" dirty="0"/>
              <a:t> </a:t>
            </a:r>
            <a:r>
              <a:rPr lang="en-US" sz="1800" b="0" dirty="0" err="1"/>
              <a:t>Bilgin</a:t>
            </a:r>
            <a:br>
              <a:rPr lang="en-US" sz="1800" b="0" dirty="0"/>
            </a:br>
            <a:r>
              <a:rPr lang="en-US" sz="1800" b="0" dirty="0"/>
              <a:t>Mentors: Anand </a:t>
            </a:r>
            <a:r>
              <a:rPr lang="en-US" sz="1800" b="0" dirty="0" err="1"/>
              <a:t>Malpani</a:t>
            </a:r>
            <a:r>
              <a:rPr lang="en-US" sz="1800" b="0" dirty="0"/>
              <a:t>, PhD and Molly O’Brien, BS</a:t>
            </a:r>
            <a:endParaRPr lang="en-US" sz="24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9569" y="1461156"/>
            <a:ext cx="4236231" cy="4655863"/>
          </a:xfrm>
        </p:spPr>
        <p:txBody>
          <a:bodyPr/>
          <a:lstStyle/>
          <a:p>
            <a:pPr>
              <a:buNone/>
            </a:pPr>
            <a:r>
              <a:rPr lang="en-US" sz="2000" b="1" dirty="0"/>
              <a:t>Goals: </a:t>
            </a:r>
          </a:p>
          <a:p>
            <a:pPr indent="-176213"/>
            <a:r>
              <a:rPr lang="en-US" sz="2000" dirty="0"/>
              <a:t>Automatically assess skill in robot assisted hysterectomy procedures using data from the Johns Hopkins Hospital.</a:t>
            </a:r>
          </a:p>
          <a:p>
            <a:pPr>
              <a:buNone/>
            </a:pPr>
            <a:r>
              <a:rPr lang="en-US" sz="2000" b="1" dirty="0"/>
              <a:t>Significance:</a:t>
            </a:r>
          </a:p>
          <a:p>
            <a:pPr indent="-176213"/>
            <a:r>
              <a:rPr lang="en-US" sz="2000" dirty="0"/>
              <a:t>The ability to objectively assess the skill level of surgeons is critical for training future surgeons.</a:t>
            </a:r>
          </a:p>
          <a:p>
            <a:pPr>
              <a:buNone/>
            </a:pPr>
            <a:r>
              <a:rPr lang="en-US" sz="2000" b="1" dirty="0"/>
              <a:t>Results:</a:t>
            </a:r>
          </a:p>
          <a:p>
            <a:pPr indent="-176213"/>
            <a:r>
              <a:rPr lang="en-US" sz="2000" dirty="0"/>
              <a:t>~65% accuracy achieved in prediction task using feature-based ML methods. 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/>
          </a:p>
          <a:p>
            <a:pPr indent="-176213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45A797-44A4-3341-9101-748803F35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36015"/>
            <a:ext cx="3962400" cy="22297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7E784B1-6908-A34E-83F4-F80340CC6080}"/>
              </a:ext>
            </a:extLst>
          </p:cNvPr>
          <p:cNvSpPr txBox="1">
            <a:spLocks/>
          </p:cNvSpPr>
          <p:nvPr/>
        </p:nvSpPr>
        <p:spPr bwMode="auto">
          <a:xfrm>
            <a:off x="685800" y="250308"/>
            <a:ext cx="7772400" cy="92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n-US" sz="2400" kern="0" dirty="0"/>
              <a:t>Objective Surgical Skill Assessment of Computer-Aided Hysterectomy Procedures</a:t>
            </a:r>
            <a:br>
              <a:rPr lang="en-US" sz="2400" kern="0" dirty="0"/>
            </a:br>
            <a:r>
              <a:rPr lang="en-US" sz="1800" b="0" kern="0" dirty="0" err="1"/>
              <a:t>Elif</a:t>
            </a:r>
            <a:r>
              <a:rPr lang="en-US" sz="1800" b="0" kern="0" dirty="0"/>
              <a:t> </a:t>
            </a:r>
            <a:r>
              <a:rPr lang="en-US" sz="1800" b="0" kern="0" dirty="0" err="1"/>
              <a:t>Bilgin</a:t>
            </a:r>
            <a:br>
              <a:rPr lang="en-US" sz="1800" b="0" kern="0" dirty="0"/>
            </a:br>
            <a:r>
              <a:rPr lang="en-US" sz="1800" b="0" kern="0" dirty="0"/>
              <a:t>Mentors: Anand </a:t>
            </a:r>
            <a:r>
              <a:rPr lang="en-US" sz="1800" b="0" kern="0" dirty="0" err="1"/>
              <a:t>Malpani</a:t>
            </a:r>
            <a:r>
              <a:rPr lang="en-US" sz="1800" b="0" kern="0" dirty="0"/>
              <a:t>, PhD and Molly O’Brien, BS</a:t>
            </a:r>
            <a:endParaRPr lang="en-US" sz="2400" b="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75" y="1536625"/>
            <a:ext cx="4348655" cy="4925511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sz="2000" b="1" dirty="0"/>
              <a:t>Motivation: </a:t>
            </a: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US" altLang="en-US" sz="2000" dirty="0"/>
              <a:t>With the increase in use of surgical robotic systems, there is more opportunity for capture and analysis of complex surgical data. </a:t>
            </a:r>
          </a:p>
          <a:p>
            <a:pPr>
              <a:spcBef>
                <a:spcPct val="50000"/>
              </a:spcBef>
            </a:pP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US" altLang="en-US" sz="2000" dirty="0"/>
              <a:t>Currently, research has been done mainly on VR simulations. There is only a handful of research papers published on using data directly from the operating room, which distinguishes this project. 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3971D-C103-304D-977A-440E26E93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471" y="1536625"/>
            <a:ext cx="3798943" cy="4213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7695CB-D980-0840-A82A-8AA934D51A83}"/>
              </a:ext>
            </a:extLst>
          </p:cNvPr>
          <p:cNvSpPr txBox="1"/>
          <p:nvPr/>
        </p:nvSpPr>
        <p:spPr>
          <a:xfrm>
            <a:off x="5224753" y="5683408"/>
            <a:ext cx="30203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taken from official webpage of Intuitive Surgical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140</TotalTime>
  <Words>136</Words>
  <Application>Microsoft Macintosh PowerPoint</Application>
  <PresentationFormat>On-screen Show (4:3)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ERC 2010 Talk Template</vt:lpstr>
      <vt:lpstr>Objective Surgical Skill Assessment of Computer-Aided Hysterectomy Procedures Elif Bilgin Mentors: Anand Malpani, PhD and Molly O’Brien, BS</vt:lpstr>
      <vt:lpstr>PowerPoint Presentation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Elif Bilgin</cp:lastModifiedBy>
  <cp:revision>15</cp:revision>
  <cp:lastPrinted>2010-08-24T19:06:24Z</cp:lastPrinted>
  <dcterms:created xsi:type="dcterms:W3CDTF">2013-04-23T14:35:11Z</dcterms:created>
  <dcterms:modified xsi:type="dcterms:W3CDTF">2019-05-08T00:20:38Z</dcterms:modified>
</cp:coreProperties>
</file>