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handoutMasterIdLst>
    <p:handoutMasterId r:id="rId6"/>
  </p:handoutMasterIdLst>
  <p:sldIdLst>
    <p:sldId id="275" r:id="rId2"/>
    <p:sldId id="276" r:id="rId3"/>
    <p:sldId id="277" r:id="rId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1"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1"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1"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1" charset="0"/>
        <a:ea typeface="+mn-ea"/>
        <a:cs typeface="+mn-cs"/>
      </a:defRPr>
    </a:lvl5pPr>
    <a:lvl6pPr marL="2286000" algn="l" defTabSz="457200" rtl="0" eaLnBrk="1" latinLnBrk="0" hangingPunct="1">
      <a:defRPr sz="2400" kern="1200">
        <a:solidFill>
          <a:schemeClr val="tx1"/>
        </a:solidFill>
        <a:latin typeface="Arial" pitchFamily="1" charset="0"/>
        <a:ea typeface="+mn-ea"/>
        <a:cs typeface="+mn-cs"/>
      </a:defRPr>
    </a:lvl6pPr>
    <a:lvl7pPr marL="2743200" algn="l" defTabSz="457200" rtl="0" eaLnBrk="1" latinLnBrk="0" hangingPunct="1">
      <a:defRPr sz="2400" kern="1200">
        <a:solidFill>
          <a:schemeClr val="tx1"/>
        </a:solidFill>
        <a:latin typeface="Arial" pitchFamily="1" charset="0"/>
        <a:ea typeface="+mn-ea"/>
        <a:cs typeface="+mn-cs"/>
      </a:defRPr>
    </a:lvl7pPr>
    <a:lvl8pPr marL="3200400" algn="l" defTabSz="457200" rtl="0" eaLnBrk="1" latinLnBrk="0" hangingPunct="1">
      <a:defRPr sz="2400" kern="1200">
        <a:solidFill>
          <a:schemeClr val="tx1"/>
        </a:solidFill>
        <a:latin typeface="Arial" pitchFamily="1" charset="0"/>
        <a:ea typeface="+mn-ea"/>
        <a:cs typeface="+mn-cs"/>
      </a:defRPr>
    </a:lvl8pPr>
    <a:lvl9pPr marL="3657600" algn="l" defTabSz="457200" rtl="0" eaLnBrk="1" latinLnBrk="0" hangingPunct="1">
      <a:defRPr sz="2400" kern="1200">
        <a:solidFill>
          <a:schemeClr val="tx1"/>
        </a:solidFill>
        <a:latin typeface="Arial"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B4FD"/>
    <a:srgbClr val="CCCCFF"/>
    <a:srgbClr val="9999FF"/>
    <a:srgbClr val="FFCCCC"/>
    <a:srgbClr val="99CCFF"/>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9"/>
  </p:normalViewPr>
  <p:slideViewPr>
    <p:cSldViewPr showGuides="1">
      <p:cViewPr varScale="1">
        <p:scale>
          <a:sx n="110" d="100"/>
          <a:sy n="110" d="100"/>
        </p:scale>
        <p:origin x="16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a:p>
        </p:txBody>
      </p:sp>
      <p:sp>
        <p:nvSpPr>
          <p:cNvPr id="92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a:p>
        </p:txBody>
      </p:sp>
      <p:sp>
        <p:nvSpPr>
          <p:cNvPr id="92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a:p>
        </p:txBody>
      </p:sp>
      <p:sp>
        <p:nvSpPr>
          <p:cNvPr id="92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6512CACE-AF88-ED49-8F85-D65AFFF2FC0A}" type="slidenum">
              <a:rPr lang="en-US"/>
              <a:pPr>
                <a:defRPr/>
              </a:pPr>
              <a:t>‹#›</a:t>
            </a:fld>
            <a:endParaRPr lang="en-US"/>
          </a:p>
        </p:txBody>
      </p:sp>
    </p:spTree>
    <p:extLst>
      <p:ext uri="{BB962C8B-B14F-4D97-AF65-F5344CB8AC3E}">
        <p14:creationId xmlns:p14="http://schemas.microsoft.com/office/powerpoint/2010/main" val="4007241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107" charset="0"/>
              </a:defRPr>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107"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107" charset="0"/>
              </a:defRPr>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107" charset="0"/>
              </a:defRPr>
            </a:lvl1pPr>
          </a:lstStyle>
          <a:p>
            <a:pPr>
              <a:defRPr/>
            </a:pPr>
            <a:fld id="{6F6788FD-083D-3B4A-BCEA-C6203DCA5662}" type="slidenum">
              <a:rPr lang="en-US"/>
              <a:pPr>
                <a:defRPr/>
              </a:pPr>
              <a:t>‹#›</a:t>
            </a:fld>
            <a:endParaRPr lang="en-US"/>
          </a:p>
        </p:txBody>
      </p:sp>
    </p:spTree>
    <p:extLst>
      <p:ext uri="{BB962C8B-B14F-4D97-AF65-F5344CB8AC3E}">
        <p14:creationId xmlns:p14="http://schemas.microsoft.com/office/powerpoint/2010/main" val="40106238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65"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4400"/>
            <a:ext cx="38100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914400"/>
            <a:ext cx="7772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12"/>
          <p:cNvGrpSpPr>
            <a:grpSpLocks/>
          </p:cNvGrpSpPr>
          <p:nvPr/>
        </p:nvGrpSpPr>
        <p:grpSpPr bwMode="auto">
          <a:xfrm>
            <a:off x="3302000" y="6477000"/>
            <a:ext cx="5842000" cy="381000"/>
            <a:chOff x="2080" y="4080"/>
            <a:chExt cx="3680" cy="240"/>
          </a:xfrm>
        </p:grpSpPr>
        <p:pic>
          <p:nvPicPr>
            <p:cNvPr id="1030" name="Picture 13" descr="ERCLogoSmallColor"/>
            <p:cNvPicPr>
              <a:picLocks noChangeAspect="1" noChangeArrowheads="1"/>
            </p:cNvPicPr>
            <p:nvPr/>
          </p:nvPicPr>
          <p:blipFill>
            <a:blip r:embed="rId13"/>
            <a:srcRect/>
            <a:stretch>
              <a:fillRect/>
            </a:stretch>
          </p:blipFill>
          <p:spPr bwMode="auto">
            <a:xfrm>
              <a:off x="5589" y="4080"/>
              <a:ext cx="171" cy="240"/>
            </a:xfrm>
            <a:prstGeom prst="rect">
              <a:avLst/>
            </a:prstGeom>
            <a:noFill/>
            <a:ln w="9525">
              <a:noFill/>
              <a:miter lim="800000"/>
              <a:headEnd/>
              <a:tailEnd/>
            </a:ln>
          </p:spPr>
        </p:pic>
        <p:sp>
          <p:nvSpPr>
            <p:cNvPr id="1038" name="Text Box 14"/>
            <p:cNvSpPr txBox="1">
              <a:spLocks noChangeArrowheads="1"/>
            </p:cNvSpPr>
            <p:nvPr/>
          </p:nvSpPr>
          <p:spPr bwMode="auto">
            <a:xfrm>
              <a:off x="2080" y="4118"/>
              <a:ext cx="3488" cy="154"/>
            </a:xfrm>
            <a:prstGeom prst="rect">
              <a:avLst/>
            </a:prstGeom>
            <a:noFill/>
            <a:ln w="9525">
              <a:noFill/>
              <a:miter lim="800000"/>
              <a:headEnd/>
              <a:tailEnd/>
            </a:ln>
            <a:effectLst/>
          </p:spPr>
          <p:txBody>
            <a:bodyPr wrap="none">
              <a:prstTxWarp prst="textNoShape">
                <a:avLst/>
              </a:prstTxWarp>
              <a:spAutoFit/>
            </a:bodyPr>
            <a:lstStyle/>
            <a:p>
              <a:pPr>
                <a:defRPr/>
              </a:pPr>
              <a:r>
                <a:rPr lang="en-US" sz="1000" b="1">
                  <a:solidFill>
                    <a:schemeClr val="bg2"/>
                  </a:solidFill>
                  <a:latin typeface="Arial" pitchFamily="-107" charset="0"/>
                </a:rPr>
                <a:t>Engineering Research Center for Computer Integrated Surgical Systems and Technology</a:t>
              </a:r>
            </a:p>
          </p:txBody>
        </p:sp>
      </p:grpSp>
      <p:sp>
        <p:nvSpPr>
          <p:cNvPr id="1040" name="Text Box 16"/>
          <p:cNvSpPr txBox="1">
            <a:spLocks noChangeArrowheads="1"/>
          </p:cNvSpPr>
          <p:nvPr/>
        </p:nvSpPr>
        <p:spPr bwMode="auto">
          <a:xfrm>
            <a:off x="0" y="6430963"/>
            <a:ext cx="3733800" cy="427037"/>
          </a:xfrm>
          <a:prstGeom prst="rect">
            <a:avLst/>
          </a:prstGeom>
          <a:noFill/>
          <a:ln w="9525">
            <a:noFill/>
            <a:miter lim="800000"/>
            <a:headEnd/>
            <a:tailEnd/>
          </a:ln>
          <a:effectLst/>
        </p:spPr>
        <p:txBody>
          <a:bodyPr>
            <a:prstTxWarp prst="textNoShape">
              <a:avLst/>
            </a:prstTxWarp>
            <a:spAutoFit/>
          </a:bodyPr>
          <a:lstStyle/>
          <a:p>
            <a:pPr marL="341313" indent="-341313">
              <a:defRPr/>
            </a:pPr>
            <a:fld id="{AC6DEC11-5E03-2848-BAEE-A26AD718E783}" type="slidenum">
              <a:rPr lang="en-US" sz="1200" b="1">
                <a:latin typeface="Arial" pitchFamily="-107" charset="0"/>
              </a:rPr>
              <a:pPr marL="341313" indent="-341313">
                <a:defRPr/>
              </a:pPr>
              <a:t>‹#›</a:t>
            </a:fld>
            <a:r>
              <a:rPr lang="en-US" sz="1200" b="1" dirty="0" smtClean="0">
                <a:latin typeface="Arial" pitchFamily="-107" charset="0"/>
              </a:rPr>
              <a:t>	</a:t>
            </a:r>
            <a:r>
              <a:rPr lang="en-US" sz="1000" dirty="0" smtClean="0">
                <a:latin typeface="Times New Roman" pitchFamily="-107" charset="0"/>
              </a:rPr>
              <a:t>600.456/656 CIS2 Spring 2018</a:t>
            </a:r>
          </a:p>
          <a:p>
            <a:pPr marL="341313" indent="-341313">
              <a:defRPr/>
            </a:pPr>
            <a:r>
              <a:rPr lang="en-US" sz="1000" dirty="0">
                <a:latin typeface="Times New Roman" pitchFamily="-107" charset="0"/>
              </a:rPr>
              <a:t>	Copyright © R. H. Taylor</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800" b="1">
          <a:solidFill>
            <a:schemeClr val="tx2"/>
          </a:solidFill>
          <a:latin typeface="+mj-lt"/>
          <a:ea typeface="ＭＳ Ｐゴシック" pitchFamily="-107" charset="-128"/>
          <a:cs typeface="ＭＳ Ｐゴシック" pitchFamily="-107" charset="-128"/>
        </a:defRPr>
      </a:lvl1pPr>
      <a:lvl2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2pPr>
      <a:lvl3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3pPr>
      <a:lvl4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4pPr>
      <a:lvl5pPr algn="ctr" rtl="0" eaLnBrk="0" fontAlgn="base" hangingPunct="0">
        <a:spcBef>
          <a:spcPct val="0"/>
        </a:spcBef>
        <a:spcAft>
          <a:spcPct val="0"/>
        </a:spcAft>
        <a:defRPr sz="2800" b="1">
          <a:solidFill>
            <a:schemeClr val="tx2"/>
          </a:solidFill>
          <a:latin typeface="Arial" pitchFamily="-65" charset="0"/>
          <a:ea typeface="ＭＳ Ｐゴシック" pitchFamily="-107" charset="-128"/>
          <a:cs typeface="ＭＳ Ｐゴシック" pitchFamily="-107" charset="-128"/>
        </a:defRPr>
      </a:lvl5pPr>
      <a:lvl6pPr marL="457200" algn="ctr" rtl="0" eaLnBrk="0" fontAlgn="base" hangingPunct="0">
        <a:spcBef>
          <a:spcPct val="0"/>
        </a:spcBef>
        <a:spcAft>
          <a:spcPct val="0"/>
        </a:spcAft>
        <a:defRPr sz="2800" b="1">
          <a:solidFill>
            <a:schemeClr val="tx2"/>
          </a:solidFill>
          <a:latin typeface="Arial" pitchFamily="-65" charset="0"/>
        </a:defRPr>
      </a:lvl6pPr>
      <a:lvl7pPr marL="914400" algn="ctr" rtl="0" eaLnBrk="0" fontAlgn="base" hangingPunct="0">
        <a:spcBef>
          <a:spcPct val="0"/>
        </a:spcBef>
        <a:spcAft>
          <a:spcPct val="0"/>
        </a:spcAft>
        <a:defRPr sz="2800" b="1">
          <a:solidFill>
            <a:schemeClr val="tx2"/>
          </a:solidFill>
          <a:latin typeface="Arial" pitchFamily="-65" charset="0"/>
        </a:defRPr>
      </a:lvl7pPr>
      <a:lvl8pPr marL="1371600" algn="ctr" rtl="0" eaLnBrk="0" fontAlgn="base" hangingPunct="0">
        <a:spcBef>
          <a:spcPct val="0"/>
        </a:spcBef>
        <a:spcAft>
          <a:spcPct val="0"/>
        </a:spcAft>
        <a:defRPr sz="2800" b="1">
          <a:solidFill>
            <a:schemeClr val="tx2"/>
          </a:solidFill>
          <a:latin typeface="Arial" pitchFamily="-65" charset="0"/>
        </a:defRPr>
      </a:lvl8pPr>
      <a:lvl9pPr marL="1828800" algn="ctr" rtl="0" eaLnBrk="0" fontAlgn="base" hangingPunct="0">
        <a:spcBef>
          <a:spcPct val="0"/>
        </a:spcBef>
        <a:spcAft>
          <a:spcPct val="0"/>
        </a:spcAft>
        <a:defRPr sz="2800" b="1">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65" charset="-128"/>
        </a:defRPr>
      </a:lvl2pPr>
      <a:lvl3pPr marL="108585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771650" indent="-228600" algn="l" rtl="0" eaLnBrk="0" fontAlgn="base" hangingPunct="0">
        <a:spcBef>
          <a:spcPct val="20000"/>
        </a:spcBef>
        <a:spcAft>
          <a:spcPct val="0"/>
        </a:spcAft>
        <a:buChar char="»"/>
        <a:defRPr>
          <a:solidFill>
            <a:schemeClr val="tx1"/>
          </a:solidFill>
          <a:latin typeface="+mn-lt"/>
          <a:ea typeface="ＭＳ Ｐゴシック" pitchFamily="-65" charset="-128"/>
        </a:defRPr>
      </a:lvl5pPr>
      <a:lvl6pPr marL="2228850" indent="-228600" algn="l" rtl="0" eaLnBrk="0" fontAlgn="base" hangingPunct="0">
        <a:spcBef>
          <a:spcPct val="20000"/>
        </a:spcBef>
        <a:spcAft>
          <a:spcPct val="0"/>
        </a:spcAft>
        <a:buChar char="»"/>
        <a:defRPr>
          <a:solidFill>
            <a:schemeClr val="tx1"/>
          </a:solidFill>
          <a:latin typeface="+mn-lt"/>
          <a:ea typeface="ＭＳ Ｐゴシック" pitchFamily="-65" charset="-128"/>
        </a:defRPr>
      </a:lvl6pPr>
      <a:lvl7pPr marL="2686050" indent="-228600" algn="l" rtl="0" eaLnBrk="0" fontAlgn="base" hangingPunct="0">
        <a:spcBef>
          <a:spcPct val="20000"/>
        </a:spcBef>
        <a:spcAft>
          <a:spcPct val="0"/>
        </a:spcAft>
        <a:buChar char="»"/>
        <a:defRPr>
          <a:solidFill>
            <a:schemeClr val="tx1"/>
          </a:solidFill>
          <a:latin typeface="+mn-lt"/>
          <a:ea typeface="ＭＳ Ｐゴシック" pitchFamily="-65" charset="-128"/>
        </a:defRPr>
      </a:lvl7pPr>
      <a:lvl8pPr marL="3143250" indent="-228600" algn="l" rtl="0" eaLnBrk="0" fontAlgn="base" hangingPunct="0">
        <a:spcBef>
          <a:spcPct val="20000"/>
        </a:spcBef>
        <a:spcAft>
          <a:spcPct val="0"/>
        </a:spcAft>
        <a:buChar char="»"/>
        <a:defRPr>
          <a:solidFill>
            <a:schemeClr val="tx1"/>
          </a:solidFill>
          <a:latin typeface="+mn-lt"/>
          <a:ea typeface="ＭＳ Ｐゴシック" pitchFamily="-65" charset="-128"/>
        </a:defRPr>
      </a:lvl8pPr>
      <a:lvl9pPr marL="3600450" indent="-228600" algn="l" rtl="0" eaLnBrk="0" fontAlgn="base" hangingPunct="0">
        <a:spcBef>
          <a:spcPct val="20000"/>
        </a:spcBef>
        <a:spcAft>
          <a:spcPct val="0"/>
        </a:spcAft>
        <a:buChar char="»"/>
        <a:defRPr>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228600"/>
            <a:ext cx="8610600" cy="609600"/>
          </a:xfrm>
        </p:spPr>
        <p:txBody>
          <a:bodyPr/>
          <a:lstStyle/>
          <a:p>
            <a:r>
              <a:rPr lang="en-US" sz="2000" smtClean="0">
                <a:solidFill>
                  <a:srgbClr val="0000FF"/>
                </a:solidFill>
                <a:latin typeface="Verdana" pitchFamily="1" charset="0"/>
                <a:ea typeface="ＭＳ Ｐゴシック" pitchFamily="1" charset="-128"/>
                <a:cs typeface="ＭＳ Ｐゴシック" pitchFamily="1" charset="-128"/>
              </a:rPr>
              <a:t>Structure from Motion from Long Video Sequence</a:t>
            </a:r>
            <a:endParaRPr lang="en-US" sz="2000" smtClean="0">
              <a:solidFill>
                <a:srgbClr val="0000FF"/>
              </a:solidFill>
              <a:latin typeface="Verdana" pitchFamily="1" charset="0"/>
              <a:ea typeface="ＭＳ Ｐゴシック" pitchFamily="1" charset="-128"/>
              <a:cs typeface="ＭＳ Ｐゴシック" pitchFamily="1" charset="-128"/>
            </a:endParaRPr>
          </a:p>
        </p:txBody>
      </p:sp>
      <p:sp>
        <p:nvSpPr>
          <p:cNvPr id="15363" name="Rectangle 3"/>
          <p:cNvSpPr>
            <a:spLocks noGrp="1" noChangeArrowheads="1"/>
          </p:cNvSpPr>
          <p:nvPr>
            <p:ph type="body" idx="1"/>
          </p:nvPr>
        </p:nvSpPr>
        <p:spPr>
          <a:xfrm>
            <a:off x="685800" y="914400"/>
            <a:ext cx="8153400" cy="5486400"/>
          </a:xfrm>
        </p:spPr>
        <p:txBody>
          <a:bodyPr/>
          <a:lstStyle/>
          <a:p>
            <a:pPr>
              <a:lnSpc>
                <a:spcPct val="90000"/>
              </a:lnSpc>
            </a:pPr>
            <a:r>
              <a:rPr lang="en-US" sz="1900">
                <a:latin typeface="Verdana" pitchFamily="1" charset="0"/>
                <a:ea typeface="ＭＳ Ｐゴシック" pitchFamily="1" charset="-128"/>
                <a:cs typeface="ＭＳ Ｐゴシック" pitchFamily="1" charset="-128"/>
              </a:rPr>
              <a:t>E</a:t>
            </a:r>
            <a:r>
              <a:rPr lang="en-US" sz="1900" smtClean="0">
                <a:latin typeface="Verdana" pitchFamily="1" charset="0"/>
                <a:ea typeface="ＭＳ Ｐゴシック" pitchFamily="1" charset="-128"/>
                <a:cs typeface="ＭＳ Ｐゴシック" pitchFamily="1" charset="-128"/>
              </a:rPr>
              <a:t>ndoscopy is an useful intra-operative imaging technique to visualize internal parts of body. By observing an endoscopic video sequence, Structure from Motion can estimate sparse structure of the tissue and camera motion simultaneously. The estimated sparse structure and camera motion enables further research such as Video-CT registration, Deep learning based dense reconstruction and so on. However, because usually the textrure of tissue is not rich enough, the SfM algorithm we have is sensitive to hyperparameters and can only work well with relatively short video sequences. This project aims to develop a Structure from Motion pipeline which can automatically estimate the entire sparse structure and camera motion trajectory given a long endoscopic video sequence.   </a:t>
            </a:r>
          </a:p>
          <a:p>
            <a:pPr>
              <a:lnSpc>
                <a:spcPct val="90000"/>
              </a:lnSpc>
            </a:pPr>
            <a:r>
              <a:rPr lang="en-US" sz="1900" b="1" smtClean="0">
                <a:latin typeface="Verdana" pitchFamily="1" charset="0"/>
                <a:ea typeface="ＭＳ Ｐゴシック" pitchFamily="1" charset="-128"/>
                <a:cs typeface="ＭＳ Ｐゴシック" pitchFamily="1" charset="-128"/>
              </a:rPr>
              <a:t>What </a:t>
            </a:r>
            <a:r>
              <a:rPr lang="en-US" sz="1900" b="1" dirty="0" smtClean="0">
                <a:latin typeface="Verdana" pitchFamily="1" charset="0"/>
                <a:ea typeface="ＭＳ Ｐゴシック" pitchFamily="1" charset="-128"/>
                <a:cs typeface="ＭＳ Ｐゴシック" pitchFamily="1" charset="-128"/>
              </a:rPr>
              <a:t>Students Will Do</a:t>
            </a:r>
            <a:r>
              <a:rPr lang="en-US" sz="1900" b="1" smtClean="0">
                <a:latin typeface="Verdana" pitchFamily="1" charset="0"/>
                <a:ea typeface="ＭＳ Ｐゴシック" pitchFamily="1" charset="-128"/>
                <a:cs typeface="ＭＳ Ｐゴシック" pitchFamily="1" charset="-128"/>
              </a:rPr>
              <a:t>:</a:t>
            </a:r>
            <a:r>
              <a:rPr lang="en-US" sz="1800" b="1" smtClean="0">
                <a:latin typeface="Verdana" pitchFamily="1" charset="0"/>
                <a:ea typeface="ＭＳ Ｐゴシック" pitchFamily="1" charset="-128"/>
                <a:cs typeface="ＭＳ Ｐゴシック" pitchFamily="1" charset="-128"/>
              </a:rPr>
              <a:t> </a:t>
            </a:r>
            <a:r>
              <a:rPr lang="en-US" sz="1800">
                <a:latin typeface="Verdana" pitchFamily="1" charset="0"/>
                <a:ea typeface="ＭＳ Ｐゴシック" pitchFamily="1" charset="-128"/>
                <a:cs typeface="ＭＳ Ｐゴシック" pitchFamily="1" charset="-128"/>
              </a:rPr>
              <a:t>Students will use point </a:t>
            </a:r>
            <a:r>
              <a:rPr lang="en-US" sz="1800">
                <a:latin typeface="Verdana" pitchFamily="1" charset="0"/>
                <a:ea typeface="ＭＳ Ｐゴシック" pitchFamily="1" charset="-128"/>
                <a:cs typeface="ＭＳ Ｐゴシック" pitchFamily="1" charset="-128"/>
              </a:rPr>
              <a:t>cloud </a:t>
            </a:r>
            <a:r>
              <a:rPr lang="en-US" sz="1800" smtClean="0">
                <a:latin typeface="Verdana" pitchFamily="1" charset="0"/>
                <a:ea typeface="ＭＳ Ｐゴシック" pitchFamily="1" charset="-128"/>
                <a:cs typeface="ＭＳ Ｐゴシック" pitchFamily="1" charset="-128"/>
              </a:rPr>
              <a:t>registration such as ICP, Structure </a:t>
            </a:r>
            <a:r>
              <a:rPr lang="en-US" sz="1800">
                <a:latin typeface="Verdana" pitchFamily="1" charset="0"/>
                <a:ea typeface="ＭＳ Ｐゴシック" pitchFamily="1" charset="-128"/>
                <a:cs typeface="ＭＳ Ｐゴシック" pitchFamily="1" charset="-128"/>
              </a:rPr>
              <a:t>from </a:t>
            </a:r>
            <a:r>
              <a:rPr lang="en-US" sz="1800" smtClean="0">
                <a:latin typeface="Verdana" pitchFamily="1" charset="0"/>
                <a:ea typeface="ＭＳ Ｐゴシック" pitchFamily="1" charset="-128"/>
                <a:cs typeface="ＭＳ Ｐゴシック" pitchFamily="1" charset="-128"/>
              </a:rPr>
              <a:t>Motion, basic optimization and any other necessary algorithms to develop a pipeline to get a sparse point cloud and estimated camera trajectory from a long video sequence. </a:t>
            </a:r>
            <a:endParaRPr lang="en-US" sz="1800" b="1" dirty="0" smtClean="0">
              <a:latin typeface="Verdana" pitchFamily="1" charset="0"/>
              <a:ea typeface="ＭＳ Ｐゴシック" pitchFamily="1" charset="-128"/>
              <a:cs typeface="ＭＳ Ｐゴシック" pitchFamily="1"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2000">
                <a:solidFill>
                  <a:srgbClr val="0000FF"/>
                </a:solidFill>
                <a:latin typeface="Verdana" pitchFamily="1" charset="0"/>
                <a:ea typeface="ＭＳ Ｐゴシック" pitchFamily="1" charset="-128"/>
                <a:cs typeface="ＭＳ Ｐゴシック" pitchFamily="1" charset="-128"/>
              </a:rPr>
              <a:t>Structure from Motion from Long </a:t>
            </a:r>
            <a:r>
              <a:rPr lang="en-US" sz="2000">
                <a:solidFill>
                  <a:srgbClr val="0000FF"/>
                </a:solidFill>
                <a:latin typeface="Verdana" pitchFamily="1" charset="0"/>
                <a:ea typeface="ＭＳ Ｐゴシック" pitchFamily="1" charset="-128"/>
                <a:cs typeface="ＭＳ Ｐゴシック" pitchFamily="1" charset="-128"/>
              </a:rPr>
              <a:t>Video </a:t>
            </a:r>
            <a:r>
              <a:rPr lang="en-US" sz="2000" smtClean="0">
                <a:solidFill>
                  <a:srgbClr val="0000FF"/>
                </a:solidFill>
                <a:latin typeface="Verdana" pitchFamily="1" charset="0"/>
                <a:ea typeface="ＭＳ Ｐゴシック" pitchFamily="1" charset="-128"/>
                <a:cs typeface="ＭＳ Ｐゴシック" pitchFamily="1" charset="-128"/>
              </a:rPr>
              <a:t>Sequence</a:t>
            </a:r>
            <a:endParaRPr lang="en-US" sz="2000"/>
          </a:p>
        </p:txBody>
      </p:sp>
      <p:sp>
        <p:nvSpPr>
          <p:cNvPr id="3" name="内容占位符 2"/>
          <p:cNvSpPr>
            <a:spLocks noGrp="1"/>
          </p:cNvSpPr>
          <p:nvPr>
            <p:ph idx="1"/>
          </p:nvPr>
        </p:nvSpPr>
        <p:spPr/>
        <p:txBody>
          <a:bodyPr/>
          <a:lstStyle/>
          <a:p>
            <a:pPr>
              <a:lnSpc>
                <a:spcPct val="90000"/>
              </a:lnSpc>
            </a:pPr>
            <a:r>
              <a:rPr lang="en-US" sz="1900" b="1">
                <a:latin typeface="Verdana" pitchFamily="1" charset="0"/>
                <a:ea typeface="ＭＳ Ｐゴシック" pitchFamily="1" charset="-128"/>
                <a:cs typeface="ＭＳ Ｐゴシック" pitchFamily="1" charset="-128"/>
              </a:rPr>
              <a:t>Deliverables</a:t>
            </a:r>
            <a:r>
              <a:rPr lang="en-US" sz="1900" b="1">
                <a:latin typeface="Verdana" pitchFamily="1" charset="0"/>
                <a:ea typeface="ＭＳ Ｐゴシック" pitchFamily="1" charset="-128"/>
                <a:cs typeface="ＭＳ Ｐゴシック" pitchFamily="1" charset="-128"/>
              </a:rPr>
              <a:t>:</a:t>
            </a:r>
            <a:r>
              <a:rPr lang="en-US" sz="1900">
                <a:latin typeface="Verdana" pitchFamily="1" charset="0"/>
                <a:ea typeface="ＭＳ Ｐゴシック" pitchFamily="1" charset="-128"/>
                <a:cs typeface="ＭＳ Ｐゴシック" pitchFamily="1" charset="-128"/>
              </a:rPr>
              <a:t> </a:t>
            </a:r>
            <a:r>
              <a:rPr lang="en-US" sz="1900" smtClean="0">
                <a:latin typeface="Verdana" pitchFamily="1" charset="0"/>
                <a:ea typeface="ＭＳ Ｐゴシック" pitchFamily="1" charset="-128"/>
                <a:cs typeface="ＭＳ Ｐゴシック" pitchFamily="1" charset="-128"/>
              </a:rPr>
              <a:t>A pipeline which can automatically reconstruct a high-quality sparse structure and estimate the camera poses for all frames of a given endoscopic video sequence. </a:t>
            </a:r>
          </a:p>
          <a:p>
            <a:pPr>
              <a:lnSpc>
                <a:spcPct val="90000"/>
              </a:lnSpc>
            </a:pPr>
            <a:r>
              <a:rPr lang="en-US" sz="1900" b="1" smtClean="0">
                <a:latin typeface="Verdana" pitchFamily="1" charset="0"/>
                <a:ea typeface="ＭＳ Ｐゴシック" pitchFamily="1" charset="-128"/>
                <a:cs typeface="ＭＳ Ｐゴシック" pitchFamily="1" charset="-128"/>
              </a:rPr>
              <a:t>Size </a:t>
            </a:r>
            <a:r>
              <a:rPr lang="en-US" sz="1900" b="1">
                <a:latin typeface="Verdana" pitchFamily="1" charset="0"/>
                <a:ea typeface="ＭＳ Ｐゴシック" pitchFamily="1" charset="-128"/>
                <a:cs typeface="ＭＳ Ｐゴシック" pitchFamily="1" charset="-128"/>
              </a:rPr>
              <a:t>group</a:t>
            </a:r>
            <a:r>
              <a:rPr lang="en-US" sz="1900" b="1">
                <a:latin typeface="Verdana" pitchFamily="1" charset="0"/>
                <a:ea typeface="ＭＳ Ｐゴシック" pitchFamily="1" charset="-128"/>
                <a:cs typeface="ＭＳ Ｐゴシック" pitchFamily="1" charset="-128"/>
              </a:rPr>
              <a:t>: </a:t>
            </a:r>
            <a:r>
              <a:rPr lang="en-US" sz="1900" smtClean="0">
                <a:latin typeface="Verdana" pitchFamily="1" charset="0"/>
                <a:ea typeface="ＭＳ Ｐゴシック" pitchFamily="1" charset="-128"/>
                <a:cs typeface="ＭＳ Ｐゴシック" pitchFamily="1" charset="-128"/>
              </a:rPr>
              <a:t>1 or 2</a:t>
            </a:r>
          </a:p>
          <a:p>
            <a:pPr>
              <a:lnSpc>
                <a:spcPct val="90000"/>
              </a:lnSpc>
            </a:pPr>
            <a:r>
              <a:rPr lang="en-US" sz="1900" b="1" smtClean="0">
                <a:latin typeface="Verdana" pitchFamily="1" charset="0"/>
                <a:ea typeface="ＭＳ Ｐゴシック" pitchFamily="1" charset="-128"/>
                <a:cs typeface="ＭＳ Ｐゴシック" pitchFamily="1" charset="-128"/>
              </a:rPr>
              <a:t>Skills</a:t>
            </a:r>
            <a:r>
              <a:rPr lang="en-US" sz="1900" b="1">
                <a:latin typeface="Verdana" pitchFamily="1" charset="0"/>
                <a:ea typeface="ＭＳ Ｐゴシック" pitchFamily="1" charset="-128"/>
                <a:cs typeface="ＭＳ Ｐゴシック" pitchFamily="1" charset="-128"/>
              </a:rPr>
              <a:t>: </a:t>
            </a:r>
            <a:r>
              <a:rPr lang="en-US" sz="1900" smtClean="0">
                <a:latin typeface="Verdana" pitchFamily="1" charset="0"/>
                <a:ea typeface="ＭＳ Ｐゴシック" pitchFamily="1" charset="-128"/>
                <a:cs typeface="ＭＳ Ｐゴシック" pitchFamily="1" charset="-128"/>
              </a:rPr>
              <a:t>C++ (Be able to read, understand and write source code), ROS (basic knowledge), Computer Vision (SIFT, Structure from Motion related), Registration (Point cloud related)</a:t>
            </a:r>
          </a:p>
          <a:p>
            <a:pPr>
              <a:lnSpc>
                <a:spcPct val="90000"/>
              </a:lnSpc>
            </a:pPr>
            <a:r>
              <a:rPr lang="en-US" sz="1900" b="1" smtClean="0">
                <a:latin typeface="Verdana" pitchFamily="1" charset="0"/>
                <a:ea typeface="ＭＳ Ｐゴシック" pitchFamily="1" charset="-128"/>
                <a:cs typeface="ＭＳ Ｐゴシック" pitchFamily="1" charset="-128"/>
              </a:rPr>
              <a:t>Mentors</a:t>
            </a:r>
            <a:r>
              <a:rPr lang="en-US" sz="1900" b="1">
                <a:latin typeface="Verdana" pitchFamily="1" charset="0"/>
                <a:ea typeface="ＭＳ Ｐゴシック" pitchFamily="1" charset="-128"/>
                <a:cs typeface="ＭＳ Ｐゴシック" pitchFamily="1" charset="-128"/>
              </a:rPr>
              <a:t>: </a:t>
            </a:r>
            <a:r>
              <a:rPr lang="en-US" sz="1900" smtClean="0">
                <a:latin typeface="Verdana" pitchFamily="1" charset="0"/>
                <a:ea typeface="ＭＳ Ｐゴシック" pitchFamily="1" charset="-128"/>
                <a:cs typeface="ＭＳ Ｐゴシック" pitchFamily="1" charset="-128"/>
              </a:rPr>
              <a:t>Xingtong Liu - xliu89@jh.edu</a:t>
            </a:r>
            <a:endParaRPr lang="en-US" sz="1900">
              <a:latin typeface="Verdana" pitchFamily="1" charset="0"/>
              <a:ea typeface="ＭＳ Ｐゴシック" pitchFamily="1" charset="-128"/>
              <a:cs typeface="ＭＳ Ｐゴシック" pitchFamily="1" charset="-128"/>
            </a:endParaRPr>
          </a:p>
          <a:p>
            <a:endParaRPr lang="en-US"/>
          </a:p>
        </p:txBody>
      </p:sp>
    </p:spTree>
    <p:extLst>
      <p:ext uri="{BB962C8B-B14F-4D97-AF65-F5344CB8AC3E}">
        <p14:creationId xmlns:p14="http://schemas.microsoft.com/office/powerpoint/2010/main" val="101485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sz="2000">
                <a:solidFill>
                  <a:srgbClr val="0000FF"/>
                </a:solidFill>
                <a:latin typeface="Verdana" pitchFamily="1" charset="0"/>
                <a:ea typeface="ＭＳ Ｐゴシック" pitchFamily="1" charset="-128"/>
                <a:cs typeface="ＭＳ Ｐゴシック" pitchFamily="1" charset="-128"/>
              </a:rPr>
              <a:t>Structure from Motion from Long Video Sequence</a:t>
            </a:r>
            <a:endParaRPr lang="en-US" sz="200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7150" y="982434"/>
            <a:ext cx="5758050" cy="4249668"/>
          </a:xfrm>
          <a:prstGeom prst="rect">
            <a:avLst/>
          </a:prstGeom>
        </p:spPr>
      </p:pic>
      <p:sp>
        <p:nvSpPr>
          <p:cNvPr id="5" name="文本框 4"/>
          <p:cNvSpPr txBox="1"/>
          <p:nvPr/>
        </p:nvSpPr>
        <p:spPr>
          <a:xfrm>
            <a:off x="1943100" y="5232102"/>
            <a:ext cx="5257800" cy="646331"/>
          </a:xfrm>
          <a:prstGeom prst="rect">
            <a:avLst/>
          </a:prstGeom>
          <a:noFill/>
        </p:spPr>
        <p:txBody>
          <a:bodyPr wrap="square" rtlCol="0">
            <a:spAutoFit/>
          </a:bodyPr>
          <a:lstStyle/>
          <a:p>
            <a:r>
              <a:rPr lang="en-US" sz="1800" smtClean="0"/>
              <a:t>Sample frame of sinus endoscopy with reconstructed point cloud overley (green dots) </a:t>
            </a:r>
            <a:endParaRPr lang="en-US" sz="1800"/>
          </a:p>
        </p:txBody>
      </p:sp>
    </p:spTree>
    <p:extLst>
      <p:ext uri="{BB962C8B-B14F-4D97-AF65-F5344CB8AC3E}">
        <p14:creationId xmlns:p14="http://schemas.microsoft.com/office/powerpoint/2010/main" val="3821788362"/>
      </p:ext>
    </p:extLst>
  </p:cSld>
  <p:clrMapOvr>
    <a:masterClrMapping/>
  </p:clrMapOvr>
</p:sld>
</file>

<file path=ppt/theme/theme1.xml><?xml version="1.0" encoding="utf-8"?>
<a:theme xmlns:a="http://schemas.openxmlformats.org/drawingml/2006/main" name="CIS-Lecture">
  <a:themeElements>
    <a:clrScheme name="CIS-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IS-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defRPr>
        </a:defPPr>
      </a:lstStyle>
    </a:lnDef>
  </a:objectDefaults>
  <a:extraClrSchemeLst>
    <a:extraClrScheme>
      <a:clrScheme name="CIS-Lectur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S-Lectur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S-Lectur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S-Lectur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S-Lectur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S-Lectur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S-Lectur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CIS-Lecture</Template>
  <TotalTime>5992</TotalTime>
  <Words>279</Words>
  <Application>Microsoft Office PowerPoint</Application>
  <PresentationFormat>全屏显示(4:3)</PresentationFormat>
  <Paragraphs>10</Paragraphs>
  <Slides>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vt:i4>
      </vt:variant>
    </vt:vector>
  </HeadingPairs>
  <TitlesOfParts>
    <vt:vector size="8" baseType="lpstr">
      <vt:lpstr>ＭＳ Ｐゴシック</vt:lpstr>
      <vt:lpstr>Arial</vt:lpstr>
      <vt:lpstr>Times New Roman</vt:lpstr>
      <vt:lpstr>Verdana</vt:lpstr>
      <vt:lpstr>CIS-Lecture</vt:lpstr>
      <vt:lpstr>Structure from Motion from Long Video Sequence</vt:lpstr>
      <vt:lpstr>Structure from Motion from Long Video Sequence</vt:lpstr>
      <vt:lpstr>Structure from Motion from Long Video Sequence</vt:lpstr>
    </vt:vector>
  </TitlesOfParts>
  <Company>Johns Hopkins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projects (examples)</dc:title>
  <dc:creator>R. H. Taylor</dc:creator>
  <cp:lastModifiedBy>刘星桐</cp:lastModifiedBy>
  <cp:revision>86</cp:revision>
  <cp:lastPrinted>1998-01-12T19:42:20Z</cp:lastPrinted>
  <dcterms:created xsi:type="dcterms:W3CDTF">2014-01-14T11:21:36Z</dcterms:created>
  <dcterms:modified xsi:type="dcterms:W3CDTF">2018-01-29T17:16:41Z</dcterms:modified>
</cp:coreProperties>
</file>