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8" r:id="rId3"/>
    <p:sldId id="258" r:id="rId4"/>
    <p:sldId id="257" r:id="rId5"/>
    <p:sldId id="259" r:id="rId6"/>
    <p:sldId id="280" r:id="rId7"/>
    <p:sldId id="273" r:id="rId8"/>
    <p:sldId id="281" r:id="rId9"/>
    <p:sldId id="274" r:id="rId10"/>
    <p:sldId id="282" r:id="rId11"/>
    <p:sldId id="284" r:id="rId12"/>
    <p:sldId id="275" r:id="rId13"/>
    <p:sldId id="283" r:id="rId14"/>
    <p:sldId id="268" r:id="rId15"/>
    <p:sldId id="270" r:id="rId16"/>
    <p:sldId id="276" r:id="rId17"/>
    <p:sldId id="277" r:id="rId18"/>
    <p:sldId id="271" r:id="rId19"/>
    <p:sldId id="272" r:id="rId20"/>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62" autoAdjust="0"/>
    <p:restoredTop sz="87044" autoAdjust="0"/>
  </p:normalViewPr>
  <p:slideViewPr>
    <p:cSldViewPr>
      <p:cViewPr varScale="1">
        <p:scale>
          <a:sx n="136" d="100"/>
          <a:sy n="136" d="100"/>
        </p:scale>
        <p:origin x="-882" y="-84"/>
      </p:cViewPr>
      <p:guideLst>
        <p:guide orient="horz" pos="180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530835-8919-49A0-8860-AB6EEFD10512}" type="datetimeFigureOut">
              <a:rPr lang="en-US" smtClean="0"/>
              <a:pPr/>
              <a:t>4/26/2012</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05A662-F1FA-4650-B59F-A629BEB3353E}" type="slidenum">
              <a:rPr lang="en-US" smtClean="0"/>
              <a:pPr/>
              <a:t>‹#›</a:t>
            </a:fld>
            <a:endParaRPr lang="en-US"/>
          </a:p>
        </p:txBody>
      </p:sp>
    </p:spTree>
    <p:extLst>
      <p:ext uri="{BB962C8B-B14F-4D97-AF65-F5344CB8AC3E}">
        <p14:creationId xmlns:p14="http://schemas.microsoft.com/office/powerpoint/2010/main" val="2763914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Particle filter does</a:t>
            </a:r>
            <a:r>
              <a:rPr lang="en-US" baseline="0" dirty="0" smtClean="0"/>
              <a:t>n’t have to search the entire image for the template, doesn’t have to deal with local minima as in gradient descent, can support alternative hypotheses.</a:t>
            </a:r>
          </a:p>
          <a:p>
            <a:r>
              <a:rPr lang="en-US" baseline="0" dirty="0" smtClean="0"/>
              <a:t>Mutual information works better with varying illumination, scale, rotation, and limited texture information</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Constant </a:t>
            </a:r>
            <a:r>
              <a:rPr lang="en-US" dirty="0" err="1" smtClean="0"/>
              <a:t>vs</a:t>
            </a:r>
            <a:r>
              <a:rPr lang="en-US" dirty="0" smtClean="0"/>
              <a:t> quadratic</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 1000 samples, a CPU running four parallel threads was still two orders of magnitude slower than the GPU.</a:t>
            </a:r>
          </a:p>
        </p:txBody>
      </p:sp>
      <p:sp>
        <p:nvSpPr>
          <p:cNvPr id="4" name="Slide Number Placeholder 3"/>
          <p:cNvSpPr>
            <a:spLocks noGrp="1"/>
          </p:cNvSpPr>
          <p:nvPr>
            <p:ph type="sldNum" sz="quarter" idx="10"/>
          </p:nvPr>
        </p:nvSpPr>
        <p:spPr/>
        <p:txBody>
          <a:bodyPr/>
          <a:lstStyle/>
          <a:p>
            <a:fld id="{8505A662-F1FA-4650-B59F-A629BEB3353E}" type="slidenum">
              <a:rPr lang="en-US" smtClean="0"/>
              <a:pPr/>
              <a:t>12</a:t>
            </a:fld>
            <a:endParaRPr lang="en-US"/>
          </a:p>
        </p:txBody>
      </p:sp>
    </p:spTree>
    <p:extLst>
      <p:ext uri="{BB962C8B-B14F-4D97-AF65-F5344CB8AC3E}">
        <p14:creationId xmlns:p14="http://schemas.microsoft.com/office/powerpoint/2010/main" val="28588191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50 iteration registration between two retinal images</a:t>
            </a:r>
          </a:p>
          <a:p>
            <a:r>
              <a:rPr lang="en-US" sz="1200" kern="1200" dirty="0" smtClean="0">
                <a:solidFill>
                  <a:schemeClr val="tx1"/>
                </a:solidFill>
                <a:effectLst/>
                <a:latin typeface="+mn-lt"/>
                <a:ea typeface="+mn-ea"/>
                <a:cs typeface="+mn-cs"/>
              </a:rPr>
              <a:t>Samples on fractional positions used bilinear interpolation on the CPU; additional</a:t>
            </a:r>
            <a:r>
              <a:rPr lang="en-US" sz="1200" kern="1200" baseline="0" dirty="0" smtClean="0">
                <a:solidFill>
                  <a:schemeClr val="tx1"/>
                </a:solidFill>
                <a:effectLst/>
                <a:latin typeface="+mn-lt"/>
                <a:ea typeface="+mn-ea"/>
                <a:cs typeface="+mn-cs"/>
              </a:rPr>
              <a:t> copying overhead reduced performance gain</a:t>
            </a:r>
          </a:p>
          <a:p>
            <a:r>
              <a:rPr lang="en-US" sz="1200" kern="1200" dirty="0" smtClean="0">
                <a:solidFill>
                  <a:schemeClr val="tx1"/>
                </a:solidFill>
                <a:effectLst/>
                <a:latin typeface="+mn-lt"/>
                <a:ea typeface="+mn-ea"/>
                <a:cs typeface="+mn-cs"/>
              </a:rPr>
              <a:t>Nevertheless, the CPU implementation took hours while the GPU implementation completed in minutes.</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13</a:t>
            </a:fld>
            <a:endParaRPr lang="en-US"/>
          </a:p>
        </p:txBody>
      </p:sp>
    </p:spTree>
    <p:extLst>
      <p:ext uri="{BB962C8B-B14F-4D97-AF65-F5344CB8AC3E}">
        <p14:creationId xmlns:p14="http://schemas.microsoft.com/office/powerpoint/2010/main" val="12950449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Integration into applications that use MI</a:t>
            </a:r>
          </a:p>
          <a:p>
            <a:r>
              <a:rPr lang="en-US" dirty="0" smtClean="0"/>
              <a:t>Investigate</a:t>
            </a:r>
            <a:r>
              <a:rPr lang="en-US" baseline="0" dirty="0" smtClean="0"/>
              <a:t> performance of other MI approximations</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14</a:t>
            </a:fld>
            <a:endParaRPr lang="en-US"/>
          </a:p>
        </p:txBody>
      </p:sp>
    </p:spTree>
    <p:extLst>
      <p:ext uri="{BB962C8B-B14F-4D97-AF65-F5344CB8AC3E}">
        <p14:creationId xmlns:p14="http://schemas.microsoft.com/office/powerpoint/2010/main" val="19961720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interesting from both a technical standpoint and in terms of presenting a novel approach using current technology</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Test datasets:</a:t>
            </a:r>
            <a:r>
              <a:rPr lang="en-US" baseline="0" dirty="0" smtClean="0"/>
              <a:t> how many, resolution, standardized set, in vivo or phantom, etc.</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16</a:t>
            </a:fld>
            <a:endParaRPr lang="en-US"/>
          </a:p>
        </p:txBody>
      </p:sp>
    </p:spTree>
    <p:extLst>
      <p:ext uri="{BB962C8B-B14F-4D97-AF65-F5344CB8AC3E}">
        <p14:creationId xmlns:p14="http://schemas.microsoft.com/office/powerpoint/2010/main" val="36488742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 joint histogram; Shams and Barnes implemented</a:t>
            </a:r>
            <a:r>
              <a:rPr lang="en-US" baseline="0" dirty="0" smtClean="0"/>
              <a:t> this on GPU</a:t>
            </a:r>
          </a:p>
          <a:p>
            <a:r>
              <a:rPr lang="en-US" baseline="0" dirty="0" smtClean="0"/>
              <a:t>	Lin and </a:t>
            </a:r>
            <a:r>
              <a:rPr lang="en-US" baseline="0" dirty="0" err="1" smtClean="0"/>
              <a:t>Medioni</a:t>
            </a:r>
            <a:r>
              <a:rPr lang="en-US" baseline="0" dirty="0" smtClean="0"/>
              <a:t> found that it would be difficult to extend to GPU for calculating derivatives</a:t>
            </a:r>
          </a:p>
          <a:p>
            <a:endParaRPr lang="en-US" dirty="0" smtClean="0"/>
          </a:p>
          <a:p>
            <a:r>
              <a:rPr lang="en-US" dirty="0" smtClean="0"/>
              <a:t>Preliminary</a:t>
            </a:r>
            <a:r>
              <a:rPr lang="en-US" baseline="0" dirty="0" smtClean="0"/>
              <a:t> testing </a:t>
            </a:r>
            <a:r>
              <a:rPr lang="en-US" sz="1200" kern="1200" dirty="0" smtClean="0">
                <a:solidFill>
                  <a:schemeClr val="tx1"/>
                </a:solidFill>
                <a:effectLst/>
                <a:latin typeface="+mn-lt"/>
                <a:ea typeface="+mn-ea"/>
                <a:cs typeface="+mn-cs"/>
              </a:rPr>
              <a:t>has not yielded promising results; however, the current method employed is admittedly inefficient where the high number of memory transfers between the host and GPU device is too high to realize any benefits from the parallel processing on the GPU</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addition, we hope to run multiple mutual information calculations on the GPU in parallel, rather than accelerate the speed of an individual MI calculation.</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17</a:t>
            </a:fld>
            <a:endParaRPr lang="en-US"/>
          </a:p>
        </p:txBody>
      </p:sp>
    </p:spTree>
    <p:extLst>
      <p:ext uri="{BB962C8B-B14F-4D97-AF65-F5344CB8AC3E}">
        <p14:creationId xmlns:p14="http://schemas.microsoft.com/office/powerpoint/2010/main" val="3390224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a:t>
            </a:r>
            <a:r>
              <a:rPr lang="en-US" baseline="0" dirty="0" smtClean="0"/>
              <a:t> reasons for choosing this paper:</a:t>
            </a:r>
          </a:p>
          <a:p>
            <a:r>
              <a:rPr lang="en-US" baseline="0" dirty="0" smtClean="0"/>
              <a:t>Tie to max deliverable</a:t>
            </a:r>
          </a:p>
          <a:p>
            <a:r>
              <a:rPr lang="en-US" baseline="0" dirty="0" smtClean="0"/>
              <a:t>Images from retinal surgery to test their algorithms</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4</a:t>
            </a:fld>
            <a:endParaRPr lang="en-US"/>
          </a:p>
        </p:txBody>
      </p:sp>
    </p:spTree>
    <p:extLst>
      <p:ext uri="{BB962C8B-B14F-4D97-AF65-F5344CB8AC3E}">
        <p14:creationId xmlns:p14="http://schemas.microsoft.com/office/powerpoint/2010/main" val="1900605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Difficult</a:t>
            </a:r>
            <a:r>
              <a:rPr lang="en-US" baseline="0" dirty="0" smtClean="0"/>
              <a:t> to solve using SSD/NCC</a:t>
            </a:r>
          </a:p>
          <a:p>
            <a:r>
              <a:rPr lang="en-US" baseline="0" dirty="0" smtClean="0"/>
              <a:t>Maximization of MI is a common approach but is computationally expensive</a:t>
            </a:r>
          </a:p>
          <a:p>
            <a:r>
              <a:rPr lang="en-US" baseline="0" dirty="0" smtClean="0"/>
              <a:t>	calculation joint/marginal probabilities </a:t>
            </a:r>
            <a:r>
              <a:rPr lang="en-US" baseline="0" dirty="0" err="1" smtClean="0"/>
              <a:t>reqs</a:t>
            </a:r>
            <a:r>
              <a:rPr lang="en-US" baseline="0" dirty="0" smtClean="0"/>
              <a:t> exponential # of computations</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 </a:t>
            </a:r>
            <a:r>
              <a:rPr lang="en-US" dirty="0" smtClean="0"/>
              <a:t>score involves calculating joint entropy between </a:t>
            </a:r>
            <a:r>
              <a:rPr lang="en-US" baseline="0" dirty="0" smtClean="0"/>
              <a:t>template and image and subtracting the random variable’s entropies</a:t>
            </a:r>
          </a:p>
          <a:p>
            <a:r>
              <a:rPr lang="en-US" baseline="0" dirty="0" smtClean="0"/>
              <a:t>	quantity of information shared between the two RVs</a:t>
            </a:r>
            <a:endParaRPr lang="en-US" dirty="0"/>
          </a:p>
        </p:txBody>
      </p:sp>
      <p:sp>
        <p:nvSpPr>
          <p:cNvPr id="4" name="Slide Number Placeholder 3"/>
          <p:cNvSpPr>
            <a:spLocks noGrp="1"/>
          </p:cNvSpPr>
          <p:nvPr>
            <p:ph type="sldNum" sz="quarter" idx="10"/>
          </p:nvPr>
        </p:nvSpPr>
        <p:spPr/>
        <p:txBody>
          <a:bodyPr/>
          <a:lstStyle/>
          <a:p>
            <a:fld id="{9E8F6B95-8D69-4646-B9A1-C78E99281D7C}" type="slidenum">
              <a:rPr lang="en-US" smtClean="0"/>
              <a:pPr/>
              <a:t>6</a:t>
            </a:fld>
            <a:endParaRPr lang="en-US"/>
          </a:p>
        </p:txBody>
      </p:sp>
    </p:spTree>
    <p:extLst>
      <p:ext uri="{BB962C8B-B14F-4D97-AF65-F5344CB8AC3E}">
        <p14:creationId xmlns:p14="http://schemas.microsoft.com/office/powerpoint/2010/main" val="2822531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Closed form</a:t>
            </a:r>
            <a:r>
              <a:rPr lang="en-US" baseline="0" dirty="0" smtClean="0"/>
              <a:t> solution of the derivatives needed for a gradient descent approach to maximizing MI</a:t>
            </a:r>
          </a:p>
          <a:p>
            <a:r>
              <a:rPr lang="en-US" baseline="0" dirty="0" smtClean="0"/>
              <a:t>“</a:t>
            </a:r>
            <a:r>
              <a:rPr lang="en-US" baseline="0" dirty="0" err="1" smtClean="0"/>
              <a:t>Parzen</a:t>
            </a:r>
            <a:r>
              <a:rPr lang="en-US" baseline="0" dirty="0" smtClean="0"/>
              <a:t> Window method”</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r>
              <a:rPr lang="en-US" baseline="0" dirty="0" smtClean="0"/>
              <a:t>A is the sample set</a:t>
            </a:r>
          </a:p>
          <a:p>
            <a:r>
              <a:rPr lang="en-US" dirty="0" smtClean="0"/>
              <a:t>	</a:t>
            </a:r>
            <a:r>
              <a:rPr lang="en-US" dirty="0" err="1" smtClean="0"/>
              <a:t>Gw</a:t>
            </a:r>
            <a:r>
              <a:rPr lang="en-US" baseline="0" dirty="0" smtClean="0"/>
              <a:t> is a Gaussian with variance w</a:t>
            </a:r>
          </a:p>
          <a:p>
            <a:r>
              <a:rPr lang="en-US" baseline="0" dirty="0" smtClean="0"/>
              <a:t>	robust to noise, uses Gaussian Mixture model to estimate density of samples drawn from unknown </a:t>
            </a:r>
            <a:r>
              <a:rPr lang="en-US" baseline="0" dirty="0" err="1" smtClean="0"/>
              <a:t>distrib</a:t>
            </a:r>
            <a:endParaRPr lang="en-US" baseline="0" dirty="0" smtClean="0"/>
          </a:p>
          <a:p>
            <a:r>
              <a:rPr lang="en-US" baseline="0" dirty="0" smtClean="0"/>
              <a:t>Entropy </a:t>
            </a:r>
            <a:r>
              <a:rPr lang="en-US" baseline="0" dirty="0" err="1" smtClean="0"/>
              <a:t>fcn</a:t>
            </a:r>
            <a:r>
              <a:rPr lang="en-US" baseline="0" dirty="0" smtClean="0"/>
              <a:t> can be written as the negative expectation of </a:t>
            </a:r>
            <a:r>
              <a:rPr lang="en-US" baseline="0" dirty="0" err="1" smtClean="0"/>
              <a:t>ln</a:t>
            </a:r>
            <a:r>
              <a:rPr lang="en-US" baseline="0" dirty="0" smtClean="0"/>
              <a:t> p(v)</a:t>
            </a:r>
          </a:p>
          <a:p>
            <a:r>
              <a:rPr lang="en-US" baseline="0" dirty="0" smtClean="0"/>
              <a:t>	approximate the entropy function</a:t>
            </a:r>
          </a:p>
          <a:p>
            <a:r>
              <a:rPr lang="en-US" baseline="0" dirty="0" smtClean="0"/>
              <a:t>	B is a second sample set</a:t>
            </a:r>
            <a:endParaRPr lang="en-US" dirty="0" smtClean="0"/>
          </a:p>
        </p:txBody>
      </p:sp>
      <p:sp>
        <p:nvSpPr>
          <p:cNvPr id="4" name="Slide Number Placeholder 3"/>
          <p:cNvSpPr>
            <a:spLocks noGrp="1"/>
          </p:cNvSpPr>
          <p:nvPr>
            <p:ph type="sldNum" sz="quarter" idx="10"/>
          </p:nvPr>
        </p:nvSpPr>
        <p:spPr/>
        <p:txBody>
          <a:bodyPr/>
          <a:lstStyle/>
          <a:p>
            <a:fld id="{8505A662-F1FA-4650-B59F-A629BEB3353E}" type="slidenum">
              <a:rPr lang="en-US" smtClean="0"/>
              <a:pPr/>
              <a:t>7</a:t>
            </a:fld>
            <a:endParaRPr lang="en-US"/>
          </a:p>
        </p:txBody>
      </p:sp>
    </p:spTree>
    <p:extLst>
      <p:ext uri="{BB962C8B-B14F-4D97-AF65-F5344CB8AC3E}">
        <p14:creationId xmlns:p14="http://schemas.microsoft.com/office/powerpoint/2010/main" val="1013613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 is a weighting factor</a:t>
            </a:r>
          </a:p>
          <a:p>
            <a:r>
              <a:rPr lang="en-US" dirty="0" smtClean="0"/>
              <a:t>Key point to notice is that the inner summations are independent calculations</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8</a:t>
            </a:fld>
            <a:endParaRPr lang="en-US"/>
          </a:p>
        </p:txBody>
      </p:sp>
    </p:spTree>
    <p:extLst>
      <p:ext uri="{BB962C8B-B14F-4D97-AF65-F5344CB8AC3E}">
        <p14:creationId xmlns:p14="http://schemas.microsoft.com/office/powerpoint/2010/main" val="3249954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9</a:t>
            </a:fld>
            <a:endParaRPr lang="en-US"/>
          </a:p>
        </p:txBody>
      </p:sp>
    </p:spTree>
    <p:extLst>
      <p:ext uri="{BB962C8B-B14F-4D97-AF65-F5344CB8AC3E}">
        <p14:creationId xmlns:p14="http://schemas.microsoft.com/office/powerpoint/2010/main" val="728086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2-30</a:t>
            </a:r>
            <a:r>
              <a:rPr lang="en-US" baseline="0" dirty="0" smtClean="0"/>
              <a:t> blocks per GPU</a:t>
            </a:r>
            <a:endParaRPr lang="en-US" dirty="0" smtClean="0"/>
          </a:p>
          <a:p>
            <a:r>
              <a:rPr lang="en-US" dirty="0" smtClean="0"/>
              <a:t>8-48 threads per block</a:t>
            </a:r>
          </a:p>
          <a:p>
            <a:r>
              <a:rPr lang="en-US" dirty="0" smtClean="0"/>
              <a:t>Total number of threads over GPU up to 512 on GTX 580</a:t>
            </a:r>
          </a:p>
          <a:p>
            <a:r>
              <a:rPr lang="en-US" dirty="0" smtClean="0"/>
              <a:t>Shared memory on-chip but small (16K for the GPU tested in the paper)</a:t>
            </a:r>
          </a:p>
          <a:p>
            <a:r>
              <a:rPr lang="en-US" dirty="0" smtClean="0"/>
              <a:t>Aligned memory access with no bank conflicts</a:t>
            </a:r>
            <a:endParaRPr lang="en-US" dirty="0"/>
          </a:p>
        </p:txBody>
      </p:sp>
      <p:sp>
        <p:nvSpPr>
          <p:cNvPr id="4" name="Slide Number Placeholder 3"/>
          <p:cNvSpPr>
            <a:spLocks noGrp="1"/>
          </p:cNvSpPr>
          <p:nvPr>
            <p:ph type="sldNum" sz="quarter" idx="10"/>
          </p:nvPr>
        </p:nvSpPr>
        <p:spPr/>
        <p:txBody>
          <a:bodyPr/>
          <a:lstStyle/>
          <a:p>
            <a:fld id="{8505A662-F1FA-4650-B59F-A629BEB3353E}" type="slidenum">
              <a:rPr lang="en-US" smtClean="0"/>
              <a:pPr/>
              <a:t>10</a:t>
            </a:fld>
            <a:endParaRPr lang="en-US"/>
          </a:p>
        </p:txBody>
      </p:sp>
    </p:spTree>
    <p:extLst>
      <p:ext uri="{BB962C8B-B14F-4D97-AF65-F5344CB8AC3E}">
        <p14:creationId xmlns:p14="http://schemas.microsoft.com/office/powerpoint/2010/main" val="362027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Registration of two retinal images was performed by maximization of mutual information over a rigid transformation.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 triangular mesh was used, where the mutual information derivative is computed over the displacements of the vertices of each triangle.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Gradient descent was then performed iteratively until convergence.</a:t>
            </a:r>
          </a:p>
        </p:txBody>
      </p:sp>
      <p:sp>
        <p:nvSpPr>
          <p:cNvPr id="4" name="Slide Number Placeholder 3"/>
          <p:cNvSpPr>
            <a:spLocks noGrp="1"/>
          </p:cNvSpPr>
          <p:nvPr>
            <p:ph type="sldNum" sz="quarter" idx="10"/>
          </p:nvPr>
        </p:nvSpPr>
        <p:spPr/>
        <p:txBody>
          <a:bodyPr/>
          <a:lstStyle/>
          <a:p>
            <a:fld id="{8505A662-F1FA-4650-B59F-A629BEB3353E}" type="slidenum">
              <a:rPr lang="en-US" smtClean="0"/>
              <a:pPr/>
              <a:t>11</a:t>
            </a:fld>
            <a:endParaRPr lang="en-US"/>
          </a:p>
        </p:txBody>
      </p:sp>
    </p:spTree>
    <p:extLst>
      <p:ext uri="{BB962C8B-B14F-4D97-AF65-F5344CB8AC3E}">
        <p14:creationId xmlns:p14="http://schemas.microsoft.com/office/powerpoint/2010/main" val="1390145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914F29-E489-4284-90CF-BBB384ECD4A7}" type="datetimeFigureOut">
              <a:rPr lang="en-US" smtClean="0"/>
              <a:pPr/>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14F29-E489-4284-90CF-BBB384ECD4A7}" type="datetimeFigureOut">
              <a:rPr lang="en-US" smtClean="0"/>
              <a:pPr/>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6"/>
            <a:ext cx="2057400" cy="48762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866"/>
            <a:ext cx="6019800" cy="48762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14F29-E489-4284-90CF-BBB384ECD4A7}" type="datetimeFigureOut">
              <a:rPr lang="en-US" smtClean="0"/>
              <a:pPr/>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14F29-E489-4284-90CF-BBB384ECD4A7}" type="datetimeFigureOut">
              <a:rPr lang="en-US" smtClean="0"/>
              <a:pPr/>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8"/>
            <a:ext cx="7772400" cy="113506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14F29-E489-4284-90CF-BBB384ECD4A7}" type="datetimeFigureOut">
              <a:rPr lang="en-US" smtClean="0"/>
              <a:pPr/>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33501"/>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1"/>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14F29-E489-4284-90CF-BBB384ECD4A7}" type="datetimeFigureOut">
              <a:rPr lang="en-US" smtClean="0"/>
              <a:pPr/>
              <a:t>4/26/2012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1"/>
            <a:ext cx="4040188"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279261"/>
            <a:ext cx="4041775"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14F29-E489-4284-90CF-BBB384ECD4A7}" type="datetimeFigureOut">
              <a:rPr lang="en-US" smtClean="0"/>
              <a:pPr/>
              <a:t>4/26/2012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14F29-E489-4284-90CF-BBB384ECD4A7}" type="datetimeFigureOut">
              <a:rPr lang="en-US" smtClean="0"/>
              <a:pPr/>
              <a:t>4/26/2012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14F29-E489-4284-90CF-BBB384ECD4A7}" type="datetimeFigureOut">
              <a:rPr lang="en-US" smtClean="0"/>
              <a:pPr/>
              <a:t>4/26/2012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27541"/>
            <a:ext cx="3008313" cy="968376"/>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27543"/>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195918"/>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14F29-E489-4284-90CF-BBB384ECD4A7}" type="datetimeFigureOut">
              <a:rPr lang="en-US" smtClean="0"/>
              <a:pPr/>
              <a:t>4/26/2012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472782"/>
            <a:ext cx="5486400" cy="6707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14F29-E489-4284-90CF-BBB384ECD4A7}" type="datetimeFigureOut">
              <a:rPr lang="en-US" smtClean="0"/>
              <a:pPr/>
              <a:t>4/26/2012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34F249-AC5A-4BA9-BC96-89283514E4A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6"/>
            <a:ext cx="8229600" cy="9525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333501"/>
            <a:ext cx="8229600" cy="37716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6C914F29-E489-4284-90CF-BBB384ECD4A7}" type="datetimeFigureOut">
              <a:rPr lang="en-US" smtClean="0"/>
              <a:pPr/>
              <a:t>4/26/2012</a:t>
            </a:fld>
            <a:endParaRPr lang="en-US"/>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5F34F249-AC5A-4BA9-BC96-89283514E4AC}" type="slidenum">
              <a:rPr lang="en-US" smtClean="0"/>
              <a:pPr/>
              <a:t>‹#›</a:t>
            </a:fld>
            <a:endParaRPr lang="en-US"/>
          </a:p>
        </p:txBody>
      </p:sp>
      <p:pic>
        <p:nvPicPr>
          <p:cNvPr id="7" name="Picture 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 y="0"/>
            <a:ext cx="185494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620000" y="1"/>
            <a:ext cx="1514475" cy="610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eyedoctorguide.com/eye_problems/vitreoretinal_surgery_retina.html"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81100"/>
            <a:ext cx="7772400" cy="1225021"/>
          </a:xfrm>
        </p:spPr>
        <p:txBody>
          <a:bodyPr>
            <a:normAutofit fontScale="90000"/>
          </a:bodyPr>
          <a:lstStyle/>
          <a:p>
            <a:r>
              <a:rPr lang="en-US" dirty="0" smtClean="0"/>
              <a:t>Visual Tracking of Surgical Tools in Retinal Surgery using Particle Filtering</a:t>
            </a:r>
            <a:endParaRPr lang="en-US" dirty="0"/>
          </a:p>
        </p:txBody>
      </p:sp>
      <p:sp>
        <p:nvSpPr>
          <p:cNvPr id="3" name="Subtitle 2"/>
          <p:cNvSpPr>
            <a:spLocks noGrp="1"/>
          </p:cNvSpPr>
          <p:nvPr>
            <p:ph type="subTitle" idx="1"/>
          </p:nvPr>
        </p:nvSpPr>
        <p:spPr>
          <a:xfrm>
            <a:off x="1371600" y="3086100"/>
            <a:ext cx="6400800" cy="1905000"/>
          </a:xfrm>
        </p:spPr>
        <p:txBody>
          <a:bodyPr>
            <a:normAutofit fontScale="92500" lnSpcReduction="20000"/>
          </a:bodyPr>
          <a:lstStyle/>
          <a:p>
            <a:r>
              <a:rPr lang="en-US" dirty="0" smtClean="0"/>
              <a:t>Group 14</a:t>
            </a:r>
          </a:p>
          <a:p>
            <a:r>
              <a:rPr lang="en-US" dirty="0" smtClean="0"/>
              <a:t>William Yang and David Li</a:t>
            </a:r>
          </a:p>
          <a:p>
            <a:r>
              <a:rPr lang="en-US" dirty="0" smtClean="0"/>
              <a:t>Presenter: </a:t>
            </a:r>
            <a:r>
              <a:rPr lang="en-US" dirty="0" smtClean="0"/>
              <a:t>William Yang</a:t>
            </a:r>
            <a:endParaRPr lang="en-US" dirty="0" smtClean="0"/>
          </a:p>
          <a:p>
            <a:r>
              <a:rPr lang="en-US" dirty="0" smtClean="0"/>
              <a:t>Mentor: Dr. </a:t>
            </a:r>
            <a:r>
              <a:rPr lang="en-US" dirty="0" err="1" smtClean="0"/>
              <a:t>Rogerio</a:t>
            </a:r>
            <a:r>
              <a:rPr lang="en-US" dirty="0" smtClean="0"/>
              <a:t> </a:t>
            </a:r>
            <a:r>
              <a:rPr lang="en-US" dirty="0" err="1" smtClean="0"/>
              <a:t>Richa</a:t>
            </a:r>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GPU/CUDA Architecture</a:t>
            </a:r>
            <a:endParaRPr lang="en-US" dirty="0"/>
          </a:p>
        </p:txBody>
      </p:sp>
      <p:sp>
        <p:nvSpPr>
          <p:cNvPr id="3" name="Content Placeholder 2"/>
          <p:cNvSpPr>
            <a:spLocks noGrp="1"/>
          </p:cNvSpPr>
          <p:nvPr>
            <p:ph sz="half" idx="1"/>
          </p:nvPr>
        </p:nvSpPr>
        <p:spPr/>
        <p:txBody>
          <a:bodyPr/>
          <a:lstStyle/>
          <a:p>
            <a:r>
              <a:rPr lang="en-US" dirty="0" smtClean="0"/>
              <a:t>Shared memory is key: on-chip and programmable</a:t>
            </a:r>
            <a:endParaRPr lang="en-US" dirty="0"/>
          </a:p>
        </p:txBody>
      </p:sp>
      <p:pic>
        <p:nvPicPr>
          <p:cNvPr id="2054" name="Picture 6"/>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034061" y="1333500"/>
            <a:ext cx="3266878" cy="377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399" y="2705100"/>
            <a:ext cx="8202969"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3843510" y="5357812"/>
            <a:ext cx="5300490" cy="276999"/>
          </a:xfrm>
          <a:prstGeom prst="rect">
            <a:avLst/>
          </a:prstGeom>
          <a:noFill/>
        </p:spPr>
        <p:txBody>
          <a:bodyPr wrap="none" rtlCol="0">
            <a:spAutoFit/>
          </a:bodyPr>
          <a:lstStyle/>
          <a:p>
            <a:r>
              <a:rPr lang="en-US" sz="1200" dirty="0" smtClean="0"/>
              <a:t>Lin and </a:t>
            </a:r>
            <a:r>
              <a:rPr lang="en-US" sz="1200" dirty="0" err="1" smtClean="0"/>
              <a:t>Medioni</a:t>
            </a:r>
            <a:r>
              <a:rPr lang="en-US" sz="1200" dirty="0" smtClean="0"/>
              <a:t>, Mutual </a:t>
            </a:r>
            <a:r>
              <a:rPr lang="en-US" sz="1200" dirty="0"/>
              <a:t>Information Computation and Maximization Using GPU</a:t>
            </a:r>
            <a:endParaRPr lang="en-US" sz="1200" dirty="0"/>
          </a:p>
        </p:txBody>
      </p:sp>
      <p:sp>
        <p:nvSpPr>
          <p:cNvPr id="14" name="TextBox 13"/>
          <p:cNvSpPr txBox="1"/>
          <p:nvPr/>
        </p:nvSpPr>
        <p:spPr>
          <a:xfrm>
            <a:off x="4072110" y="1132701"/>
            <a:ext cx="5300490" cy="276999"/>
          </a:xfrm>
          <a:prstGeom prst="rect">
            <a:avLst/>
          </a:prstGeom>
          <a:noFill/>
        </p:spPr>
        <p:txBody>
          <a:bodyPr wrap="none" rtlCol="0">
            <a:spAutoFit/>
          </a:bodyPr>
          <a:lstStyle/>
          <a:p>
            <a:r>
              <a:rPr lang="en-US" sz="1200" dirty="0" smtClean="0"/>
              <a:t>Lin and </a:t>
            </a:r>
            <a:r>
              <a:rPr lang="en-US" sz="1200" dirty="0" err="1" smtClean="0"/>
              <a:t>Medioni</a:t>
            </a:r>
            <a:r>
              <a:rPr lang="en-US" sz="1200" dirty="0" smtClean="0"/>
              <a:t>, Mutual </a:t>
            </a:r>
            <a:r>
              <a:rPr lang="en-US" sz="1200" dirty="0"/>
              <a:t>Information Computation and Maximization Using GPU</a:t>
            </a:r>
            <a:endParaRPr lang="en-US" sz="1200" dirty="0"/>
          </a:p>
        </p:txBody>
      </p:sp>
    </p:spTree>
    <p:extLst>
      <p:ext uri="{BB962C8B-B14F-4D97-AF65-F5344CB8AC3E}">
        <p14:creationId xmlns:p14="http://schemas.microsoft.com/office/powerpoint/2010/main" val="2255999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5"/>
                                        </p:tgtEl>
                                        <p:attrNameLst>
                                          <p:attrName>style.visibility</p:attrName>
                                        </p:attrNameLst>
                                      </p:cBhvr>
                                      <p:to>
                                        <p:strVal val="visible"/>
                                      </p:to>
                                    </p:set>
                                    <p:animEffect transition="in" filter="fade">
                                      <p:cBhvr>
                                        <p:cTn id="7" dur="500"/>
                                        <p:tgtEl>
                                          <p:spTgt spid="2055"/>
                                        </p:tgtEl>
                                      </p:cBhvr>
                                    </p:animEffect>
                                  </p:childTnLst>
                                </p:cTn>
                              </p:par>
                              <p:par>
                                <p:cTn id="8" presetID="1"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Validation and Results</a:t>
            </a:r>
            <a:br>
              <a:rPr lang="en-US" dirty="0" smtClean="0"/>
            </a:br>
            <a:r>
              <a:rPr lang="en-US" sz="3600" dirty="0" smtClean="0"/>
              <a:t>Test dataset</a:t>
            </a:r>
            <a:endParaRPr lang="en-US" sz="3600" dirty="0"/>
          </a:p>
        </p:txBody>
      </p:sp>
      <p:pic>
        <p:nvPicPr>
          <p:cNvPr id="3076"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93670" y="1409700"/>
            <a:ext cx="7840730" cy="3948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3843510" y="5357812"/>
            <a:ext cx="5300490" cy="276999"/>
          </a:xfrm>
          <a:prstGeom prst="rect">
            <a:avLst/>
          </a:prstGeom>
          <a:noFill/>
        </p:spPr>
        <p:txBody>
          <a:bodyPr wrap="none" rtlCol="0">
            <a:spAutoFit/>
          </a:bodyPr>
          <a:lstStyle/>
          <a:p>
            <a:r>
              <a:rPr lang="en-US" sz="1200" dirty="0" smtClean="0"/>
              <a:t>Lin and </a:t>
            </a:r>
            <a:r>
              <a:rPr lang="en-US" sz="1200" dirty="0" err="1" smtClean="0"/>
              <a:t>Medioni</a:t>
            </a:r>
            <a:r>
              <a:rPr lang="en-US" sz="1200" dirty="0" smtClean="0"/>
              <a:t>, Mutual </a:t>
            </a:r>
            <a:r>
              <a:rPr lang="en-US" sz="1200" dirty="0"/>
              <a:t>Information Computation and Maximization Using GPU</a:t>
            </a:r>
            <a:endParaRPr lang="en-US" sz="1200" dirty="0"/>
          </a:p>
        </p:txBody>
      </p:sp>
    </p:spTree>
    <p:extLst>
      <p:ext uri="{BB962C8B-B14F-4D97-AF65-F5344CB8AC3E}">
        <p14:creationId xmlns:p14="http://schemas.microsoft.com/office/powerpoint/2010/main" val="3231123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Validation and Results</a:t>
            </a:r>
            <a:br>
              <a:rPr lang="en-US" dirty="0" smtClean="0"/>
            </a:br>
            <a:r>
              <a:rPr lang="en-US" sz="3600" dirty="0" smtClean="0"/>
              <a:t>Time to compute MI derivatives</a:t>
            </a:r>
            <a:endParaRPr lang="en-US" sz="3600" dirty="0"/>
          </a:p>
        </p:txBody>
      </p:sp>
      <p:pic>
        <p:nvPicPr>
          <p:cNvPr id="4" name="Content Placeholder 3"/>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86487" y="1333500"/>
            <a:ext cx="6814513" cy="4114800"/>
          </a:xfrm>
          <a:prstGeom prst="rect">
            <a:avLst/>
          </a:prstGeom>
          <a:noFill/>
          <a:ln>
            <a:noFill/>
          </a:ln>
        </p:spPr>
      </p:pic>
      <p:sp>
        <p:nvSpPr>
          <p:cNvPr id="5" name="TextBox 4"/>
          <p:cNvSpPr txBox="1"/>
          <p:nvPr/>
        </p:nvSpPr>
        <p:spPr>
          <a:xfrm>
            <a:off x="3843510" y="5399901"/>
            <a:ext cx="5300490" cy="276999"/>
          </a:xfrm>
          <a:prstGeom prst="rect">
            <a:avLst/>
          </a:prstGeom>
          <a:noFill/>
        </p:spPr>
        <p:txBody>
          <a:bodyPr wrap="none" rtlCol="0">
            <a:spAutoFit/>
          </a:bodyPr>
          <a:lstStyle/>
          <a:p>
            <a:r>
              <a:rPr lang="en-US" sz="1200" dirty="0" smtClean="0"/>
              <a:t>Lin and </a:t>
            </a:r>
            <a:r>
              <a:rPr lang="en-US" sz="1200" dirty="0" err="1" smtClean="0"/>
              <a:t>Medioni</a:t>
            </a:r>
            <a:r>
              <a:rPr lang="en-US" sz="1200" dirty="0" smtClean="0"/>
              <a:t>, Mutual </a:t>
            </a:r>
            <a:r>
              <a:rPr lang="en-US" sz="1200" dirty="0"/>
              <a:t>Information Computation and Maximization Using GPU</a:t>
            </a:r>
            <a:endParaRPr lang="en-US" sz="1200" dirty="0"/>
          </a:p>
        </p:txBody>
      </p:sp>
    </p:spTree>
    <p:extLst>
      <p:ext uri="{BB962C8B-B14F-4D97-AF65-F5344CB8AC3E}">
        <p14:creationId xmlns:p14="http://schemas.microsoft.com/office/powerpoint/2010/main" val="15229271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Validation and Results</a:t>
            </a:r>
            <a:br>
              <a:rPr lang="en-US" dirty="0" smtClean="0"/>
            </a:br>
            <a:r>
              <a:rPr lang="en-US" sz="3600" dirty="0" smtClean="0"/>
              <a:t>Time to perform registration (50 iterations)</a:t>
            </a:r>
            <a:endParaRPr lang="en-US" sz="3600" dirty="0"/>
          </a:p>
        </p:txBody>
      </p:sp>
      <p:pic>
        <p:nvPicPr>
          <p:cNvPr id="4" name="Content Placeholder 3"/>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97009" y="1638300"/>
            <a:ext cx="8542191" cy="3200245"/>
          </a:xfrm>
          <a:prstGeom prst="rect">
            <a:avLst/>
          </a:prstGeom>
          <a:noFill/>
          <a:ln>
            <a:noFill/>
          </a:ln>
        </p:spPr>
      </p:pic>
      <p:sp>
        <p:nvSpPr>
          <p:cNvPr id="5" name="TextBox 4"/>
          <p:cNvSpPr txBox="1"/>
          <p:nvPr/>
        </p:nvSpPr>
        <p:spPr>
          <a:xfrm>
            <a:off x="3505200" y="4838700"/>
            <a:ext cx="5300490" cy="276999"/>
          </a:xfrm>
          <a:prstGeom prst="rect">
            <a:avLst/>
          </a:prstGeom>
          <a:noFill/>
        </p:spPr>
        <p:txBody>
          <a:bodyPr wrap="none" rtlCol="0">
            <a:spAutoFit/>
          </a:bodyPr>
          <a:lstStyle/>
          <a:p>
            <a:r>
              <a:rPr lang="en-US" sz="1200" dirty="0" smtClean="0"/>
              <a:t>Lin and </a:t>
            </a:r>
            <a:r>
              <a:rPr lang="en-US" sz="1200" dirty="0" err="1" smtClean="0"/>
              <a:t>Medioni</a:t>
            </a:r>
            <a:r>
              <a:rPr lang="en-US" sz="1200" dirty="0" smtClean="0"/>
              <a:t>, Mutual </a:t>
            </a:r>
            <a:r>
              <a:rPr lang="en-US" sz="1200" dirty="0"/>
              <a:t>Information Computation and Maximization Using GPU</a:t>
            </a:r>
            <a:endParaRPr lang="en-US" sz="1200" dirty="0"/>
          </a:p>
        </p:txBody>
      </p:sp>
    </p:spTree>
    <p:extLst>
      <p:ext uri="{BB962C8B-B14F-4D97-AF65-F5344CB8AC3E}">
        <p14:creationId xmlns:p14="http://schemas.microsoft.com/office/powerpoint/2010/main" val="2742762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and Future Work</a:t>
            </a:r>
            <a:endParaRPr lang="en-US" dirty="0"/>
          </a:p>
        </p:txBody>
      </p:sp>
      <p:sp>
        <p:nvSpPr>
          <p:cNvPr id="3" name="Content Placeholder 2"/>
          <p:cNvSpPr>
            <a:spLocks noGrp="1"/>
          </p:cNvSpPr>
          <p:nvPr>
            <p:ph idx="1"/>
          </p:nvPr>
        </p:nvSpPr>
        <p:spPr/>
        <p:txBody>
          <a:bodyPr/>
          <a:lstStyle/>
          <a:p>
            <a:r>
              <a:rPr lang="en-US" dirty="0" smtClean="0"/>
              <a:t>Approximation </a:t>
            </a:r>
            <a:r>
              <a:rPr lang="en-US" dirty="0"/>
              <a:t>methods </a:t>
            </a:r>
            <a:r>
              <a:rPr lang="en-US" dirty="0" smtClean="0"/>
              <a:t>and CUDA algorithm enables use of MI for image </a:t>
            </a:r>
            <a:r>
              <a:rPr lang="en-US" dirty="0"/>
              <a:t>registration within a reasonable amount of time as compared to a CPU-based </a:t>
            </a:r>
            <a:r>
              <a:rPr lang="en-US" dirty="0" smtClean="0"/>
              <a:t>approach</a:t>
            </a:r>
          </a:p>
          <a:p>
            <a:r>
              <a:rPr lang="en-US" dirty="0" smtClean="0"/>
              <a:t>Integration into applications</a:t>
            </a:r>
          </a:p>
          <a:p>
            <a:r>
              <a:rPr lang="en-US" dirty="0" smtClean="0"/>
              <a:t>Performance of other MI approximations</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 Strengths</a:t>
            </a:r>
            <a:endParaRPr lang="en-US" dirty="0"/>
          </a:p>
        </p:txBody>
      </p:sp>
      <p:sp>
        <p:nvSpPr>
          <p:cNvPr id="3" name="Content Placeholder 2"/>
          <p:cNvSpPr>
            <a:spLocks noGrp="1"/>
          </p:cNvSpPr>
          <p:nvPr>
            <p:ph idx="1"/>
          </p:nvPr>
        </p:nvSpPr>
        <p:spPr/>
        <p:txBody>
          <a:bodyPr>
            <a:normAutofit/>
          </a:bodyPr>
          <a:lstStyle/>
          <a:p>
            <a:r>
              <a:rPr lang="en-US" dirty="0" smtClean="0"/>
              <a:t>Novel approach to solve problem</a:t>
            </a:r>
          </a:p>
          <a:p>
            <a:r>
              <a:rPr lang="en-US" dirty="0" smtClean="0"/>
              <a:t>Mathematical details presented adequately</a:t>
            </a:r>
          </a:p>
          <a:p>
            <a:r>
              <a:rPr lang="en-US" dirty="0" err="1" smtClean="0"/>
              <a:t>Pseudocode</a:t>
            </a:r>
            <a:r>
              <a:rPr lang="en-US" dirty="0" smtClean="0"/>
              <a:t> (serial execution) algorithm</a:t>
            </a:r>
          </a:p>
          <a:p>
            <a:r>
              <a:rPr lang="en-US" dirty="0" smtClean="0"/>
              <a:t>Description of computational hardware included</a:t>
            </a:r>
          </a:p>
          <a:p>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 Weaknesses</a:t>
            </a:r>
            <a:endParaRPr lang="en-US" dirty="0"/>
          </a:p>
        </p:txBody>
      </p:sp>
      <p:sp>
        <p:nvSpPr>
          <p:cNvPr id="3" name="Content Placeholder 2"/>
          <p:cNvSpPr>
            <a:spLocks noGrp="1"/>
          </p:cNvSpPr>
          <p:nvPr>
            <p:ph idx="1"/>
          </p:nvPr>
        </p:nvSpPr>
        <p:spPr/>
        <p:txBody>
          <a:bodyPr/>
          <a:lstStyle/>
          <a:p>
            <a:r>
              <a:rPr lang="en-US" dirty="0" smtClean="0"/>
              <a:t>More information on test datasets</a:t>
            </a:r>
          </a:p>
          <a:p>
            <a:r>
              <a:rPr lang="en-US" dirty="0" smtClean="0"/>
              <a:t>No info on inter-trial variance in results</a:t>
            </a:r>
          </a:p>
          <a:p>
            <a:r>
              <a:rPr lang="en-US" dirty="0" smtClean="0"/>
              <a:t>Why was Viola’s algorithm chosen?</a:t>
            </a:r>
          </a:p>
          <a:p>
            <a:r>
              <a:rPr lang="en-US" dirty="0" smtClean="0"/>
              <a:t>CPU memory bandwidth not discussed</a:t>
            </a:r>
          </a:p>
          <a:p>
            <a:r>
              <a:rPr lang="en-US" dirty="0" smtClean="0"/>
              <a:t>Future work: bilinear interpolation</a:t>
            </a:r>
          </a:p>
          <a:p>
            <a:endParaRPr lang="en-US" dirty="0" smtClean="0"/>
          </a:p>
          <a:p>
            <a:endParaRPr lang="en-US" dirty="0"/>
          </a:p>
        </p:txBody>
      </p:sp>
    </p:spTree>
    <p:extLst>
      <p:ext uri="{BB962C8B-B14F-4D97-AF65-F5344CB8AC3E}">
        <p14:creationId xmlns:p14="http://schemas.microsoft.com/office/powerpoint/2010/main" val="27189821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Relevance to Project</a:t>
            </a:r>
            <a:endParaRPr lang="en-US" dirty="0"/>
          </a:p>
        </p:txBody>
      </p:sp>
      <p:sp>
        <p:nvSpPr>
          <p:cNvPr id="3" name="Content Placeholder 2"/>
          <p:cNvSpPr>
            <a:spLocks noGrp="1"/>
          </p:cNvSpPr>
          <p:nvPr>
            <p:ph idx="1"/>
          </p:nvPr>
        </p:nvSpPr>
        <p:spPr/>
        <p:txBody>
          <a:bodyPr/>
          <a:lstStyle/>
          <a:p>
            <a:r>
              <a:rPr lang="en-US" dirty="0" smtClean="0"/>
              <a:t>MI on GPU: high throughput!, but…</a:t>
            </a:r>
          </a:p>
          <a:p>
            <a:r>
              <a:rPr lang="en-US" dirty="0" smtClean="0"/>
              <a:t>MI calculation method differs</a:t>
            </a:r>
          </a:p>
          <a:p>
            <a:r>
              <a:rPr lang="en-US" dirty="0" smtClean="0"/>
              <a:t>Gradient descent: local minima problem</a:t>
            </a:r>
          </a:p>
          <a:p>
            <a:r>
              <a:rPr lang="en-US" dirty="0" smtClean="0"/>
              <a:t>Repeating many calculations of MI with low sample count</a:t>
            </a:r>
          </a:p>
          <a:p>
            <a:r>
              <a:rPr lang="en-US" dirty="0" smtClean="0"/>
              <a:t>Serial fast MI or parallel MI?</a:t>
            </a:r>
            <a:endParaRPr lang="en-US" dirty="0"/>
          </a:p>
        </p:txBody>
      </p:sp>
    </p:spTree>
    <p:extLst>
      <p:ext uri="{BB962C8B-B14F-4D97-AF65-F5344CB8AC3E}">
        <p14:creationId xmlns:p14="http://schemas.microsoft.com/office/powerpoint/2010/main" val="15263253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List</a:t>
            </a:r>
            <a:endParaRPr lang="en-US" dirty="0"/>
          </a:p>
        </p:txBody>
      </p:sp>
      <p:sp>
        <p:nvSpPr>
          <p:cNvPr id="3" name="Content Placeholder 2"/>
          <p:cNvSpPr>
            <a:spLocks noGrp="1"/>
          </p:cNvSpPr>
          <p:nvPr>
            <p:ph idx="1"/>
          </p:nvPr>
        </p:nvSpPr>
        <p:spPr/>
        <p:txBody>
          <a:bodyPr>
            <a:normAutofit/>
          </a:bodyPr>
          <a:lstStyle/>
          <a:p>
            <a:r>
              <a:rPr lang="en-US" sz="2400" dirty="0" smtClean="0"/>
              <a:t>NVIDIA </a:t>
            </a:r>
            <a:r>
              <a:rPr lang="en-US" sz="2400" dirty="0"/>
              <a:t>CUDA C Programming Guide 4.1. 2011</a:t>
            </a:r>
          </a:p>
          <a:p>
            <a:r>
              <a:rPr lang="en-US" sz="2400" dirty="0" smtClean="0"/>
              <a:t>R</a:t>
            </a:r>
            <a:r>
              <a:rPr lang="en-US" sz="2400" dirty="0"/>
              <a:t>. Shams and N. Barnes. Speeding up mutual information computation using NVIDIA CUDA hardware. </a:t>
            </a:r>
            <a:r>
              <a:rPr lang="en-US" sz="2400" i="1" dirty="0"/>
              <a:t>Digital Image Computing Techniques and Applications</a:t>
            </a:r>
            <a:r>
              <a:rPr lang="en-US" sz="2400" dirty="0"/>
              <a:t>, pages 555–560, 2007.</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Background</a:t>
            </a:r>
            <a:endParaRPr lang="en-US" dirty="0"/>
          </a:p>
        </p:txBody>
      </p:sp>
      <p:sp>
        <p:nvSpPr>
          <p:cNvPr id="3" name="Content Placeholder 2"/>
          <p:cNvSpPr>
            <a:spLocks noGrp="1"/>
          </p:cNvSpPr>
          <p:nvPr>
            <p:ph idx="1"/>
          </p:nvPr>
        </p:nvSpPr>
        <p:spPr>
          <a:xfrm>
            <a:off x="457200" y="1333501"/>
            <a:ext cx="4114800" cy="3771636"/>
          </a:xfrm>
        </p:spPr>
        <p:txBody>
          <a:bodyPr>
            <a:normAutofit fontScale="85000" lnSpcReduction="20000"/>
          </a:bodyPr>
          <a:lstStyle/>
          <a:p>
            <a:r>
              <a:rPr lang="en-US" dirty="0" err="1" smtClean="0"/>
              <a:t>Vitreoretinal</a:t>
            </a:r>
            <a:r>
              <a:rPr lang="en-US" dirty="0" smtClean="0"/>
              <a:t> surgery treats problems with retina, macula, and vitreous fluid</a:t>
            </a:r>
          </a:p>
          <a:p>
            <a:r>
              <a:rPr lang="en-US" dirty="0" smtClean="0"/>
              <a:t>Many complications due to fragility of retina, </a:t>
            </a:r>
            <a:r>
              <a:rPr lang="en-US" dirty="0" smtClean="0">
                <a:solidFill>
                  <a:srgbClr val="0070C0"/>
                </a:solidFill>
              </a:rPr>
              <a:t>indirect visualization</a:t>
            </a:r>
            <a:r>
              <a:rPr lang="en-US" dirty="0" smtClean="0"/>
              <a:t>, and physiological tremor</a:t>
            </a:r>
          </a:p>
          <a:p>
            <a:r>
              <a:rPr lang="en-US" dirty="0" smtClean="0"/>
              <a:t>Long operating times and risks of surgical error</a:t>
            </a:r>
            <a:endParaRPr lang="en-US" dirty="0"/>
          </a:p>
        </p:txBody>
      </p:sp>
      <p:pic>
        <p:nvPicPr>
          <p:cNvPr id="4" name="Picture 2" descr="Vitreoretinal Surgery"/>
          <p:cNvPicPr>
            <a:picLocks noChangeAspect="1" noChangeArrowheads="1"/>
          </p:cNvPicPr>
          <p:nvPr/>
        </p:nvPicPr>
        <p:blipFill>
          <a:blip r:embed="rId2" cstate="print"/>
          <a:srcRect/>
          <a:stretch>
            <a:fillRect/>
          </a:stretch>
        </p:blipFill>
        <p:spPr bwMode="auto">
          <a:xfrm>
            <a:off x="5181600" y="1257300"/>
            <a:ext cx="3429000" cy="3669031"/>
          </a:xfrm>
          <a:prstGeom prst="rect">
            <a:avLst/>
          </a:prstGeom>
          <a:noFill/>
        </p:spPr>
      </p:pic>
      <p:sp>
        <p:nvSpPr>
          <p:cNvPr id="5" name="TextBox 4"/>
          <p:cNvSpPr txBox="1"/>
          <p:nvPr/>
        </p:nvSpPr>
        <p:spPr>
          <a:xfrm>
            <a:off x="3455878" y="5000626"/>
            <a:ext cx="5328831" cy="276999"/>
          </a:xfrm>
          <a:prstGeom prst="rect">
            <a:avLst/>
          </a:prstGeom>
          <a:noFill/>
        </p:spPr>
        <p:txBody>
          <a:bodyPr wrap="none" rtlCol="0">
            <a:spAutoFit/>
          </a:bodyPr>
          <a:lstStyle/>
          <a:p>
            <a:r>
              <a:rPr lang="en-US" sz="1200" dirty="0" smtClean="0">
                <a:hlinkClick r:id="rId3"/>
              </a:rPr>
              <a:t>http://www.eyedoctorguide.com/eye_problems/vitreoretinal_surgery_retina.html</a:t>
            </a:r>
            <a:endParaRPr lang="en-US" sz="1200" dirty="0"/>
          </a:p>
        </p:txBody>
      </p:sp>
    </p:spTree>
    <p:extLst>
      <p:ext uri="{BB962C8B-B14F-4D97-AF65-F5344CB8AC3E}">
        <p14:creationId xmlns:p14="http://schemas.microsoft.com/office/powerpoint/2010/main" val="4082281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Description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Goal: Develop a direct visual tracking method for retinal surgical tools using particle filtering and mutual information</a:t>
            </a:r>
          </a:p>
          <a:p>
            <a:r>
              <a:rPr lang="en-US" dirty="0" smtClean="0"/>
              <a:t>Advantages:</a:t>
            </a:r>
          </a:p>
          <a:p>
            <a:pPr lvl="1"/>
            <a:r>
              <a:rPr lang="en-US" dirty="0" smtClean="0"/>
              <a:t>Particle filter is computationally efficient and robust</a:t>
            </a:r>
          </a:p>
          <a:p>
            <a:pPr lvl="1"/>
            <a:r>
              <a:rPr lang="en-US" dirty="0" smtClean="0"/>
              <a:t>Mutual information performs better than SSD and NCC in many cases</a:t>
            </a:r>
          </a:p>
          <a:p>
            <a:r>
              <a:rPr lang="en-US" dirty="0" smtClean="0"/>
              <a:t>Opportunity to parallelize computation in both particle filter and </a:t>
            </a:r>
            <a:r>
              <a:rPr lang="en-US" dirty="0" smtClean="0">
                <a:solidFill>
                  <a:srgbClr val="0070C0"/>
                </a:solidFill>
              </a:rPr>
              <a:t>mutual information</a:t>
            </a:r>
            <a:endParaRPr lang="en-US" dirty="0" smtClean="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Paper</a:t>
            </a:r>
            <a:endParaRPr lang="en-US" dirty="0"/>
          </a:p>
        </p:txBody>
      </p:sp>
      <p:sp>
        <p:nvSpPr>
          <p:cNvPr id="3" name="Content Placeholder 2"/>
          <p:cNvSpPr>
            <a:spLocks noGrp="1"/>
          </p:cNvSpPr>
          <p:nvPr>
            <p:ph idx="1"/>
          </p:nvPr>
        </p:nvSpPr>
        <p:spPr/>
        <p:txBody>
          <a:bodyPr>
            <a:normAutofit/>
          </a:bodyPr>
          <a:lstStyle/>
          <a:p>
            <a:pPr marL="0" indent="0" algn="ctr">
              <a:buNone/>
            </a:pPr>
            <a:r>
              <a:rPr lang="en-US" sz="4400" dirty="0"/>
              <a:t>Mutual Information Computation and Maximization Using GPU</a:t>
            </a:r>
          </a:p>
          <a:p>
            <a:pPr algn="ctr">
              <a:buNone/>
            </a:pPr>
            <a:endParaRPr lang="en-US" sz="4400" dirty="0"/>
          </a:p>
          <a:p>
            <a:pPr marL="0" indent="0" algn="ctr">
              <a:buNone/>
            </a:pPr>
            <a:r>
              <a:rPr lang="en-US" sz="2400" dirty="0" err="1"/>
              <a:t>Yuping</a:t>
            </a:r>
            <a:r>
              <a:rPr lang="en-US" sz="2400" dirty="0"/>
              <a:t> Lin and Gérard </a:t>
            </a:r>
            <a:r>
              <a:rPr lang="en-US" sz="2400" dirty="0" err="1"/>
              <a:t>Medioni</a:t>
            </a:r>
            <a:endParaRPr lang="en-US" sz="2400" dirty="0"/>
          </a:p>
          <a:p>
            <a:pPr marL="0" indent="0" algn="ctr">
              <a:buNone/>
            </a:pPr>
            <a:r>
              <a:rPr lang="en-US" sz="2400" dirty="0"/>
              <a:t>Computer Vision and Pattern Recognition Workshops (CVPR)</a:t>
            </a:r>
          </a:p>
          <a:p>
            <a:pPr marL="0" indent="0" algn="ctr">
              <a:buNone/>
            </a:pPr>
            <a:r>
              <a:rPr lang="en-US" sz="2400" dirty="0"/>
              <a:t>Anchorage, AK, pp. 1-6, June 2008</a:t>
            </a:r>
          </a:p>
          <a:p>
            <a:pPr algn="ctr">
              <a:buNone/>
            </a:pP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Problem:</a:t>
            </a:r>
          </a:p>
          <a:p>
            <a:pPr lvl="1"/>
            <a:r>
              <a:rPr lang="en-US" dirty="0" smtClean="0"/>
              <a:t>Multi-modal registration of images is difficult to solve</a:t>
            </a:r>
          </a:p>
          <a:p>
            <a:pPr lvl="1"/>
            <a:r>
              <a:rPr lang="en-US" dirty="0" smtClean="0"/>
              <a:t>Maximization of mutual information works but is slow</a:t>
            </a:r>
            <a:endParaRPr lang="en-US" dirty="0" smtClean="0"/>
          </a:p>
          <a:p>
            <a:r>
              <a:rPr lang="en-US" dirty="0" smtClean="0"/>
              <a:t>Key result: </a:t>
            </a:r>
            <a:r>
              <a:rPr lang="en-US" dirty="0" smtClean="0"/>
              <a:t>Validated that calculation of mutual information can be parallelized on a graphics processin</a:t>
            </a:r>
            <a:r>
              <a:rPr lang="en-US" dirty="0" smtClean="0"/>
              <a:t>g unit (GPU)</a:t>
            </a:r>
            <a:endParaRPr lang="en-US" dirty="0" smtClean="0"/>
          </a:p>
          <a:p>
            <a:r>
              <a:rPr lang="en-US" dirty="0" smtClean="0"/>
              <a:t>Significance:</a:t>
            </a:r>
          </a:p>
          <a:p>
            <a:pPr lvl="1"/>
            <a:r>
              <a:rPr lang="en-US" dirty="0" smtClean="0"/>
              <a:t>Use of mutual information to register multi-modal images can run in a reasonable amount of time</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 Information</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333500"/>
                <a:ext cx="8229600" cy="3771636"/>
              </a:xfrm>
            </p:spPr>
            <p:txBody>
              <a:bodyPr>
                <a:normAutofit/>
              </a:bodyPr>
              <a:lstStyle/>
              <a:p>
                <a:pPr marL="0" indent="0" algn="ctr">
                  <a:lnSpc>
                    <a:spcPct val="150000"/>
                  </a:lnSpc>
                  <a:buNone/>
                </a:pPr>
                <a:r>
                  <a:rPr lang="en-US" dirty="0" smtClean="0"/>
                  <a:t>h(v) </a:t>
                </a:r>
                <a:r>
                  <a:rPr lang="en-US" dirty="0"/>
                  <a:t>= </a:t>
                </a:r>
                <a:r>
                  <a:rPr lang="en-US" dirty="0" smtClean="0"/>
                  <a:t>-</a:t>
                </a:r>
                <a14:m>
                  <m:oMath xmlns:m="http://schemas.openxmlformats.org/officeDocument/2006/math">
                    <m:nary>
                      <m:naryPr>
                        <m:chr m:val="∑"/>
                        <m:supHide m:val="on"/>
                        <m:ctrlPr>
                          <a:rPr lang="en-US" i="1" smtClean="0">
                            <a:latin typeface="Cambria Math"/>
                          </a:rPr>
                        </m:ctrlPr>
                      </m:naryPr>
                      <m:sub>
                        <m:r>
                          <m:rPr>
                            <m:brk m:alnAt="7"/>
                          </m:rPr>
                          <a:rPr lang="en-US" b="0" i="1" smtClean="0">
                            <a:latin typeface="Cambria Math"/>
                          </a:rPr>
                          <m:t>𝑣</m:t>
                        </m:r>
                      </m:sub>
                      <m:sup/>
                      <m:e>
                        <m:r>
                          <m:rPr>
                            <m:nor/>
                          </m:rPr>
                          <a:rPr lang="en-US" dirty="0"/>
                          <m:t>p</m:t>
                        </m:r>
                        <m:r>
                          <m:rPr>
                            <m:nor/>
                          </m:rPr>
                          <a:rPr lang="en-US" dirty="0"/>
                          <m:t>(</m:t>
                        </m:r>
                        <m:r>
                          <m:rPr>
                            <m:nor/>
                          </m:rPr>
                          <a:rPr lang="en-US" b="0" i="0" dirty="0" smtClean="0"/>
                          <m:t>v</m:t>
                        </m:r>
                        <m:r>
                          <m:rPr>
                            <m:nor/>
                          </m:rPr>
                          <a:rPr lang="en-US" dirty="0"/>
                          <m:t>) </m:t>
                        </m:r>
                        <m:r>
                          <m:rPr>
                            <m:nor/>
                          </m:rPr>
                          <a:rPr lang="en-US" dirty="0"/>
                          <m:t>ln</m:t>
                        </m:r>
                        <m:r>
                          <m:rPr>
                            <m:nor/>
                          </m:rPr>
                          <a:rPr lang="en-US" dirty="0"/>
                          <m:t>(</m:t>
                        </m:r>
                        <m:r>
                          <m:rPr>
                            <m:nor/>
                          </m:rPr>
                          <a:rPr lang="en-US" dirty="0"/>
                          <m:t>p</m:t>
                        </m:r>
                        <m:r>
                          <m:rPr>
                            <m:nor/>
                          </m:rPr>
                          <a:rPr lang="en-US" dirty="0"/>
                          <m:t>(</m:t>
                        </m:r>
                        <m:r>
                          <m:rPr>
                            <m:nor/>
                          </m:rPr>
                          <a:rPr lang="en-US" b="0" i="0" dirty="0" smtClean="0"/>
                          <m:t>v</m:t>
                        </m:r>
                        <m:r>
                          <m:rPr>
                            <m:nor/>
                          </m:rPr>
                          <a:rPr lang="en-US" dirty="0"/>
                          <m:t>))</m:t>
                        </m:r>
                      </m:e>
                    </m:nary>
                  </m:oMath>
                </a14:m>
                <a:endParaRPr lang="en-US" dirty="0" smtClean="0"/>
              </a:p>
              <a:p>
                <a:pPr marL="0" indent="0" algn="ctr">
                  <a:lnSpc>
                    <a:spcPct val="150000"/>
                  </a:lnSpc>
                  <a:buNone/>
                </a:pPr>
                <a:r>
                  <a:rPr lang="pt-BR" dirty="0" smtClean="0"/>
                  <a:t>h(u,v) </a:t>
                </a:r>
                <a:r>
                  <a:rPr lang="pt-BR" dirty="0"/>
                  <a:t>= </a:t>
                </a:r>
                <a:r>
                  <a:rPr lang="pt-BR" dirty="0" smtClean="0"/>
                  <a:t>-</a:t>
                </a:r>
                <a14:m>
                  <m:oMath xmlns:m="http://schemas.openxmlformats.org/officeDocument/2006/math">
                    <m:nary>
                      <m:naryPr>
                        <m:chr m:val="∑"/>
                        <m:supHide m:val="on"/>
                        <m:ctrlPr>
                          <a:rPr lang="pt-BR" i="1" smtClean="0">
                            <a:latin typeface="Cambria Math"/>
                          </a:rPr>
                        </m:ctrlPr>
                      </m:naryPr>
                      <m:sub>
                        <m:r>
                          <m:rPr>
                            <m:brk m:alnAt="7"/>
                          </m:rPr>
                          <a:rPr lang="en-US" b="0" i="1" smtClean="0">
                            <a:latin typeface="Cambria Math"/>
                          </a:rPr>
                          <m:t>𝑢</m:t>
                        </m:r>
                        <m:r>
                          <a:rPr lang="en-US" b="0" i="1" smtClean="0">
                            <a:latin typeface="Cambria Math"/>
                          </a:rPr>
                          <m:t>,</m:t>
                        </m:r>
                        <m:r>
                          <a:rPr lang="en-US" b="0" i="1" smtClean="0">
                            <a:latin typeface="Cambria Math"/>
                          </a:rPr>
                          <m:t>𝑣</m:t>
                        </m:r>
                      </m:sub>
                      <m:sup/>
                      <m:e>
                        <m:r>
                          <m:rPr>
                            <m:nor/>
                          </m:rPr>
                          <a:rPr lang="pt-BR" dirty="0"/>
                          <m:t>p</m:t>
                        </m:r>
                        <m:r>
                          <m:rPr>
                            <m:nor/>
                          </m:rPr>
                          <a:rPr lang="pt-BR" dirty="0"/>
                          <m:t>(</m:t>
                        </m:r>
                        <m:r>
                          <m:rPr>
                            <m:nor/>
                          </m:rPr>
                          <a:rPr lang="en-US" b="0" i="0" dirty="0" smtClean="0"/>
                          <m:t>u</m:t>
                        </m:r>
                        <m:r>
                          <m:rPr>
                            <m:nor/>
                          </m:rPr>
                          <a:rPr lang="en-US" b="0" i="0" dirty="0" smtClean="0"/>
                          <m:t>,</m:t>
                        </m:r>
                        <m:r>
                          <m:rPr>
                            <m:nor/>
                          </m:rPr>
                          <a:rPr lang="en-US" b="0" i="0" dirty="0" smtClean="0"/>
                          <m:t>v</m:t>
                        </m:r>
                        <m:r>
                          <m:rPr>
                            <m:nor/>
                          </m:rPr>
                          <a:rPr lang="pt-BR" dirty="0"/>
                          <m:t>) * </m:t>
                        </m:r>
                        <m:r>
                          <m:rPr>
                            <m:nor/>
                          </m:rPr>
                          <a:rPr lang="pt-BR" dirty="0"/>
                          <m:t>l</m:t>
                        </m:r>
                        <m:r>
                          <m:rPr>
                            <m:nor/>
                          </m:rPr>
                          <a:rPr lang="en-US" b="0" i="0" dirty="0" smtClean="0"/>
                          <m:t>n</m:t>
                        </m:r>
                        <m:r>
                          <m:rPr>
                            <m:nor/>
                          </m:rPr>
                          <a:rPr lang="pt-BR" dirty="0"/>
                          <m:t>(</m:t>
                        </m:r>
                        <m:r>
                          <m:rPr>
                            <m:nor/>
                          </m:rPr>
                          <a:rPr lang="pt-BR" dirty="0"/>
                          <m:t>p</m:t>
                        </m:r>
                        <m:r>
                          <m:rPr>
                            <m:nor/>
                          </m:rPr>
                          <a:rPr lang="pt-BR" dirty="0"/>
                          <m:t>(</m:t>
                        </m:r>
                        <m:r>
                          <m:rPr>
                            <m:nor/>
                          </m:rPr>
                          <a:rPr lang="en-US" b="0" i="0" dirty="0" smtClean="0"/>
                          <m:t>u</m:t>
                        </m:r>
                        <m:r>
                          <m:rPr>
                            <m:nor/>
                          </m:rPr>
                          <a:rPr lang="en-US" b="0" i="0" dirty="0" smtClean="0"/>
                          <m:t>,</m:t>
                        </m:r>
                        <m:r>
                          <m:rPr>
                            <m:nor/>
                          </m:rPr>
                          <a:rPr lang="en-US" b="0" i="0" dirty="0" smtClean="0"/>
                          <m:t>v</m:t>
                        </m:r>
                        <m:r>
                          <m:rPr>
                            <m:nor/>
                          </m:rPr>
                          <a:rPr lang="pt-BR" dirty="0"/>
                          <m:t>))</m:t>
                        </m:r>
                      </m:e>
                    </m:nary>
                  </m:oMath>
                </a14:m>
                <a:endParaRPr lang="en-US" dirty="0"/>
              </a:p>
              <a:p>
                <a:pPr marL="0" indent="0" algn="ctr">
                  <a:lnSpc>
                    <a:spcPct val="150000"/>
                  </a:lnSpc>
                  <a:buNone/>
                </a:pPr>
                <a:r>
                  <a:rPr lang="en-US" dirty="0"/>
                  <a:t>MI(</a:t>
                </a:r>
                <a:r>
                  <a:rPr lang="en-US" dirty="0" err="1"/>
                  <a:t>u,v</a:t>
                </a:r>
                <a:r>
                  <a:rPr lang="en-US" dirty="0"/>
                  <a:t>) = h(u)+h(v)−h(</a:t>
                </a:r>
                <a:r>
                  <a:rPr lang="en-US" dirty="0" err="1"/>
                  <a:t>u,v</a:t>
                </a:r>
                <a:r>
                  <a:rPr lang="en-US" dirty="0"/>
                  <a:t>)</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333500"/>
                <a:ext cx="8229600" cy="3771636"/>
              </a:xfrm>
              <a:blipFill rotWithShape="1">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139779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 Information Approximation</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“Viola’s Approach” provides a closed form solution of derivatives</a:t>
                </a:r>
              </a:p>
              <a:p>
                <a:r>
                  <a:rPr lang="en-US" dirty="0" smtClean="0"/>
                  <a:t>Estimate probability density:</a:t>
                </a:r>
              </a:p>
              <a:p>
                <a:pPr marL="0" indent="0" algn="ctr">
                  <a:buNone/>
                </a:pPr>
                <a:r>
                  <a:rPr lang="pt-BR" dirty="0"/>
                  <a:t>p(v) = (1/N</a:t>
                </a:r>
                <a:r>
                  <a:rPr lang="pt-BR" baseline="-25000" dirty="0"/>
                  <a:t>A</a:t>
                </a:r>
                <a:r>
                  <a:rPr lang="pt-BR" dirty="0"/>
                  <a:t>) * </a:t>
                </a:r>
                <a14:m>
                  <m:oMath xmlns:m="http://schemas.openxmlformats.org/officeDocument/2006/math">
                    <m:nary>
                      <m:naryPr>
                        <m:chr m:val="∑"/>
                        <m:supHide m:val="on"/>
                        <m:ctrlPr>
                          <a:rPr lang="pt-BR" i="1" smtClean="0">
                            <a:latin typeface="Cambria Math"/>
                          </a:rPr>
                        </m:ctrlPr>
                      </m:naryPr>
                      <m:sub>
                        <m:sSub>
                          <m:sSubPr>
                            <m:ctrlPr>
                              <a:rPr lang="en-US" i="1">
                                <a:latin typeface="Cambria Math"/>
                              </a:rPr>
                            </m:ctrlPr>
                          </m:sSubPr>
                          <m:e>
                            <m:r>
                              <a:rPr lang="en-US" i="1">
                                <a:latin typeface="Cambria Math"/>
                              </a:rPr>
                              <m:t>𝑣</m:t>
                            </m:r>
                          </m:e>
                          <m:sub>
                            <m:r>
                              <a:rPr lang="en-US" i="1">
                                <a:latin typeface="Cambria Math"/>
                              </a:rPr>
                              <m:t>𝑗</m:t>
                            </m:r>
                          </m:sub>
                        </m:sSub>
                        <m:r>
                          <a:rPr lang="en-US" i="1">
                            <a:latin typeface="Cambria Math"/>
                          </a:rPr>
                          <m:t> </m:t>
                        </m:r>
                        <m:r>
                          <a:rPr lang="en-US" i="1">
                            <a:latin typeface="Cambria Math"/>
                            <a:ea typeface="Cambria Math"/>
                          </a:rPr>
                          <m:t>∈</m:t>
                        </m:r>
                        <m:r>
                          <a:rPr lang="en-US" i="1">
                            <a:latin typeface="Cambria Math"/>
                            <a:ea typeface="Cambria Math"/>
                          </a:rPr>
                          <m:t>𝐴</m:t>
                        </m:r>
                      </m:sub>
                      <m:sup/>
                      <m:e>
                        <m:r>
                          <m:rPr>
                            <m:nor/>
                          </m:rPr>
                          <a:rPr lang="pt-BR" dirty="0"/>
                          <m:t>G</m:t>
                        </m:r>
                        <m:r>
                          <m:rPr>
                            <m:sty m:val="p"/>
                          </m:rPr>
                          <a:rPr lang="el-GR" i="1" baseline="-25000" dirty="0">
                            <a:latin typeface="Cambria Math"/>
                            <a:ea typeface="Cambria Math"/>
                          </a:rPr>
                          <m:t>φ</m:t>
                        </m:r>
                        <m:r>
                          <m:rPr>
                            <m:nor/>
                          </m:rPr>
                          <a:rPr lang="pt-BR" dirty="0"/>
                          <m:t>(</m:t>
                        </m:r>
                        <m:r>
                          <m:rPr>
                            <m:nor/>
                          </m:rPr>
                          <a:rPr lang="pt-BR" dirty="0"/>
                          <m:t>v</m:t>
                        </m:r>
                        <m:r>
                          <m:rPr>
                            <m:nor/>
                          </m:rPr>
                          <a:rPr lang="pt-BR" dirty="0"/>
                          <m:t>−</m:t>
                        </m:r>
                        <m:r>
                          <m:rPr>
                            <m:nor/>
                          </m:rPr>
                          <a:rPr lang="pt-BR" dirty="0"/>
                          <m:t>vj</m:t>
                        </m:r>
                        <m:r>
                          <m:rPr>
                            <m:nor/>
                          </m:rPr>
                          <a:rPr lang="pt-BR" dirty="0"/>
                          <m:t>)</m:t>
                        </m:r>
                      </m:e>
                    </m:nary>
                  </m:oMath>
                </a14:m>
                <a:endParaRPr lang="en-US" dirty="0" smtClean="0"/>
              </a:p>
              <a:p>
                <a:r>
                  <a:rPr lang="en-US" dirty="0" smtClean="0"/>
                  <a:t>Entropy: </a:t>
                </a:r>
                <a:endParaRPr lang="en-US" dirty="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1630" t="-2104"/>
                </a:stretch>
              </a:blipFill>
            </p:spPr>
            <p:txBody>
              <a:bodyPr/>
              <a:lstStyle/>
              <a:p>
                <a:r>
                  <a:rPr lang="en-US">
                    <a:noFill/>
                  </a:rPr>
                  <a:t> </a:t>
                </a:r>
              </a:p>
            </p:txBody>
          </p:sp>
        </mc:Fallback>
      </mc:AlternateContent>
      <p:pic>
        <p:nvPicPr>
          <p:cNvPr id="4" name="Picture 3"/>
          <p:cNvPicPr/>
          <p:nvPr/>
        </p:nvPicPr>
        <p:blipFill>
          <a:blip r:embed="rId4">
            <a:extLst>
              <a:ext uri="{28A0092B-C50C-407E-A947-70E740481C1C}">
                <a14:useLocalDpi xmlns:a14="http://schemas.microsoft.com/office/drawing/2010/main" val="0"/>
              </a:ext>
            </a:extLst>
          </a:blip>
          <a:srcRect/>
          <a:stretch>
            <a:fillRect/>
          </a:stretch>
        </p:blipFill>
        <p:spPr bwMode="auto">
          <a:xfrm>
            <a:off x="2590800" y="3773315"/>
            <a:ext cx="4724400" cy="912985"/>
          </a:xfrm>
          <a:prstGeom prst="rect">
            <a:avLst/>
          </a:prstGeom>
          <a:noFill/>
          <a:ln>
            <a:noFill/>
          </a:ln>
        </p:spPr>
      </p:pic>
    </p:spTree>
    <p:extLst>
      <p:ext uri="{BB962C8B-B14F-4D97-AF65-F5344CB8AC3E}">
        <p14:creationId xmlns:p14="http://schemas.microsoft.com/office/powerpoint/2010/main" val="443326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 Information Approximation</a:t>
            </a:r>
            <a:endParaRPr lang="en-US" dirty="0"/>
          </a:p>
        </p:txBody>
      </p:sp>
      <p:sp>
        <p:nvSpPr>
          <p:cNvPr id="3" name="Content Placeholder 2"/>
          <p:cNvSpPr>
            <a:spLocks noGrp="1"/>
          </p:cNvSpPr>
          <p:nvPr>
            <p:ph idx="1"/>
          </p:nvPr>
        </p:nvSpPr>
        <p:spPr/>
        <p:txBody>
          <a:bodyPr/>
          <a:lstStyle/>
          <a:p>
            <a:endParaRPr lang="en-US" dirty="0" smtClean="0"/>
          </a:p>
          <a:p>
            <a:r>
              <a:rPr lang="en-US" dirty="0" smtClean="0"/>
              <a:t>Maximize this over a rigid transformation T using approximate derivative:</a:t>
            </a:r>
            <a:endParaRPr lang="en-US"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76200" y="1257300"/>
            <a:ext cx="9012908" cy="568008"/>
          </a:xfrm>
          <a:prstGeom prst="rect">
            <a:avLst/>
          </a:prstGeom>
          <a:noFill/>
          <a:ln>
            <a:noFill/>
          </a:ln>
        </p:spPr>
      </p:pic>
      <p:pic>
        <p:nvPicPr>
          <p:cNvPr id="5" name="Picture 4"/>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111817"/>
            <a:ext cx="7169797" cy="736283"/>
          </a:xfrm>
          <a:prstGeom prst="rect">
            <a:avLst/>
          </a:prstGeom>
          <a:noFill/>
          <a:ln>
            <a:noFill/>
          </a:ln>
        </p:spPr>
      </p:pic>
      <p:grpSp>
        <p:nvGrpSpPr>
          <p:cNvPr id="15" name="Group 14"/>
          <p:cNvGrpSpPr/>
          <p:nvPr/>
        </p:nvGrpSpPr>
        <p:grpSpPr>
          <a:xfrm>
            <a:off x="2362200" y="1181100"/>
            <a:ext cx="6636397" cy="3048000"/>
            <a:chOff x="2362200" y="1181100"/>
            <a:chExt cx="6636397" cy="3048000"/>
          </a:xfrm>
        </p:grpSpPr>
        <p:sp>
          <p:nvSpPr>
            <p:cNvPr id="11" name="Oval 10"/>
            <p:cNvSpPr/>
            <p:nvPr/>
          </p:nvSpPr>
          <p:spPr>
            <a:xfrm>
              <a:off x="4614185" y="2857500"/>
              <a:ext cx="3806502" cy="1371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362200" y="1181100"/>
              <a:ext cx="15240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876800" y="1198404"/>
              <a:ext cx="15240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315200" y="1181100"/>
              <a:ext cx="1683397" cy="7031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
          <p:cNvSpPr txBox="1"/>
          <p:nvPr/>
        </p:nvSpPr>
        <p:spPr>
          <a:xfrm>
            <a:off x="5029200" y="4457700"/>
            <a:ext cx="2925866" cy="400110"/>
          </a:xfrm>
          <a:prstGeom prst="rect">
            <a:avLst/>
          </a:prstGeom>
          <a:noFill/>
        </p:spPr>
        <p:txBody>
          <a:bodyPr wrap="none" rtlCol="0">
            <a:spAutoFit/>
          </a:bodyPr>
          <a:lstStyle/>
          <a:p>
            <a:r>
              <a:rPr lang="en-US" sz="2000" dirty="0" smtClean="0">
                <a:solidFill>
                  <a:srgbClr val="0070C0"/>
                </a:solidFill>
              </a:rPr>
              <a:t>Independent Calculations!</a:t>
            </a:r>
            <a:endParaRPr lang="en-US" sz="2000" dirty="0">
              <a:solidFill>
                <a:srgbClr val="0070C0"/>
              </a:solidFill>
            </a:endParaRPr>
          </a:p>
        </p:txBody>
      </p:sp>
    </p:spTree>
    <p:extLst>
      <p:ext uri="{BB962C8B-B14F-4D97-AF65-F5344CB8AC3E}">
        <p14:creationId xmlns:p14="http://schemas.microsoft.com/office/powerpoint/2010/main" val="3094131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GPU/CUDA Architecture</a:t>
            </a:r>
            <a:endParaRPr lang="en-US" dirty="0"/>
          </a:p>
        </p:txBody>
      </p:sp>
      <p:sp>
        <p:nvSpPr>
          <p:cNvPr id="4" name="Content Placeholder 3"/>
          <p:cNvSpPr>
            <a:spLocks noGrp="1"/>
          </p:cNvSpPr>
          <p:nvPr>
            <p:ph sz="half" idx="1"/>
          </p:nvPr>
        </p:nvSpPr>
        <p:spPr/>
        <p:txBody>
          <a:bodyPr/>
          <a:lstStyle/>
          <a:p>
            <a:r>
              <a:rPr lang="en-US" dirty="0" smtClean="0"/>
              <a:t>Single Instruction Multiple Data (SIMD) architecture</a:t>
            </a:r>
            <a:endParaRPr lang="en-US" dirty="0"/>
          </a:p>
        </p:txBody>
      </p:sp>
      <p:pic>
        <p:nvPicPr>
          <p:cNvPr id="11" name="Picture 6"/>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848225" y="1438275"/>
            <a:ext cx="3638550" cy="356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953000" y="5219700"/>
            <a:ext cx="3715376" cy="338554"/>
          </a:xfrm>
          <a:prstGeom prst="rect">
            <a:avLst/>
          </a:prstGeom>
          <a:noFill/>
        </p:spPr>
        <p:txBody>
          <a:bodyPr wrap="none" rtlCol="0">
            <a:spAutoFit/>
          </a:bodyPr>
          <a:lstStyle/>
          <a:p>
            <a:r>
              <a:rPr lang="en-US" sz="1600" dirty="0"/>
              <a:t>http://en.wikipedia.org/wiki/File:SIMD.svg</a:t>
            </a:r>
          </a:p>
        </p:txBody>
      </p:sp>
    </p:spTree>
    <p:extLst>
      <p:ext uri="{BB962C8B-B14F-4D97-AF65-F5344CB8AC3E}">
        <p14:creationId xmlns:p14="http://schemas.microsoft.com/office/powerpoint/2010/main" val="16846789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925</Words>
  <Application>Microsoft Office PowerPoint</Application>
  <PresentationFormat>On-screen Show (16:10)</PresentationFormat>
  <Paragraphs>138</Paragraphs>
  <Slides>19</Slides>
  <Notes>15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Visual Tracking of Surgical Tools in Retinal Surgery using Particle Filtering</vt:lpstr>
      <vt:lpstr>Project Background</vt:lpstr>
      <vt:lpstr>Project Description</vt:lpstr>
      <vt:lpstr>Research Paper</vt:lpstr>
      <vt:lpstr>Summary</vt:lpstr>
      <vt:lpstr>Mutual Information</vt:lpstr>
      <vt:lpstr>Mutual Information Approximation</vt:lpstr>
      <vt:lpstr>Mutual Information Approximation</vt:lpstr>
      <vt:lpstr>GPU/CUDA Architecture</vt:lpstr>
      <vt:lpstr>GPU/CUDA Architecture</vt:lpstr>
      <vt:lpstr>Validation and Results Test dataset</vt:lpstr>
      <vt:lpstr>Validation and Results Time to compute MI derivatives</vt:lpstr>
      <vt:lpstr>Validation and Results Time to perform registration (50 iterations)</vt:lpstr>
      <vt:lpstr>Conclusions and Future Work</vt:lpstr>
      <vt:lpstr>Comments: Strengths</vt:lpstr>
      <vt:lpstr>Comments: Weaknesses</vt:lpstr>
      <vt:lpstr>Relevance to Project</vt:lpstr>
      <vt:lpstr>Reading List</vt:lpstr>
      <vt:lpstr>Questions?</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Visual Tracking of Surgical Tools in Retinal Surgery using Particle Filtering</dc:title>
  <dc:creator>jessica</dc:creator>
  <cp:lastModifiedBy>William Yang</cp:lastModifiedBy>
  <cp:revision>68</cp:revision>
  <dcterms:created xsi:type="dcterms:W3CDTF">2012-03-14T16:35:09Z</dcterms:created>
  <dcterms:modified xsi:type="dcterms:W3CDTF">2012-04-26T07:14:01Z</dcterms:modified>
</cp:coreProperties>
</file>