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2BC_8C09789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4"/>
    <p:sldMasterId id="2147484007" r:id="rId5"/>
    <p:sldMasterId id="2147484050" r:id="rId6"/>
  </p:sldMasterIdLst>
  <p:notesMasterIdLst>
    <p:notesMasterId r:id="rId23"/>
  </p:notesMasterIdLst>
  <p:handoutMasterIdLst>
    <p:handoutMasterId r:id="rId24"/>
  </p:handoutMasterIdLst>
  <p:sldIdLst>
    <p:sldId id="768" r:id="rId7"/>
    <p:sldId id="700" r:id="rId8"/>
    <p:sldId id="777" r:id="rId9"/>
    <p:sldId id="774" r:id="rId10"/>
    <p:sldId id="812" r:id="rId11"/>
    <p:sldId id="817" r:id="rId12"/>
    <p:sldId id="816" r:id="rId13"/>
    <p:sldId id="813" r:id="rId14"/>
    <p:sldId id="818" r:id="rId15"/>
    <p:sldId id="770" r:id="rId16"/>
    <p:sldId id="769" r:id="rId17"/>
    <p:sldId id="717" r:id="rId18"/>
    <p:sldId id="819" r:id="rId19"/>
    <p:sldId id="288" r:id="rId20"/>
    <p:sldId id="772" r:id="rId21"/>
    <p:sldId id="810"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472" userDrawn="1">
          <p15:clr>
            <a:srgbClr val="A4A3A4"/>
          </p15:clr>
        </p15:guide>
        <p15:guide id="4" pos="288" userDrawn="1">
          <p15:clr>
            <a:srgbClr val="A4A3A4"/>
          </p15:clr>
        </p15:guide>
        <p15:guide id="5" orient="horz" pos="270" userDrawn="1">
          <p15:clr>
            <a:srgbClr val="A4A3A4"/>
          </p15:clr>
        </p15:guide>
        <p15:guide id="6" orient="horz" pos="29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21B264-6B53-2387-AB23-712243AB7B3A}" name="Adnan Munawar" initials="AM" userId="S::amunawa2@jh.edu::16a465a0-b816-4346-98bf-c88b166f2b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E7"/>
    <a:srgbClr val="69ACE5"/>
    <a:srgbClr val="092C74"/>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7" autoAdjust="0"/>
    <p:restoredTop sz="78659" autoAdjust="0"/>
  </p:normalViewPr>
  <p:slideViewPr>
    <p:cSldViewPr snapToGrid="0" showGuides="1">
      <p:cViewPr varScale="1">
        <p:scale>
          <a:sx n="126" d="100"/>
          <a:sy n="126" d="100"/>
        </p:scale>
        <p:origin x="1234" y="86"/>
      </p:cViewPr>
      <p:guideLst>
        <p:guide orient="horz" pos="1620"/>
        <p:guide pos="2880"/>
        <p:guide pos="5472"/>
        <p:guide pos="288"/>
        <p:guide orient="horz" pos="270"/>
        <p:guide orient="horz" pos="2988"/>
      </p:guideLst>
    </p:cSldViewPr>
  </p:slideViewPr>
  <p:outlineViewPr>
    <p:cViewPr>
      <p:scale>
        <a:sx n="33" d="100"/>
        <a:sy n="33" d="100"/>
      </p:scale>
      <p:origin x="0" y="-3289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omments/modernComment_2BC_8C097893.xml><?xml version="1.0" encoding="utf-8"?>
<p188:cmLst xmlns:a="http://schemas.openxmlformats.org/drawingml/2006/main" xmlns:r="http://schemas.openxmlformats.org/officeDocument/2006/relationships" xmlns:p188="http://schemas.microsoft.com/office/powerpoint/2018/8/main">
  <p188:cm id="{936799FD-66BB-4731-89DB-365E6A91F429}" authorId="{2721B264-6B53-2387-AB23-712243AB7B3A}" status="resolved" created="2023-02-27T17:08:38.903">
    <ac:txMkLst xmlns:ac="http://schemas.microsoft.com/office/drawing/2013/main/command">
      <pc:docMk xmlns:pc="http://schemas.microsoft.com/office/powerpoint/2013/main/command"/>
      <pc:sldMk xmlns:pc="http://schemas.microsoft.com/office/powerpoint/2013/main/command" cId="2349430931" sldId="700"/>
      <ac:spMk id="6" creationId="{AD0760BF-8C36-488C-8A1A-060E92F5B950}"/>
      <ac:txMk cp="180" len="62">
        <ac:context len="243" hash="4264394819"/>
      </ac:txMk>
    </ac:txMkLst>
    <p188:pos x="3396155" y="1859017"/>
    <p188:txBody>
      <a:bodyPr/>
      <a:lstStyle/>
      <a:p>
        <a:r>
          <a:rPr lang="en-US"/>
          <a:t>Could mention that they are imperceptible by a human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5F52E7-5C0C-456C-BBFC-C078470C52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3811CF-080A-4CC5-86EF-B43E625A90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6FAD2F-3255-4D6B-B7D0-3AD777FD6E16}" type="datetimeFigureOut">
              <a:rPr lang="en-US" smtClean="0"/>
              <a:t>4/13/2023</a:t>
            </a:fld>
            <a:endParaRPr lang="en-US"/>
          </a:p>
        </p:txBody>
      </p:sp>
      <p:sp>
        <p:nvSpPr>
          <p:cNvPr id="4" name="Footer Placeholder 3">
            <a:extLst>
              <a:ext uri="{FF2B5EF4-FFF2-40B4-BE49-F238E27FC236}">
                <a16:creationId xmlns:a16="http://schemas.microsoft.com/office/drawing/2014/main" id="{B0227A20-36C9-4A9B-80F5-C901AEE11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7B264A-566F-4D57-AA83-B2D4076BB1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DB7DCB-9EC0-4793-8462-68AC0ED491CA}" type="slidenum">
              <a:rPr lang="en-US" smtClean="0"/>
              <a:t>‹#›</a:t>
            </a:fld>
            <a:endParaRPr lang="en-US"/>
          </a:p>
        </p:txBody>
      </p:sp>
    </p:spTree>
    <p:extLst>
      <p:ext uri="{BB962C8B-B14F-4D97-AF65-F5344CB8AC3E}">
        <p14:creationId xmlns:p14="http://schemas.microsoft.com/office/powerpoint/2010/main" val="176719639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5:53:25.885"/>
    </inkml:context>
    <inkml:brush xml:id="br0">
      <inkml:brushProperty name="width" value="0.05" units="cm"/>
      <inkml:brushProperty name="height" value="0.05" units="cm"/>
      <inkml:brushProperty name="color" value="#E71224"/>
    </inkml:brush>
  </inkml:definitions>
  <inkml:trace contextRef="#ctx0" brushRef="#br0">1566 58 24575,'-35'19'0,"1"2"0,-49 39 0,-47 44 0,5 6 0,-166 189 0,219-209 0,-79 128 0,-36 50 0,186-267 0,-169 219 0,138-173 0,3 1 0,-47 101 0,60-110 0,-69 181 0,74-181 0,0-1 0,3 2 0,-7 76 0,11-24 0,5 0 0,23 178 0,-17-233 0,2-1 0,2-1 0,21 51 0,57 96 0,-72-149 0,223 440 0,-214-425 0,2 0 0,1-2 0,71 83 0,-83-112 0,0-1 0,2-1 0,0-1 0,0-1 0,1 0 0,1-1 0,0-2 0,1 0 0,0-1 0,34 9 0,19 0 0,144 14 0,-188-29 0,59 8 0,261 26 0,-1-31 0,-312-9 0,-1-1 0,0-1 0,0-3 0,0-1 0,48-18 0,-58 15 0,-1 0 0,0-1 0,-1-2 0,0-1 0,-1-1 0,-1 0 0,32-32 0,-13 4-159,-2-3 1,55-82-1,50-113-336,-141 236 494,196-350-20,-18-7-20,-126 231 248,-6-4 0,-6-1 0,-7-1-1,23-163 1,-24-98-207,-26 227 0,-10 170 0,8-250 0,-9 225 0,-2 0 0,-1 0 0,-1 1 0,-1-1 0,-1 1 0,-2 1 0,-12-27 0,-6 0 0,-4 0 0,-1 2 0,-2 2 0,-3 1 0,-2 2 0,-1 1 0,-3 2 0,-88-68 0,75 70 0,-70-40 0,91 62 0,0 2 0,-2 1 0,-58-17 0,67 25 0,-3-1 0,-35-5 0,54 12 0,0 1 0,1 0 0,-1 1 0,0 1 0,0 0 0,-19 4 0,-123 18 0,84-14 0,-351 26 0,394-34 0,-4 0 0,-58 8 0,73-3-1365,5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5:54:20.225"/>
    </inkml:context>
    <inkml:brush xml:id="br0">
      <inkml:brushProperty name="width" value="0.05" units="cm"/>
      <inkml:brushProperty name="height" value="0.05" units="cm"/>
      <inkml:brushProperty name="color" value="#E71224"/>
    </inkml:brush>
  </inkml:definitions>
  <inkml:trace contextRef="#ctx0" brushRef="#br0">1632 89 24575,'-9'1'0,"0"1"0,0-1 0,0 1 0,1 1 0,-15 5 0,6-2 0,-320 83 0,236-66 0,70-15 0,-223 56 0,179-41 0,-95 41 0,137-48 0,1 1 0,0 2 0,1 1 0,1 1 0,1 2 0,1 0 0,-32 36 0,33-28 0,1 2 0,1 0 0,3 2 0,0 0 0,2 2 0,-18 47 0,13-16 0,3 2 0,2 0 0,4 1 0,3 1 0,-5 93 0,8 276 0,16-353 0,4-1 0,42 170 0,-20-145 21,61 137-1,69 94-668,73 89 537,-182-339 100,-38-66 185,2-1-1,1 0 1,26 30-1,-32-43-168,1-1-1,1 0 1,0 0-1,0-1 0,1-1 1,0-1-1,19 9 0,2-3-4,0-1 0,69 16 0,79 2 0,-95-22 0,1-3 0,98-6 0,-161-3 0,1-1 0,-1-2 0,0 0 0,-1-2 0,0-1 0,0-1 0,0-1 0,45-25 0,15-17 0,-1-3 0,-3-3 0,-3-4 0,91-92 0,-139 120 0,-1-1 0,-2-1 0,-2-2 0,-1 0 0,38-82 0,63-222 0,-20-85 0,-42-10 0,-54 352 0,19-198 0,-17-1 0,-42-133 0,26 387 0,-1 0 0,-2 0 0,0 1 0,-2 0 0,-2 1 0,0 0 0,-2 1 0,-1 0 0,-17-25 0,18 36 0,-1 0 0,0 1 0,-1 1 0,-30-24 0,43 37 0,-77-62 0,-92-55 0,36 32 0,122 79 0,0 0 0,-1 1 0,1 1 0,-1 0 0,0 1 0,-1 0 0,-19-2 0,13 2 0,-185-32 0,167 29 0,13 3 0,-1-1 0,0 0 0,-1 2 0,1 2 0,-33 1 0,55 1-76,0 0 1,1 1-1,-1-1 0,0 1 0,0 0 0,1 0 0,0 1 0,-1 0 1,1-1-1,0 1 0,0 1 0,0-1 0,1 0 0,-1 1 1,1 0-1,0 0 0,-4 5 0,0 0-6750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A7F51-485C-4411-96B4-8DBF10CDD334}"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9F371-3862-4534-BA58-4E7EFD6CBEB2}" type="slidenum">
              <a:rPr lang="en-US" smtClean="0"/>
              <a:t>‹#›</a:t>
            </a:fld>
            <a:endParaRPr lang="en-US"/>
          </a:p>
        </p:txBody>
      </p:sp>
    </p:spTree>
    <p:extLst>
      <p:ext uri="{BB962C8B-B14F-4D97-AF65-F5344CB8AC3E}">
        <p14:creationId xmlns:p14="http://schemas.microsoft.com/office/powerpoint/2010/main" val="41181048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2</a:t>
            </a:fld>
            <a:endParaRPr lang="en-US"/>
          </a:p>
        </p:txBody>
      </p:sp>
    </p:spTree>
    <p:extLst>
      <p:ext uri="{BB962C8B-B14F-4D97-AF65-F5344CB8AC3E}">
        <p14:creationId xmlns:p14="http://schemas.microsoft.com/office/powerpoint/2010/main" val="309709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EF79F371-3862-4534-BA58-4E7EFD6CBEB2}" type="slidenum">
              <a:rPr lang="en-US" smtClean="0"/>
              <a:t>3</a:t>
            </a:fld>
            <a:endParaRPr lang="en-US"/>
          </a:p>
        </p:txBody>
      </p:sp>
    </p:spTree>
    <p:extLst>
      <p:ext uri="{BB962C8B-B14F-4D97-AF65-F5344CB8AC3E}">
        <p14:creationId xmlns:p14="http://schemas.microsoft.com/office/powerpoint/2010/main" val="424367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The SHER has five actuated degrees of freedom. It is comprised of three translational </a:t>
            </a:r>
            <a:r>
              <a:rPr lang="en-US" sz="1800" b="0" i="0" u="none" strike="noStrike" baseline="0" dirty="0" err="1">
                <a:latin typeface="NimbusRomNo9L-Regu"/>
              </a:rPr>
              <a:t>DoFs</a:t>
            </a:r>
            <a:r>
              <a:rPr lang="en-US" sz="1800" b="0" i="0" u="none" strike="noStrike" baseline="0" dirty="0">
                <a:latin typeface="NimbusRomNo9L-Regu"/>
              </a:rPr>
              <a:t> (‘X’,‘Y’,‘Z’) and two rotational </a:t>
            </a:r>
            <a:r>
              <a:rPr lang="en-US" sz="1800" b="0" i="0" u="none" strike="noStrike" baseline="0" dirty="0" err="1">
                <a:latin typeface="NimbusRomNo9L-Regu"/>
              </a:rPr>
              <a:t>DoFs</a:t>
            </a:r>
            <a:r>
              <a:rPr lang="en-US" sz="1800" b="0" i="0" u="none" strike="noStrike" baseline="0" dirty="0">
                <a:latin typeface="NimbusRomNo9L-Regu"/>
              </a:rPr>
              <a:t> (‘Roll’, ‘Pitch’)</a:t>
            </a:r>
          </a:p>
        </p:txBody>
      </p:sp>
      <p:sp>
        <p:nvSpPr>
          <p:cNvPr id="4" name="Slide Number Placeholder 3"/>
          <p:cNvSpPr>
            <a:spLocks noGrp="1"/>
          </p:cNvSpPr>
          <p:nvPr>
            <p:ph type="sldNum" sz="quarter" idx="5"/>
          </p:nvPr>
        </p:nvSpPr>
        <p:spPr/>
        <p:txBody>
          <a:bodyPr/>
          <a:lstStyle/>
          <a:p>
            <a:fld id="{EF79F371-3862-4534-BA58-4E7EFD6CBEB2}" type="slidenum">
              <a:rPr lang="en-US" smtClean="0"/>
              <a:t>5</a:t>
            </a:fld>
            <a:endParaRPr lang="en-US"/>
          </a:p>
        </p:txBody>
      </p:sp>
    </p:spTree>
    <p:extLst>
      <p:ext uri="{BB962C8B-B14F-4D97-AF65-F5344CB8AC3E}">
        <p14:creationId xmlns:p14="http://schemas.microsoft.com/office/powerpoint/2010/main" val="1326922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RCM </a:t>
            </a:r>
            <a:r>
              <a:rPr lang="en-US" altLang="zh-CN" sz="1800" b="0" i="0" u="none" strike="noStrike" baseline="0" dirty="0">
                <a:latin typeface="NimbusRomNo9L-Regu"/>
              </a:rPr>
              <a:t>stands for </a:t>
            </a:r>
            <a:r>
              <a:rPr lang="en-US" sz="1800" b="0" i="0" u="none" strike="noStrike" baseline="0" dirty="0">
                <a:latin typeface="NimbusRomNo9L-Regu"/>
              </a:rPr>
              <a:t>Remote Center of Motion. By using it, … .</a:t>
            </a:r>
          </a:p>
          <a:p>
            <a:pPr algn="l"/>
            <a:r>
              <a:rPr lang="en-US" sz="1800" b="0" i="0" u="none" strike="noStrike" baseline="0" dirty="0">
                <a:latin typeface="NimbusRomNo9L-Regu"/>
              </a:rPr>
              <a:t>Here we can see in the simulation, when we drag the slider or the rod connected to the slider, the end effector will move. In this way, it only has one </a:t>
            </a:r>
            <a:r>
              <a:rPr lang="en-US" sz="1800" b="0" i="0" u="none" strike="noStrike" baseline="0" dirty="0" err="1">
                <a:latin typeface="NimbusRomNo9L-Regu"/>
              </a:rPr>
              <a:t>DoF</a:t>
            </a:r>
            <a:r>
              <a:rPr lang="en-US" sz="1800" b="0" i="0" u="none" strike="noStrike" baseline="0" dirty="0">
                <a:latin typeface="NimbusRomNo9L-Regu"/>
              </a:rPr>
              <a:t>.</a:t>
            </a:r>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6</a:t>
            </a:fld>
            <a:endParaRPr lang="en-US"/>
          </a:p>
        </p:txBody>
      </p:sp>
    </p:spTree>
    <p:extLst>
      <p:ext uri="{BB962C8B-B14F-4D97-AF65-F5344CB8AC3E}">
        <p14:creationId xmlns:p14="http://schemas.microsoft.com/office/powerpoint/2010/main" val="328671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7</a:t>
            </a:fld>
            <a:endParaRPr lang="en-US"/>
          </a:p>
        </p:txBody>
      </p:sp>
    </p:spTree>
    <p:extLst>
      <p:ext uri="{BB962C8B-B14F-4D97-AF65-F5344CB8AC3E}">
        <p14:creationId xmlns:p14="http://schemas.microsoft.com/office/powerpoint/2010/main" val="59678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MI10"/>
              </a:rPr>
              <a:t>F </a:t>
            </a:r>
            <a:r>
              <a:rPr lang="en-US" sz="1800" b="0" i="0" u="none" strike="noStrike" baseline="0" dirty="0">
                <a:latin typeface="NimbusRomNo9L-Regu"/>
              </a:rPr>
              <a:t>is the transformation between the global reference frame and the tool tip. </a:t>
            </a:r>
          </a:p>
          <a:p>
            <a:pPr algn="l"/>
            <a:r>
              <a:rPr lang="en-US" sz="1800" b="0" i="0" u="none" strike="noStrike" baseline="0" dirty="0">
                <a:latin typeface="NimbusRomNo9L-Regu"/>
              </a:rPr>
              <a:t>We can calculate this by multiplying the forward kinematics functions of the SHER and I</a:t>
            </a:r>
            <a:r>
              <a:rPr lang="en-US" sz="1800" b="0" i="0" u="none" strike="noStrike" baseline="0" dirty="0">
                <a:latin typeface="CMR7"/>
              </a:rPr>
              <a:t>2</a:t>
            </a:r>
            <a:r>
              <a:rPr lang="en-US" sz="1800" b="0" i="0" u="none" strike="noStrike" baseline="0" dirty="0">
                <a:latin typeface="NimbusRomNo9L-Regu"/>
              </a:rPr>
              <a:t>RIS robots respectively.</a:t>
            </a:r>
          </a:p>
          <a:p>
            <a:pPr algn="l"/>
            <a:endParaRPr lang="en-US" sz="1800" b="0" i="0" u="none" strike="noStrike" baseline="0" dirty="0">
              <a:latin typeface="NimbusRomNo9L-Regu"/>
            </a:endParaRPr>
          </a:p>
          <a:p>
            <a:pPr algn="l"/>
            <a:r>
              <a:rPr lang="en-US" sz="1800" b="0" i="0" u="none" strike="noStrike" baseline="0" dirty="0">
                <a:latin typeface="NimbusRomNo9L-Regu"/>
              </a:rPr>
              <a:t>For ease of computation, multiple frames of reference were used to make it easy to perform relative additions and subtractions.</a:t>
            </a:r>
          </a:p>
          <a:p>
            <a:pPr algn="l"/>
            <a:r>
              <a:rPr lang="en-US" sz="1800" b="0" i="0" u="none" strike="noStrike" baseline="0" dirty="0">
                <a:latin typeface="NimbusRomNo9L-Regu"/>
              </a:rPr>
              <a:t>The two frames (’Eye’ and ’Robot’) use the following variables to describe the configuration.</a:t>
            </a:r>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8</a:t>
            </a:fld>
            <a:endParaRPr lang="en-US"/>
          </a:p>
        </p:txBody>
      </p:sp>
    </p:spTree>
    <p:extLst>
      <p:ext uri="{BB962C8B-B14F-4D97-AF65-F5344CB8AC3E}">
        <p14:creationId xmlns:p14="http://schemas.microsoft.com/office/powerpoint/2010/main" val="183954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9</a:t>
            </a:fld>
            <a:endParaRPr lang="en-US"/>
          </a:p>
        </p:txBody>
      </p:sp>
    </p:spTree>
    <p:extLst>
      <p:ext uri="{BB962C8B-B14F-4D97-AF65-F5344CB8AC3E}">
        <p14:creationId xmlns:p14="http://schemas.microsoft.com/office/powerpoint/2010/main" val="216812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11</a:t>
            </a:fld>
            <a:endParaRPr lang="en-US"/>
          </a:p>
        </p:txBody>
      </p:sp>
    </p:spTree>
    <p:extLst>
      <p:ext uri="{BB962C8B-B14F-4D97-AF65-F5344CB8AC3E}">
        <p14:creationId xmlns:p14="http://schemas.microsoft.com/office/powerpoint/2010/main" val="230129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6596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329327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061820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4646690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34990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311897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212857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402336" y="1609344"/>
            <a:ext cx="8339328" cy="2002536"/>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617129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402336" y="1609344"/>
            <a:ext cx="8339328" cy="2002536"/>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013508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chemeClr val="bg1"/>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26356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8014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 Simp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200482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26725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699670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69ACE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2261430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833785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Quote and Imag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Quote">
            <a:extLst>
              <a:ext uri="{FF2B5EF4-FFF2-40B4-BE49-F238E27FC236}">
                <a16:creationId xmlns:a16="http://schemas.microsoft.com/office/drawing/2014/main" id="{BBB9D83B-3882-2ADE-7C8F-1051300807E9}"/>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dirty="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112412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2"/>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828007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a:solidFill>
            <a:schemeClr val="tx2"/>
          </a:solidFill>
        </p:spPr>
        <p:txBody>
          <a:bodyPr anchor="ctr">
            <a:norm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1852916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7" name="Text">
            <a:extLst>
              <a:ext uri="{FF2B5EF4-FFF2-40B4-BE49-F238E27FC236}">
                <a16:creationId xmlns:a16="http://schemas.microsoft.com/office/drawing/2014/main" id="{A8E1854F-D5F6-E1AA-D165-D5CB9676C7D5}"/>
              </a:ext>
            </a:extLst>
          </p:cNvPr>
          <p:cNvSpPr>
            <a:spLocks noGrp="1"/>
          </p:cNvSpPr>
          <p:nvPr>
            <p:ph type="body" sz="quarter" idx="10" hasCustomPrompt="1"/>
          </p:nvPr>
        </p:nvSpPr>
        <p:spPr>
          <a:xfrm>
            <a:off x="3523886" y="1775113"/>
            <a:ext cx="5162914" cy="1593273"/>
          </a:xfrm>
          <a:prstGeom prst="rect">
            <a:avLst/>
          </a:prstGeom>
          <a:solidFill>
            <a:schemeClr val="tx2"/>
          </a:solidFill>
        </p:spPr>
        <p:txBody>
          <a:bodyPr anchor="ctr">
            <a:norm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rgbClr val="092C74"/>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rgbClr val="092C74"/>
              </a:solidFill>
              <a:effectLst/>
              <a:uLnTx/>
              <a:uFillTx/>
              <a:latin typeface="Tahoma"/>
              <a:ea typeface="+mn-ea"/>
              <a:cs typeface="+mn-cs"/>
            </a:endParaRPr>
          </a:p>
        </p:txBody>
      </p:sp>
    </p:spTree>
    <p:extLst>
      <p:ext uri="{BB962C8B-B14F-4D97-AF65-F5344CB8AC3E}">
        <p14:creationId xmlns:p14="http://schemas.microsoft.com/office/powerpoint/2010/main" val="3202533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27071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937675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 Simp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20" y="1390650"/>
            <a:ext cx="3803904"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
        <p:nvSpPr>
          <p:cNvPr id="3" name="Bullets">
            <a:extLst>
              <a:ext uri="{FF2B5EF4-FFF2-40B4-BE49-F238E27FC236}">
                <a16:creationId xmlns:a16="http://schemas.microsoft.com/office/drawing/2014/main" id="{A386712D-10AF-22D2-138A-FAF0B8FA7AE5}"/>
              </a:ext>
            </a:extLst>
          </p:cNvPr>
          <p:cNvSpPr>
            <a:spLocks noGrp="1"/>
          </p:cNvSpPr>
          <p:nvPr>
            <p:ph type="body" sz="quarter" idx="17" hasCustomPrompt="1"/>
          </p:nvPr>
        </p:nvSpPr>
        <p:spPr>
          <a:xfrm>
            <a:off x="4817166" y="1390650"/>
            <a:ext cx="3802168"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1375460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873282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017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98086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32709"/>
            <a:ext cx="1817849" cy="2597193"/>
          </a:xfrm>
          <a:prstGeom prst="rect">
            <a:avLst/>
          </a:prstGeom>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6892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8791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7" name="Page Number">
            <a:extLst>
              <a:ext uri="{FF2B5EF4-FFF2-40B4-BE49-F238E27FC236}">
                <a16:creationId xmlns:a16="http://schemas.microsoft.com/office/drawing/2014/main" id="{81AE809D-936A-4237-B462-A8B146A6C789}"/>
              </a:ext>
            </a:extLst>
          </p:cNvPr>
          <p:cNvSpPr txBox="1"/>
          <p:nvPr userDrawn="1"/>
        </p:nvSpPr>
        <p:spPr>
          <a:xfrm>
            <a:off x="7891462" y="4735116"/>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41453744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chemeClr val="bg1"/>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202495840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261872"/>
            <a:ext cx="3587994" cy="447091"/>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826115"/>
            <a:ext cx="3587995" cy="2862072"/>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261872"/>
            <a:ext cx="3587994" cy="447091"/>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31339" y="1826115"/>
            <a:ext cx="3587995" cy="2862072"/>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00969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628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819656"/>
            <a:ext cx="1817849" cy="2862072"/>
          </a:xfrm>
          <a:prstGeom prst="rect">
            <a:avLst/>
          </a:prstGeom>
          <a:ln w="6350">
            <a:solidFill>
              <a:schemeClr val="bg2"/>
            </a:solidFill>
          </a:ln>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819656"/>
            <a:ext cx="1817849" cy="2862072"/>
          </a:xfrm>
          <a:prstGeom prst="rect">
            <a:avLst/>
          </a:prstGeom>
          <a:ln w="6350">
            <a:solidFill>
              <a:schemeClr val="bg2"/>
            </a:solidFill>
          </a:ln>
        </p:spPr>
        <p:txBody>
          <a:bodyPr>
            <a:noAutofit/>
          </a:bodyPr>
          <a:lstStyle>
            <a:lvl1pPr marL="117475" indent="-117475" algn="l">
              <a:buClr>
                <a:schemeClr val="bg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5" y="1819656"/>
            <a:ext cx="1817849" cy="2862072"/>
          </a:xfrm>
          <a:prstGeom prst="rect">
            <a:avLst/>
          </a:prstGeom>
          <a:ln w="6350">
            <a:solidFill>
              <a:schemeClr val="bg2"/>
            </a:solidFill>
          </a:ln>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1" y="1819656"/>
            <a:ext cx="1817849" cy="2862072"/>
          </a:xfrm>
          <a:prstGeom prst="rect">
            <a:avLst/>
          </a:prstGeom>
          <a:ln w="6350">
            <a:solidFill>
              <a:schemeClr val="bg2"/>
            </a:solidFill>
          </a:ln>
        </p:spPr>
        <p:txBody>
          <a:bodyPr>
            <a:noAutofit/>
          </a:bodyPr>
          <a:lstStyle>
            <a:lvl1pPr marL="117475" indent="-117475" algn="l">
              <a:buClr>
                <a:schemeClr val="bg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5275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21642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endParaRPr lang="en-US" dirty="0"/>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745585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3201541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46005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195916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8825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32928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4089831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71852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0278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9225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mages - Simple">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3249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5582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93863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413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3.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58925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127" r:id="rId3"/>
    <p:sldLayoutId id="2147484126" r:id="rId4"/>
    <p:sldLayoutId id="2147484035" r:id="rId5"/>
    <p:sldLayoutId id="2147484122" r:id="rId6"/>
    <p:sldLayoutId id="2147484120" r:id="rId7"/>
    <p:sldLayoutId id="2147484121" r:id="rId8"/>
    <p:sldLayoutId id="2147484123" r:id="rId9"/>
    <p:sldLayoutId id="2147483959" r:id="rId10"/>
    <p:sldLayoutId id="2147484128" r:id="rId11"/>
    <p:sldLayoutId id="214748412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9454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34" r:id="rId3"/>
    <p:sldLayoutId id="2147484104" r:id="rId4"/>
    <p:sldLayoutId id="2147484105" r:id="rId5"/>
    <p:sldLayoutId id="2147484015" r:id="rId6"/>
    <p:sldLayoutId id="2147484016" r:id="rId7"/>
    <p:sldLayoutId id="2147484027" r:id="rId8"/>
    <p:sldLayoutId id="2147484033"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69459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107" r:id="rId3"/>
    <p:sldLayoutId id="2147484071" r:id="rId4"/>
    <p:sldLayoutId id="2147484072" r:id="rId5"/>
    <p:sldLayoutId id="2147484108" r:id="rId6"/>
    <p:sldLayoutId id="2147484073" r:id="rId7"/>
    <p:sldLayoutId id="2147484082" r:id="rId8"/>
    <p:sldLayoutId id="2147484081" r:id="rId9"/>
    <p:sldLayoutId id="2147484084" r:id="rId10"/>
    <p:sldLayoutId id="2147484083" r:id="rId11"/>
    <p:sldLayoutId id="2147484085" r:id="rId12"/>
    <p:sldLayoutId id="2147484077" r:id="rId13"/>
    <p:sldLayoutId id="2147484074" r:id="rId14"/>
    <p:sldLayoutId id="2147484075" r:id="rId15"/>
    <p:sldLayoutId id="2147484111" r:id="rId16"/>
    <p:sldLayoutId id="2147484112" r:id="rId17"/>
    <p:sldLayoutId id="2147484113" r:id="rId18"/>
    <p:sldLayoutId id="2147484114" r:id="rId19"/>
    <p:sldLayoutId id="2147484078" r:id="rId20"/>
    <p:sldLayoutId id="2147484079" r:id="rId21"/>
    <p:sldLayoutId id="2147484080" r:id="rId22"/>
    <p:sldLayoutId id="2147484086" r:id="rId23"/>
    <p:sldLayoutId id="2147484087" r:id="rId24"/>
    <p:sldLayoutId id="2147484118" r:id="rId25"/>
    <p:sldLayoutId id="2147484088" r:id="rId26"/>
    <p:sldLayoutId id="2147484089"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18/10/relationships/comments" Target="../comments/modernComment_2BC_8C097893.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ustomXml" Target="../ink/ink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emf"/><Relationship Id="rId5" Type="http://schemas.openxmlformats.org/officeDocument/2006/relationships/image" Target="../media/image16.emf"/><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slideLayout" Target="../slideLayouts/slideLayout11.xml"/><Relationship Id="rId7" Type="http://schemas.openxmlformats.org/officeDocument/2006/relationships/customXml" Target="../ink/ink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emf"/><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72EF01A-0814-AAB6-8139-E26996A939C6}"/>
              </a:ext>
            </a:extLst>
          </p:cNvPr>
          <p:cNvGrpSpPr>
            <a:grpSpLocks noGrp="1" noUngrp="1" noRot="1" noMove="1" noResize="1"/>
          </p:cNvGrpSpPr>
          <p:nvPr/>
        </p:nvGrpSpPr>
        <p:grpSpPr>
          <a:xfrm>
            <a:off x="0" y="0"/>
            <a:ext cx="9144000" cy="5143500"/>
            <a:chOff x="0" y="0"/>
            <a:chExt cx="9144000" cy="5143500"/>
          </a:xfrm>
        </p:grpSpPr>
        <p:pic>
          <p:nvPicPr>
            <p:cNvPr id="8" name="Picture 7" descr="Logo&#10;&#10;Description automatically generated with low confidence">
              <a:extLst>
                <a:ext uri="{FF2B5EF4-FFF2-40B4-BE49-F238E27FC236}">
                  <a16:creationId xmlns:a16="http://schemas.microsoft.com/office/drawing/2014/main" id="{FE912FAF-85D9-88B4-205F-7DEBC80A4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9FC54234-6272-83A8-7E0D-F40995D9DB87}"/>
                </a:ext>
              </a:extLst>
            </p:cNvPr>
            <p:cNvPicPr>
              <a:picLocks noGrp="1" noRot="1" noChangeAspect="1" noMove="1" noResize="1" noEditPoints="1" noAdjustHandles="1" noChangeArrowheads="1" noChangeShapeType="1" noCrop="1"/>
            </p:cNvPicPr>
            <p:nvPr/>
          </p:nvPicPr>
          <p:blipFill>
            <a:blip r:embed="rId3"/>
            <a:stretch>
              <a:fillRect/>
            </a:stretch>
          </p:blipFill>
          <p:spPr>
            <a:xfrm>
              <a:off x="210427" y="361351"/>
              <a:ext cx="3217194" cy="3124200"/>
            </a:xfrm>
            <a:prstGeom prst="rect">
              <a:avLst/>
            </a:prstGeom>
          </p:spPr>
        </p:pic>
        <p:pic>
          <p:nvPicPr>
            <p:cNvPr id="12" name="Picture 11">
              <a:extLst>
                <a:ext uri="{FF2B5EF4-FFF2-40B4-BE49-F238E27FC236}">
                  <a16:creationId xmlns:a16="http://schemas.microsoft.com/office/drawing/2014/main" id="{95500572-F184-C3E7-6757-61BF5DA28E0E}"/>
                </a:ext>
              </a:extLst>
            </p:cNvPr>
            <p:cNvPicPr>
              <a:picLocks noGrp="1" noRot="1" noChangeAspect="1" noMove="1" noResize="1" noEditPoints="1" noAdjustHandles="1" noChangeArrowheads="1" noChangeShapeType="1" noCrop="1"/>
            </p:cNvPicPr>
            <p:nvPr/>
          </p:nvPicPr>
          <p:blipFill>
            <a:blip r:embed="rId4"/>
            <a:stretch>
              <a:fillRect/>
            </a:stretch>
          </p:blipFill>
          <p:spPr>
            <a:xfrm>
              <a:off x="99890" y="38891"/>
              <a:ext cx="1347910" cy="984329"/>
            </a:xfrm>
            <a:prstGeom prst="rect">
              <a:avLst/>
            </a:prstGeom>
          </p:spPr>
        </p:pic>
      </p:grpSp>
      <p:sp>
        <p:nvSpPr>
          <p:cNvPr id="6" name="Title">
            <a:extLst>
              <a:ext uri="{FF2B5EF4-FFF2-40B4-BE49-F238E27FC236}">
                <a16:creationId xmlns:a16="http://schemas.microsoft.com/office/drawing/2014/main" id="{88786DD6-526F-4411-913D-B6393635D76F}"/>
              </a:ext>
            </a:extLst>
          </p:cNvPr>
          <p:cNvSpPr txBox="1">
            <a:spLocks/>
          </p:cNvSpPr>
          <p:nvPr/>
        </p:nvSpPr>
        <p:spPr>
          <a:xfrm>
            <a:off x="467749" y="1644624"/>
            <a:ext cx="7538014" cy="1060475"/>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20000"/>
              </a:lnSpc>
            </a:pPr>
            <a:r>
              <a:rPr lang="en-US" sz="2800" b="1" dirty="0">
                <a:solidFill>
                  <a:schemeClr val="bg1"/>
                </a:solidFill>
              </a:rPr>
              <a:t>Tele-operation Control of a High Dexterity Robot for Vitreoretinal Surgery</a:t>
            </a:r>
          </a:p>
        </p:txBody>
      </p:sp>
      <p:sp>
        <p:nvSpPr>
          <p:cNvPr id="14" name="Lecture Title">
            <a:extLst>
              <a:ext uri="{FF2B5EF4-FFF2-40B4-BE49-F238E27FC236}">
                <a16:creationId xmlns:a16="http://schemas.microsoft.com/office/drawing/2014/main" id="{63F82E28-FFFA-3324-5E83-9572C0B3D09E}"/>
              </a:ext>
            </a:extLst>
          </p:cNvPr>
          <p:cNvSpPr txBox="1">
            <a:spLocks/>
          </p:cNvSpPr>
          <p:nvPr/>
        </p:nvSpPr>
        <p:spPr>
          <a:xfrm>
            <a:off x="467749" y="3304090"/>
            <a:ext cx="8219053" cy="89644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solidFill>
                  <a:schemeClr val="bg1"/>
                </a:solidFill>
              </a:rPr>
              <a:t>T</a:t>
            </a:r>
            <a:r>
              <a:rPr lang="en-US" altLang="zh-CN" sz="1400" dirty="0">
                <a:solidFill>
                  <a:schemeClr val="bg1"/>
                </a:solidFill>
              </a:rPr>
              <a:t>eam 21: Xiao Wei</a:t>
            </a:r>
          </a:p>
          <a:p>
            <a:r>
              <a:rPr lang="en-US" sz="1400" dirty="0">
                <a:solidFill>
                  <a:schemeClr val="bg1"/>
                </a:solidFill>
              </a:rPr>
              <a:t>Mentors: </a:t>
            </a:r>
            <a:r>
              <a:rPr lang="en-US" sz="1400" dirty="0" err="1">
                <a:solidFill>
                  <a:schemeClr val="bg1"/>
                </a:solidFill>
              </a:rPr>
              <a:t>Mojtaba</a:t>
            </a:r>
            <a:r>
              <a:rPr lang="en-US" sz="1400" dirty="0">
                <a:solidFill>
                  <a:schemeClr val="bg1"/>
                </a:solidFill>
              </a:rPr>
              <a:t> Esfandiari, Adnan Munawar, Dr. Iulian </a:t>
            </a:r>
            <a:r>
              <a:rPr lang="en-US" sz="1400" dirty="0" err="1">
                <a:solidFill>
                  <a:schemeClr val="bg1"/>
                </a:solidFill>
              </a:rPr>
              <a:t>Iordachita</a:t>
            </a:r>
            <a:endParaRPr lang="en-US" sz="1400" dirty="0">
              <a:solidFill>
                <a:schemeClr val="bg1"/>
              </a:solidFill>
            </a:endParaRPr>
          </a:p>
        </p:txBody>
      </p:sp>
    </p:spTree>
    <p:extLst>
      <p:ext uri="{BB962C8B-B14F-4D97-AF65-F5344CB8AC3E}">
        <p14:creationId xmlns:p14="http://schemas.microsoft.com/office/powerpoint/2010/main" val="2288016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886FB-1123-4CEC-B818-25EE1DEDDAE1}"/>
              </a:ext>
            </a:extLst>
          </p:cNvPr>
          <p:cNvSpPr>
            <a:spLocks noGrp="1"/>
          </p:cNvSpPr>
          <p:nvPr>
            <p:ph type="title"/>
          </p:nvPr>
        </p:nvSpPr>
        <p:spPr/>
        <p:txBody>
          <a:bodyPr/>
          <a:lstStyle/>
          <a:p>
            <a:r>
              <a:rPr lang="en-US" dirty="0"/>
              <a:t>Milestones</a:t>
            </a:r>
          </a:p>
        </p:txBody>
      </p:sp>
      <p:graphicFrame>
        <p:nvGraphicFramePr>
          <p:cNvPr id="2" name="Table 1">
            <a:extLst>
              <a:ext uri="{FF2B5EF4-FFF2-40B4-BE49-F238E27FC236}">
                <a16:creationId xmlns:a16="http://schemas.microsoft.com/office/drawing/2014/main" id="{6D80A028-36F9-62AC-F265-ED41086D82AB}"/>
              </a:ext>
            </a:extLst>
          </p:cNvPr>
          <p:cNvGraphicFramePr>
            <a:graphicFrameLocks noGrp="1"/>
          </p:cNvGraphicFramePr>
          <p:nvPr>
            <p:extLst>
              <p:ext uri="{D42A27DB-BD31-4B8C-83A1-F6EECF244321}">
                <p14:modId xmlns:p14="http://schemas.microsoft.com/office/powerpoint/2010/main" val="4151588908"/>
              </p:ext>
            </p:extLst>
          </p:nvPr>
        </p:nvGraphicFramePr>
        <p:xfrm>
          <a:off x="718036" y="1547132"/>
          <a:ext cx="7707927" cy="2495840"/>
        </p:xfrm>
        <a:graphic>
          <a:graphicData uri="http://schemas.openxmlformats.org/drawingml/2006/table">
            <a:tbl>
              <a:tblPr firstRow="1" bandRow="1">
                <a:tableStyleId>{5C22544A-7EE6-4342-B048-85BDC9FD1C3A}</a:tableStyleId>
              </a:tblPr>
              <a:tblGrid>
                <a:gridCol w="2727712">
                  <a:extLst>
                    <a:ext uri="{9D8B030D-6E8A-4147-A177-3AD203B41FA5}">
                      <a16:colId xmlns:a16="http://schemas.microsoft.com/office/drawing/2014/main" val="942450630"/>
                    </a:ext>
                  </a:extLst>
                </a:gridCol>
                <a:gridCol w="1143000">
                  <a:extLst>
                    <a:ext uri="{9D8B030D-6E8A-4147-A177-3AD203B41FA5}">
                      <a16:colId xmlns:a16="http://schemas.microsoft.com/office/drawing/2014/main" val="2637925604"/>
                    </a:ext>
                  </a:extLst>
                </a:gridCol>
                <a:gridCol w="1277711">
                  <a:extLst>
                    <a:ext uri="{9D8B030D-6E8A-4147-A177-3AD203B41FA5}">
                      <a16:colId xmlns:a16="http://schemas.microsoft.com/office/drawing/2014/main" val="749569130"/>
                    </a:ext>
                  </a:extLst>
                </a:gridCol>
                <a:gridCol w="1249136">
                  <a:extLst>
                    <a:ext uri="{9D8B030D-6E8A-4147-A177-3AD203B41FA5}">
                      <a16:colId xmlns:a16="http://schemas.microsoft.com/office/drawing/2014/main" val="3980761468"/>
                    </a:ext>
                  </a:extLst>
                </a:gridCol>
                <a:gridCol w="1310368">
                  <a:extLst>
                    <a:ext uri="{9D8B030D-6E8A-4147-A177-3AD203B41FA5}">
                      <a16:colId xmlns:a16="http://schemas.microsoft.com/office/drawing/2014/main" val="1978083749"/>
                    </a:ext>
                  </a:extLst>
                </a:gridCol>
              </a:tblGrid>
              <a:tr h="357313">
                <a:tc>
                  <a:txBody>
                    <a:bodyPr/>
                    <a:lstStyle/>
                    <a:p>
                      <a:pPr algn="ctr">
                        <a:lnSpc>
                          <a:spcPct val="107000"/>
                        </a:lnSpc>
                        <a:spcAft>
                          <a:spcPts val="800"/>
                        </a:spcAft>
                      </a:pPr>
                      <a:r>
                        <a:rPr lang="en-US" sz="1100" dirty="0">
                          <a:effectLst/>
                        </a:rPr>
                        <a:t>Milestone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Start Date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End date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Buffer date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defTabSz="685800" rtl="0" eaLnBrk="1" latinLnBrk="0" hangingPunct="1">
                        <a:lnSpc>
                          <a:spcPct val="107000"/>
                        </a:lnSpc>
                        <a:spcAft>
                          <a:spcPts val="800"/>
                        </a:spcAft>
                      </a:pPr>
                      <a:r>
                        <a:rPr lang="en-US" sz="1100" b="1" kern="1200" dirty="0">
                          <a:solidFill>
                            <a:schemeClr val="lt1"/>
                          </a:solidFill>
                          <a:effectLst/>
                          <a:latin typeface="+mn-lt"/>
                          <a:ea typeface="+mn-ea"/>
                          <a:cs typeface="+mn-cs"/>
                        </a:rPr>
                        <a:t>New date</a:t>
                      </a:r>
                    </a:p>
                  </a:txBody>
                  <a:tcPr marL="68580" marR="68580" marT="0" marB="0" anchor="ctr">
                    <a:solidFill>
                      <a:schemeClr val="accent4"/>
                    </a:solidFill>
                  </a:tcPr>
                </a:tc>
                <a:extLst>
                  <a:ext uri="{0D108BD9-81ED-4DB2-BD59-A6C34878D82A}">
                    <a16:rowId xmlns:a16="http://schemas.microsoft.com/office/drawing/2014/main" val="975302350"/>
                  </a:ext>
                </a:extLst>
              </a:tr>
              <a:tr h="357313">
                <a:tc>
                  <a:txBody>
                    <a:bodyPr/>
                    <a:lstStyle/>
                    <a:p>
                      <a:pPr algn="ctr">
                        <a:lnSpc>
                          <a:spcPct val="107000"/>
                        </a:lnSpc>
                        <a:spcAft>
                          <a:spcPts val="800"/>
                        </a:spcAft>
                      </a:pPr>
                      <a:r>
                        <a:rPr lang="en-US" sz="1100" dirty="0">
                          <a:effectLst/>
                        </a:rPr>
                        <a:t>Learn AMBF + Blender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02/20</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02/27</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N/A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defTabSz="685800" rtl="0" eaLnBrk="1" latinLnBrk="0" hangingPunct="1">
                        <a:lnSpc>
                          <a:spcPct val="107000"/>
                        </a:lnSpc>
                        <a:spcAft>
                          <a:spcPts val="800"/>
                        </a:spcAft>
                      </a:pPr>
                      <a:r>
                        <a:rPr lang="en-US" sz="1100" kern="1200" dirty="0">
                          <a:solidFill>
                            <a:srgbClr val="FF0000"/>
                          </a:solidFill>
                          <a:effectLst/>
                          <a:latin typeface="+mn-lt"/>
                          <a:ea typeface="+mn-ea"/>
                          <a:cs typeface="+mn-cs"/>
                        </a:rPr>
                        <a:t>DONE</a:t>
                      </a:r>
                    </a:p>
                  </a:txBody>
                  <a:tcPr marL="68580" marR="68580" marT="0" marB="0" anchor="ctr">
                    <a:solidFill>
                      <a:schemeClr val="accent4">
                        <a:lumMod val="20000"/>
                        <a:lumOff val="80000"/>
                      </a:schemeClr>
                    </a:solidFill>
                  </a:tcPr>
                </a:tc>
                <a:extLst>
                  <a:ext uri="{0D108BD9-81ED-4DB2-BD59-A6C34878D82A}">
                    <a16:rowId xmlns:a16="http://schemas.microsoft.com/office/drawing/2014/main" val="2726966438"/>
                  </a:ext>
                </a:extLst>
              </a:tr>
              <a:tr h="357313">
                <a:tc>
                  <a:txBody>
                    <a:bodyPr/>
                    <a:lstStyle/>
                    <a:p>
                      <a:pPr algn="ctr">
                        <a:lnSpc>
                          <a:spcPct val="107000"/>
                        </a:lnSpc>
                        <a:spcAft>
                          <a:spcPts val="800"/>
                        </a:spcAft>
                      </a:pPr>
                      <a:r>
                        <a:rPr lang="en-US" sz="1100" dirty="0">
                          <a:effectLst/>
                        </a:rPr>
                        <a:t>Learn about different AMBF plugins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02/27</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03/13</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N/A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defTabSz="685800" rtl="0" eaLnBrk="1" latinLnBrk="0" hangingPunct="1">
                        <a:lnSpc>
                          <a:spcPct val="107000"/>
                        </a:lnSpc>
                        <a:spcAft>
                          <a:spcPts val="800"/>
                        </a:spcAft>
                      </a:pPr>
                      <a:r>
                        <a:rPr lang="en-US" sz="1100" kern="1200" dirty="0">
                          <a:solidFill>
                            <a:srgbClr val="FF0000"/>
                          </a:solidFill>
                          <a:effectLst/>
                          <a:latin typeface="+mn-lt"/>
                          <a:ea typeface="+mn-ea"/>
                          <a:cs typeface="+mn-cs"/>
                        </a:rPr>
                        <a:t>DONE</a:t>
                      </a:r>
                    </a:p>
                  </a:txBody>
                  <a:tcPr marL="68580" marR="68580" marT="0" marB="0" anchor="ctr">
                    <a:solidFill>
                      <a:srgbClr val="FFE7E7"/>
                    </a:solidFill>
                  </a:tcPr>
                </a:tc>
                <a:extLst>
                  <a:ext uri="{0D108BD9-81ED-4DB2-BD59-A6C34878D82A}">
                    <a16:rowId xmlns:a16="http://schemas.microsoft.com/office/drawing/2014/main" val="788491609"/>
                  </a:ext>
                </a:extLst>
              </a:tr>
              <a:tr h="540149">
                <a:tc>
                  <a:txBody>
                    <a:bodyPr/>
                    <a:lstStyle/>
                    <a:p>
                      <a:pPr algn="ctr">
                        <a:lnSpc>
                          <a:spcPct val="107000"/>
                        </a:lnSpc>
                        <a:spcAft>
                          <a:spcPts val="800"/>
                        </a:spcAft>
                      </a:pPr>
                      <a:r>
                        <a:rPr lang="en-US" sz="1100" dirty="0">
                          <a:effectLst/>
                        </a:rPr>
                        <a:t>Incorporate eye robot and </a:t>
                      </a:r>
                    </a:p>
                    <a:p>
                      <a:pPr algn="ctr">
                        <a:lnSpc>
                          <a:spcPct val="107000"/>
                        </a:lnSpc>
                        <a:spcAft>
                          <a:spcPts val="800"/>
                        </a:spcAft>
                      </a:pPr>
                      <a:r>
                        <a:rPr lang="en-US" sz="1100" dirty="0">
                          <a:effectLst/>
                        </a:rPr>
                        <a:t>snake robot in AMBF</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03/13</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03/27</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04/03</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defTabSz="685800" rtl="0" eaLnBrk="1" latinLnBrk="0" hangingPunct="1">
                        <a:lnSpc>
                          <a:spcPct val="107000"/>
                        </a:lnSpc>
                        <a:spcAft>
                          <a:spcPts val="800"/>
                        </a:spcAft>
                      </a:pPr>
                      <a:r>
                        <a:rPr lang="en-US" sz="1100" kern="1200" dirty="0">
                          <a:solidFill>
                            <a:srgbClr val="FF0000"/>
                          </a:solidFill>
                          <a:effectLst/>
                          <a:latin typeface="+mn-lt"/>
                          <a:ea typeface="+mn-ea"/>
                          <a:cs typeface="+mn-cs"/>
                        </a:rPr>
                        <a:t>DONE</a:t>
                      </a:r>
                    </a:p>
                  </a:txBody>
                  <a:tcPr marL="68580" marR="68580" marT="0" marB="0" anchor="ctr">
                    <a:solidFill>
                      <a:schemeClr val="accent4">
                        <a:lumMod val="20000"/>
                        <a:lumOff val="80000"/>
                      </a:schemeClr>
                    </a:solidFill>
                  </a:tcPr>
                </a:tc>
                <a:extLst>
                  <a:ext uri="{0D108BD9-81ED-4DB2-BD59-A6C34878D82A}">
                    <a16:rowId xmlns:a16="http://schemas.microsoft.com/office/drawing/2014/main" val="4162050201"/>
                  </a:ext>
                </a:extLst>
              </a:tr>
              <a:tr h="393220">
                <a:tc>
                  <a:txBody>
                    <a:bodyPr/>
                    <a:lstStyle/>
                    <a:p>
                      <a:pPr algn="ctr">
                        <a:lnSpc>
                          <a:spcPct val="107000"/>
                        </a:lnSpc>
                        <a:spcAft>
                          <a:spcPts val="800"/>
                        </a:spcAft>
                      </a:pPr>
                      <a:r>
                        <a:rPr lang="en-US" sz="1100" dirty="0">
                          <a:effectLst/>
                        </a:rPr>
                        <a:t>Develop a controller using haptic device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04/3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04/17</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04/27</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defTabSz="685800" rtl="0" eaLnBrk="1" latinLnBrk="0" hangingPunct="1">
                        <a:lnSpc>
                          <a:spcPct val="107000"/>
                        </a:lnSpc>
                        <a:spcAft>
                          <a:spcPts val="800"/>
                        </a:spcAft>
                      </a:pPr>
                      <a:r>
                        <a:rPr lang="en-US" sz="1100" kern="1200" dirty="0">
                          <a:solidFill>
                            <a:srgbClr val="FF0000"/>
                          </a:solidFill>
                          <a:effectLst/>
                          <a:latin typeface="+mn-lt"/>
                          <a:ea typeface="+mn-ea"/>
                          <a:cs typeface="+mn-cs"/>
                        </a:rPr>
                        <a:t>04/30</a:t>
                      </a:r>
                    </a:p>
                  </a:txBody>
                  <a:tcPr marL="68580" marR="68580" marT="0" marB="0" anchor="ctr">
                    <a:solidFill>
                      <a:srgbClr val="FFE7E7"/>
                    </a:solidFill>
                  </a:tcPr>
                </a:tc>
                <a:extLst>
                  <a:ext uri="{0D108BD9-81ED-4DB2-BD59-A6C34878D82A}">
                    <a16:rowId xmlns:a16="http://schemas.microsoft.com/office/drawing/2014/main" val="3773478395"/>
                  </a:ext>
                </a:extLst>
              </a:tr>
              <a:tr h="490532">
                <a:tc>
                  <a:txBody>
                    <a:bodyPr/>
                    <a:lstStyle/>
                    <a:p>
                      <a:pPr algn="ctr">
                        <a:lnSpc>
                          <a:spcPct val="107000"/>
                        </a:lnSpc>
                        <a:spcAft>
                          <a:spcPts val="800"/>
                        </a:spcAft>
                      </a:pPr>
                      <a:r>
                        <a:rPr lang="en-US" sz="1100" dirty="0">
                          <a:effectLst/>
                        </a:rPr>
                        <a:t>Implement controller on real robot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04/11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04/23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dirty="0">
                          <a:effectLst/>
                        </a:rPr>
                        <a:t>04/28</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defTabSz="685800" rtl="0" eaLnBrk="1" latinLnBrk="0" hangingPunct="1">
                        <a:lnSpc>
                          <a:spcPct val="107000"/>
                        </a:lnSpc>
                        <a:spcAft>
                          <a:spcPts val="800"/>
                        </a:spcAft>
                      </a:pPr>
                      <a:r>
                        <a:rPr lang="en-US" sz="1100" kern="1200" dirty="0">
                          <a:solidFill>
                            <a:srgbClr val="FF0000"/>
                          </a:solidFill>
                          <a:effectLst/>
                          <a:latin typeface="+mn-lt"/>
                          <a:ea typeface="+mn-ea"/>
                          <a:cs typeface="+mn-cs"/>
                        </a:rPr>
                        <a:t>05/07</a:t>
                      </a:r>
                    </a:p>
                  </a:txBody>
                  <a:tcPr marL="68580" marR="68580" marT="0" marB="0" anchor="ctr">
                    <a:solidFill>
                      <a:schemeClr val="accent4">
                        <a:lumMod val="20000"/>
                        <a:lumOff val="80000"/>
                      </a:schemeClr>
                    </a:solidFill>
                  </a:tcPr>
                </a:tc>
                <a:extLst>
                  <a:ext uri="{0D108BD9-81ED-4DB2-BD59-A6C34878D82A}">
                    <a16:rowId xmlns:a16="http://schemas.microsoft.com/office/drawing/2014/main" val="3278210564"/>
                  </a:ext>
                </a:extLst>
              </a:tr>
            </a:tbl>
          </a:graphicData>
        </a:graphic>
      </p:graphicFrame>
    </p:spTree>
    <p:extLst>
      <p:ext uri="{BB962C8B-B14F-4D97-AF65-F5344CB8AC3E}">
        <p14:creationId xmlns:p14="http://schemas.microsoft.com/office/powerpoint/2010/main" val="733369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886FB-1123-4CEC-B818-25EE1DEDDAE1}"/>
              </a:ext>
            </a:extLst>
          </p:cNvPr>
          <p:cNvSpPr>
            <a:spLocks noGrp="1"/>
          </p:cNvSpPr>
          <p:nvPr>
            <p:ph type="title"/>
          </p:nvPr>
        </p:nvSpPr>
        <p:spPr/>
        <p:txBody>
          <a:bodyPr/>
          <a:lstStyle/>
          <a:p>
            <a:r>
              <a:rPr lang="en-US" dirty="0"/>
              <a:t>Timeline</a:t>
            </a:r>
          </a:p>
        </p:txBody>
      </p:sp>
      <p:sp>
        <p:nvSpPr>
          <p:cNvPr id="6" name="TextBox 5">
            <a:extLst>
              <a:ext uri="{FF2B5EF4-FFF2-40B4-BE49-F238E27FC236}">
                <a16:creationId xmlns:a16="http://schemas.microsoft.com/office/drawing/2014/main" id="{FBF7DAC4-F6A1-4607-82D5-AEC05712D387}"/>
              </a:ext>
            </a:extLst>
          </p:cNvPr>
          <p:cNvSpPr txBox="1"/>
          <p:nvPr/>
        </p:nvSpPr>
        <p:spPr>
          <a:xfrm>
            <a:off x="3867663" y="4774771"/>
            <a:ext cx="4552711" cy="261610"/>
          </a:xfrm>
          <a:prstGeom prst="rect">
            <a:avLst/>
          </a:prstGeom>
          <a:noFill/>
        </p:spPr>
        <p:txBody>
          <a:bodyPr wrap="square">
            <a:spAutoFit/>
          </a:bodyPr>
          <a:lstStyle/>
          <a:p>
            <a:pPr algn="r"/>
            <a:r>
              <a:rPr lang="en-US" sz="1100" dirty="0">
                <a:effectLst/>
                <a:latin typeface="Times" panose="02020603050405020304" pitchFamily="18" charset="0"/>
                <a:ea typeface="Times New Roman" panose="02020603050405020304" pitchFamily="18" charset="0"/>
                <a:cs typeface="Times New Roman" panose="02020603050405020304" pitchFamily="18" charset="0"/>
              </a:rPr>
              <a:t>* The shaded regions of the timeline represent the buffer period. </a:t>
            </a:r>
            <a:endParaRPr lang="en-US" sz="1100" dirty="0"/>
          </a:p>
        </p:txBody>
      </p:sp>
      <p:graphicFrame>
        <p:nvGraphicFramePr>
          <p:cNvPr id="8" name="Table 7">
            <a:extLst>
              <a:ext uri="{FF2B5EF4-FFF2-40B4-BE49-F238E27FC236}">
                <a16:creationId xmlns:a16="http://schemas.microsoft.com/office/drawing/2014/main" id="{D5BE4B14-3A2D-280C-0081-E8DA69121B58}"/>
              </a:ext>
            </a:extLst>
          </p:cNvPr>
          <p:cNvGraphicFramePr>
            <a:graphicFrameLocks noGrp="1"/>
          </p:cNvGraphicFramePr>
          <p:nvPr>
            <p:extLst>
              <p:ext uri="{D42A27DB-BD31-4B8C-83A1-F6EECF244321}">
                <p14:modId xmlns:p14="http://schemas.microsoft.com/office/powerpoint/2010/main" val="182881725"/>
              </p:ext>
            </p:extLst>
          </p:nvPr>
        </p:nvGraphicFramePr>
        <p:xfrm>
          <a:off x="1034868" y="2956382"/>
          <a:ext cx="7695679" cy="1746681"/>
        </p:xfrm>
        <a:graphic>
          <a:graphicData uri="http://schemas.openxmlformats.org/drawingml/2006/table">
            <a:tbl>
              <a:tblPr/>
              <a:tblGrid>
                <a:gridCol w="2587483">
                  <a:extLst>
                    <a:ext uri="{9D8B030D-6E8A-4147-A177-3AD203B41FA5}">
                      <a16:colId xmlns:a16="http://schemas.microsoft.com/office/drawing/2014/main" val="1827559773"/>
                    </a:ext>
                  </a:extLst>
                </a:gridCol>
                <a:gridCol w="425683">
                  <a:extLst>
                    <a:ext uri="{9D8B030D-6E8A-4147-A177-3AD203B41FA5}">
                      <a16:colId xmlns:a16="http://schemas.microsoft.com/office/drawing/2014/main" val="2245012491"/>
                    </a:ext>
                  </a:extLst>
                </a:gridCol>
                <a:gridCol w="425683">
                  <a:extLst>
                    <a:ext uri="{9D8B030D-6E8A-4147-A177-3AD203B41FA5}">
                      <a16:colId xmlns:a16="http://schemas.microsoft.com/office/drawing/2014/main" val="460723630"/>
                    </a:ext>
                  </a:extLst>
                </a:gridCol>
                <a:gridCol w="425683">
                  <a:extLst>
                    <a:ext uri="{9D8B030D-6E8A-4147-A177-3AD203B41FA5}">
                      <a16:colId xmlns:a16="http://schemas.microsoft.com/office/drawing/2014/main" val="66537625"/>
                    </a:ext>
                  </a:extLst>
                </a:gridCol>
                <a:gridCol w="425683">
                  <a:extLst>
                    <a:ext uri="{9D8B030D-6E8A-4147-A177-3AD203B41FA5}">
                      <a16:colId xmlns:a16="http://schemas.microsoft.com/office/drawing/2014/main" val="75916268"/>
                    </a:ext>
                  </a:extLst>
                </a:gridCol>
                <a:gridCol w="425683">
                  <a:extLst>
                    <a:ext uri="{9D8B030D-6E8A-4147-A177-3AD203B41FA5}">
                      <a16:colId xmlns:a16="http://schemas.microsoft.com/office/drawing/2014/main" val="54657213"/>
                    </a:ext>
                  </a:extLst>
                </a:gridCol>
                <a:gridCol w="425683">
                  <a:extLst>
                    <a:ext uri="{9D8B030D-6E8A-4147-A177-3AD203B41FA5}">
                      <a16:colId xmlns:a16="http://schemas.microsoft.com/office/drawing/2014/main" val="1172176827"/>
                    </a:ext>
                  </a:extLst>
                </a:gridCol>
                <a:gridCol w="425683">
                  <a:extLst>
                    <a:ext uri="{9D8B030D-6E8A-4147-A177-3AD203B41FA5}">
                      <a16:colId xmlns:a16="http://schemas.microsoft.com/office/drawing/2014/main" val="1513120320"/>
                    </a:ext>
                  </a:extLst>
                </a:gridCol>
                <a:gridCol w="425683">
                  <a:extLst>
                    <a:ext uri="{9D8B030D-6E8A-4147-A177-3AD203B41FA5}">
                      <a16:colId xmlns:a16="http://schemas.microsoft.com/office/drawing/2014/main" val="1464057173"/>
                    </a:ext>
                  </a:extLst>
                </a:gridCol>
                <a:gridCol w="425683">
                  <a:extLst>
                    <a:ext uri="{9D8B030D-6E8A-4147-A177-3AD203B41FA5}">
                      <a16:colId xmlns:a16="http://schemas.microsoft.com/office/drawing/2014/main" val="4098835538"/>
                    </a:ext>
                  </a:extLst>
                </a:gridCol>
                <a:gridCol w="425683">
                  <a:extLst>
                    <a:ext uri="{9D8B030D-6E8A-4147-A177-3AD203B41FA5}">
                      <a16:colId xmlns:a16="http://schemas.microsoft.com/office/drawing/2014/main" val="58561070"/>
                    </a:ext>
                  </a:extLst>
                </a:gridCol>
                <a:gridCol w="425683">
                  <a:extLst>
                    <a:ext uri="{9D8B030D-6E8A-4147-A177-3AD203B41FA5}">
                      <a16:colId xmlns:a16="http://schemas.microsoft.com/office/drawing/2014/main" val="3352095228"/>
                    </a:ext>
                  </a:extLst>
                </a:gridCol>
                <a:gridCol w="425683">
                  <a:extLst>
                    <a:ext uri="{9D8B030D-6E8A-4147-A177-3AD203B41FA5}">
                      <a16:colId xmlns:a16="http://schemas.microsoft.com/office/drawing/2014/main" val="3030072649"/>
                    </a:ext>
                  </a:extLst>
                </a:gridCol>
              </a:tblGrid>
              <a:tr h="146311">
                <a:tc>
                  <a:txBody>
                    <a:bodyPr/>
                    <a:lstStyle/>
                    <a:p>
                      <a:pPr algn="ctr" fontAlgn="ctr"/>
                      <a:r>
                        <a:rPr lang="en-US" sz="900" b="1" i="0" u="none" strike="noStrike" dirty="0">
                          <a:solidFill>
                            <a:srgbClr val="000000"/>
                          </a:solidFill>
                          <a:effectLst/>
                          <a:latin typeface="Times New Roman" panose="02020603050405020304" pitchFamily="18" charset="0"/>
                        </a:rPr>
                        <a:t>Tasks</a:t>
                      </a:r>
                    </a:p>
                  </a:txBody>
                  <a:tcPr marL="3016" marR="3016" marT="301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2/20</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2/27</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3/6</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3/13</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Times New Roman" panose="02020603050405020304" pitchFamily="18" charset="0"/>
                        </a:rPr>
                        <a:t>3/20</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3/27</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4/3</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4/10</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4/17</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4/23</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4/30</a:t>
                      </a:r>
                    </a:p>
                  </a:txBody>
                  <a:tcPr marL="3016" marR="3016" marT="301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Times New Roman" panose="02020603050405020304" pitchFamily="18" charset="0"/>
                        </a:rPr>
                        <a:t>5/7</a:t>
                      </a:r>
                    </a:p>
                  </a:txBody>
                  <a:tcPr marL="3016" marR="3016" marT="3016"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51218824"/>
                  </a:ext>
                </a:extLst>
              </a:tr>
              <a:tr h="146311">
                <a:tc>
                  <a:txBody>
                    <a:bodyPr/>
                    <a:lstStyle/>
                    <a:p>
                      <a:pPr algn="l" fontAlgn="ctr"/>
                      <a:r>
                        <a:rPr lang="en-US" sz="900" b="0" i="0" u="none" strike="noStrike">
                          <a:solidFill>
                            <a:srgbClr val="000000"/>
                          </a:solidFill>
                          <a:effectLst/>
                          <a:latin typeface="Times New Roman" panose="02020603050405020304" pitchFamily="18" charset="0"/>
                        </a:rPr>
                        <a:t>Learn AMBF + ADF + Blender addon </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00053769"/>
                  </a:ext>
                </a:extLst>
              </a:tr>
              <a:tr h="289605">
                <a:tc>
                  <a:txBody>
                    <a:bodyPr/>
                    <a:lstStyle/>
                    <a:p>
                      <a:pPr algn="l" fontAlgn="ctr"/>
                      <a:r>
                        <a:rPr lang="en-US" sz="900" b="0" i="0" u="none" strike="noStrike" dirty="0">
                          <a:solidFill>
                            <a:srgbClr val="000000"/>
                          </a:solidFill>
                          <a:effectLst/>
                          <a:latin typeface="Times New Roman" panose="02020603050405020304" pitchFamily="18" charset="0"/>
                        </a:rPr>
                        <a:t>Learn about how to use the plugin (</a:t>
                      </a:r>
                      <a:r>
                        <a:rPr lang="en-US" sz="900" b="0" i="0" u="none" strike="noStrike" dirty="0" err="1">
                          <a:solidFill>
                            <a:srgbClr val="000000"/>
                          </a:solidFill>
                          <a:effectLst/>
                          <a:latin typeface="Times New Roman" panose="02020603050405020304" pitchFamily="18" charset="0"/>
                        </a:rPr>
                        <a:t>volumetric_drilling</a:t>
                      </a:r>
                      <a:r>
                        <a:rPr lang="en-US" sz="900" b="0" i="0" u="none" strike="noStrike" dirty="0">
                          <a:solidFill>
                            <a:srgbClr val="000000"/>
                          </a:solidFill>
                          <a:effectLst/>
                          <a:latin typeface="Times New Roman" panose="02020603050405020304" pitchFamily="18" charset="0"/>
                        </a:rPr>
                        <a:t>)</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25603654"/>
                  </a:ext>
                </a:extLst>
              </a:tr>
              <a:tr h="146311">
                <a:tc>
                  <a:txBody>
                    <a:bodyPr/>
                    <a:lstStyle/>
                    <a:p>
                      <a:pPr algn="l" fontAlgn="ctr"/>
                      <a:r>
                        <a:rPr lang="en-US" sz="900" b="0" i="0" u="none" strike="noStrike" dirty="0">
                          <a:solidFill>
                            <a:srgbClr val="000000"/>
                          </a:solidFill>
                          <a:effectLst/>
                          <a:latin typeface="Times New Roman" panose="02020603050405020304" pitchFamily="18" charset="0"/>
                        </a:rPr>
                        <a:t>Get familiar with volume and 3D scans</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46502880"/>
                  </a:ext>
                </a:extLst>
              </a:tr>
              <a:tr h="146311">
                <a:tc>
                  <a:txBody>
                    <a:bodyPr/>
                    <a:lstStyle/>
                    <a:p>
                      <a:pPr algn="l" fontAlgn="ctr"/>
                      <a:r>
                        <a:rPr lang="en-US" sz="900" b="0" i="0" u="none" strike="noStrike" dirty="0">
                          <a:solidFill>
                            <a:srgbClr val="000000"/>
                          </a:solidFill>
                          <a:effectLst/>
                          <a:latin typeface="Times New Roman" panose="02020603050405020304" pitchFamily="18" charset="0"/>
                        </a:rPr>
                        <a:t>Learn other plugins related to snake robot and UR5</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r>
                        <a:rPr lang="en-US" sz="900" b="0" i="0" u="none" strike="noStrike" dirty="0">
                          <a:solidFill>
                            <a:srgbClr val="000000"/>
                          </a:solidFill>
                          <a:effectLst/>
                          <a:latin typeface="Times New Roman" panose="02020603050405020304" pitchFamily="18" charset="0"/>
                        </a:rPr>
                        <a:t> </a:t>
                      </a:r>
                    </a:p>
                  </a:txBody>
                  <a:tcPr marL="3016" marR="3016" marT="301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7114063"/>
                  </a:ext>
                </a:extLst>
              </a:tr>
              <a:tr h="289605">
                <a:tc>
                  <a:txBody>
                    <a:bodyPr/>
                    <a:lstStyle/>
                    <a:p>
                      <a:pPr algn="l" fontAlgn="ctr"/>
                      <a:r>
                        <a:rPr lang="en-US" sz="900" b="0" i="0" u="none" strike="noStrike">
                          <a:solidFill>
                            <a:srgbClr val="000000"/>
                          </a:solidFill>
                          <a:effectLst/>
                          <a:latin typeface="Times New Roman" panose="02020603050405020304" pitchFamily="18" charset="0"/>
                        </a:rPr>
                        <a:t>Implement and incorporate eye robot and snake robot in AMBF</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fontAlgn="b"/>
                      <a:r>
                        <a:rPr lang="en-US" sz="900" b="0" i="0" u="none" strike="noStrike">
                          <a:solidFill>
                            <a:srgbClr val="000000"/>
                          </a:solidFill>
                          <a:effectLst/>
                          <a:latin typeface="Times New Roman" panose="02020603050405020304" pitchFamily="18" charset="0"/>
                        </a:rPr>
                        <a:t> </a:t>
                      </a:r>
                    </a:p>
                  </a:txBody>
                  <a:tcPr marL="3016" marR="3016" marT="301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fontAlgn="ctr"/>
                      <a:r>
                        <a:rPr lang="en-US" sz="900" b="0" i="0" u="none" strike="noStrike" dirty="0">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fontAlgn="b"/>
                      <a:r>
                        <a:rPr lang="en-US" sz="900" b="0" i="0" u="none" strike="noStrike" dirty="0">
                          <a:solidFill>
                            <a:srgbClr val="000000"/>
                          </a:solidFill>
                          <a:effectLst/>
                          <a:latin typeface="Garamond" panose="02020404030301010803" pitchFamily="18" charset="0"/>
                        </a:rPr>
                        <a:t> </a:t>
                      </a:r>
                    </a:p>
                  </a:txBody>
                  <a:tcPr marL="3016" marR="3016" marT="301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cross">
                      <a:fgClr>
                        <a:srgbClr val="000000"/>
                      </a:fgClr>
                      <a:bgClr>
                        <a:srgbClr val="A9D08E"/>
                      </a:bgClr>
                    </a:pattFill>
                  </a:tcPr>
                </a:tc>
                <a:tc>
                  <a:txBody>
                    <a:bodyPr/>
                    <a:lstStyle/>
                    <a:p>
                      <a:pPr algn="l" fontAlgn="b"/>
                      <a:endParaRPr lang="en-US" sz="900" b="0" i="0" u="none" strike="noStrike">
                        <a:solidFill>
                          <a:srgbClr val="000000"/>
                        </a:solidFill>
                        <a:effectLst/>
                        <a:latin typeface="Times New Roman" panose="02020603050405020304" pitchFamily="18" charset="0"/>
                      </a:endParaRPr>
                    </a:p>
                  </a:txBody>
                  <a:tcPr marL="3016" marR="3016" marT="301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466657"/>
                  </a:ext>
                </a:extLst>
              </a:tr>
              <a:tr h="289605">
                <a:tc>
                  <a:txBody>
                    <a:bodyPr/>
                    <a:lstStyle/>
                    <a:p>
                      <a:pPr algn="l" fontAlgn="ctr"/>
                      <a:r>
                        <a:rPr lang="en-US" sz="900" b="0" i="0" u="none" strike="noStrike" dirty="0">
                          <a:solidFill>
                            <a:srgbClr val="000000"/>
                          </a:solidFill>
                          <a:effectLst/>
                          <a:latin typeface="Times New Roman" panose="02020603050405020304" pitchFamily="18" charset="0"/>
                        </a:rPr>
                        <a:t>Develop a controller for the combined teleoperation of the eye robot and snake robot (using haptic device)</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dirty="0">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ctr"/>
                      <a:r>
                        <a:rPr lang="en-US" sz="900" b="0" i="0" u="none" strike="noStrike" dirty="0">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dirty="0">
                          <a:solidFill>
                            <a:srgbClr val="000000"/>
                          </a:solidFill>
                          <a:effectLst/>
                          <a:latin typeface="Garamond" panose="02020404030301010803" pitchFamily="18" charset="0"/>
                        </a:rPr>
                        <a:t> </a:t>
                      </a:r>
                    </a:p>
                  </a:txBody>
                  <a:tcPr marL="3016" marR="3016" marT="301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cross">
                      <a:fgClr>
                        <a:srgbClr val="000000"/>
                      </a:fgClr>
                      <a:bgClr>
                        <a:srgbClr val="9BC2E6"/>
                      </a:bgClr>
                    </a:pattFill>
                  </a:tcPr>
                </a:tc>
                <a:tc>
                  <a:txBody>
                    <a:bodyPr/>
                    <a:lstStyle/>
                    <a:p>
                      <a:pPr algn="l" fontAlgn="b"/>
                      <a:r>
                        <a:rPr lang="en-US" sz="900" b="0" i="0" u="none" strike="noStrike">
                          <a:solidFill>
                            <a:srgbClr val="000000"/>
                          </a:solidFill>
                          <a:effectLst/>
                          <a:latin typeface="Times New Roman" panose="02020603050405020304" pitchFamily="18" charset="0"/>
                        </a:rPr>
                        <a:t> </a:t>
                      </a:r>
                    </a:p>
                  </a:txBody>
                  <a:tcPr marL="3016" marR="3016" marT="301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179470"/>
                  </a:ext>
                </a:extLst>
              </a:tr>
              <a:tr h="146311">
                <a:tc>
                  <a:txBody>
                    <a:bodyPr/>
                    <a:lstStyle/>
                    <a:p>
                      <a:pPr algn="l" fontAlgn="ctr"/>
                      <a:r>
                        <a:rPr lang="en-US" sz="900" b="0" i="0" u="none" strike="noStrike">
                          <a:solidFill>
                            <a:srgbClr val="000000"/>
                          </a:solidFill>
                          <a:effectLst/>
                          <a:latin typeface="Times New Roman" panose="02020603050405020304" pitchFamily="18" charset="0"/>
                        </a:rPr>
                        <a:t>Implement the controller on the real robots</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a:noFill/>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dirty="0">
                        <a:solidFill>
                          <a:srgbClr val="000000"/>
                        </a:solidFill>
                        <a:effectLst/>
                        <a:latin typeface="Times New Roman" panose="02020603050405020304" pitchFamily="18" charset="0"/>
                      </a:endParaRPr>
                    </a:p>
                  </a:txBody>
                  <a:tcPr marL="3016" marR="3016" marT="301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imes New Roman" panose="02020603050405020304" pitchFamily="18" charset="0"/>
                      </a:endParaRP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FF"/>
                    </a:solidFill>
                  </a:tcPr>
                </a:tc>
                <a:tc>
                  <a:txBody>
                    <a:bodyPr/>
                    <a:lstStyle/>
                    <a:p>
                      <a:pPr algn="l" fontAlgn="ctr"/>
                      <a:r>
                        <a:rPr lang="en-US" sz="900" b="0" i="0" u="none" strike="noStrike">
                          <a:solidFill>
                            <a:srgbClr val="000000"/>
                          </a:solidFill>
                          <a:effectLst/>
                          <a:latin typeface="Times New Roman" panose="02020603050405020304" pitchFamily="18" charset="0"/>
                        </a:rPr>
                        <a:t> </a:t>
                      </a:r>
                    </a:p>
                  </a:txBody>
                  <a:tcPr marL="3016" marR="3016" marT="301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FF"/>
                    </a:solidFill>
                  </a:tcPr>
                </a:tc>
                <a:extLst>
                  <a:ext uri="{0D108BD9-81ED-4DB2-BD59-A6C34878D82A}">
                    <a16:rowId xmlns:a16="http://schemas.microsoft.com/office/drawing/2014/main" val="3498840097"/>
                  </a:ext>
                </a:extLst>
              </a:tr>
              <a:tr h="146311">
                <a:tc>
                  <a:txBody>
                    <a:bodyPr/>
                    <a:lstStyle/>
                    <a:p>
                      <a:pPr algn="l" fontAlgn="ctr"/>
                      <a:r>
                        <a:rPr lang="en-US" sz="900" b="0" i="0" u="none" strike="noStrike">
                          <a:solidFill>
                            <a:srgbClr val="000000"/>
                          </a:solidFill>
                          <a:effectLst/>
                          <a:latin typeface="Times New Roman" panose="02020603050405020304" pitchFamily="18" charset="0"/>
                        </a:rPr>
                        <a:t>Develop comprehensive report and documentation</a:t>
                      </a:r>
                    </a:p>
                  </a:txBody>
                  <a:tcPr marL="3016" marR="3016" marT="30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Garamond" panose="02020404030301010803" pitchFamily="18" charset="0"/>
                        </a:rPr>
                        <a:t> </a:t>
                      </a:r>
                    </a:p>
                  </a:txBody>
                  <a:tcPr marL="3016" marR="3016" marT="30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Garamond" panose="02020404030301010803"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Garamond" panose="02020404030301010803" pitchFamily="18" charset="0"/>
                        </a:rPr>
                        <a:t> </a:t>
                      </a:r>
                    </a:p>
                  </a:txBody>
                  <a:tcPr marL="3016" marR="3016" marT="3016"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ctr"/>
                      <a:r>
                        <a:rPr lang="en-US" sz="900" b="0" i="0" u="none" strike="noStrike" dirty="0">
                          <a:solidFill>
                            <a:srgbClr val="000000"/>
                          </a:solidFill>
                          <a:effectLst/>
                          <a:latin typeface="Garamond" panose="02020404030301010803" pitchFamily="18" charset="0"/>
                        </a:rPr>
                        <a:t> </a:t>
                      </a:r>
                    </a:p>
                  </a:txBody>
                  <a:tcPr marL="3016" marR="3016" marT="3016"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513770405"/>
                  </a:ext>
                </a:extLst>
              </a:tr>
            </a:tbl>
          </a:graphicData>
        </a:graphic>
      </p:graphicFrame>
      <p:pic>
        <p:nvPicPr>
          <p:cNvPr id="2" name="Picture 1">
            <a:extLst>
              <a:ext uri="{FF2B5EF4-FFF2-40B4-BE49-F238E27FC236}">
                <a16:creationId xmlns:a16="http://schemas.microsoft.com/office/drawing/2014/main" id="{3C110CA4-3474-43FE-12EC-B88AEDBC6E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68" y="1212385"/>
            <a:ext cx="6875708" cy="1503694"/>
          </a:xfrm>
          <a:prstGeom prst="rect">
            <a:avLst/>
          </a:prstGeom>
          <a:noFill/>
          <a:ln>
            <a:noFill/>
          </a:ln>
        </p:spPr>
      </p:pic>
      <p:sp>
        <p:nvSpPr>
          <p:cNvPr id="4" name="TextBox 3">
            <a:extLst>
              <a:ext uri="{FF2B5EF4-FFF2-40B4-BE49-F238E27FC236}">
                <a16:creationId xmlns:a16="http://schemas.microsoft.com/office/drawing/2014/main" id="{71A2F3F1-0A25-019D-1A60-A5B8717E1BDE}"/>
              </a:ext>
            </a:extLst>
          </p:cNvPr>
          <p:cNvSpPr txBox="1"/>
          <p:nvPr/>
        </p:nvSpPr>
        <p:spPr>
          <a:xfrm>
            <a:off x="170230" y="1810343"/>
            <a:ext cx="1151945" cy="307777"/>
          </a:xfrm>
          <a:prstGeom prst="rect">
            <a:avLst/>
          </a:prstGeom>
          <a:noFill/>
        </p:spPr>
        <p:txBody>
          <a:bodyPr vert="horz" wrap="square">
            <a:spAutoFit/>
          </a:bodyPr>
          <a:lstStyle/>
          <a:p>
            <a:r>
              <a:rPr lang="en-US" sz="1400" b="0" i="0" u="none" strike="noStrike" baseline="0" dirty="0">
                <a:latin typeface="NimbusRomNo9L-Regu"/>
              </a:rPr>
              <a:t>Previous</a:t>
            </a:r>
            <a:endParaRPr lang="en-US" sz="1400" dirty="0"/>
          </a:p>
        </p:txBody>
      </p:sp>
      <p:sp>
        <p:nvSpPr>
          <p:cNvPr id="7" name="TextBox 6">
            <a:extLst>
              <a:ext uri="{FF2B5EF4-FFF2-40B4-BE49-F238E27FC236}">
                <a16:creationId xmlns:a16="http://schemas.microsoft.com/office/drawing/2014/main" id="{B03CB9B7-0A09-BDD9-4EFF-5D98F88A3B74}"/>
              </a:ext>
            </a:extLst>
          </p:cNvPr>
          <p:cNvSpPr txBox="1"/>
          <p:nvPr/>
        </p:nvSpPr>
        <p:spPr>
          <a:xfrm>
            <a:off x="170230" y="3675833"/>
            <a:ext cx="1151945" cy="307777"/>
          </a:xfrm>
          <a:prstGeom prst="rect">
            <a:avLst/>
          </a:prstGeom>
          <a:noFill/>
        </p:spPr>
        <p:txBody>
          <a:bodyPr vert="horz" wrap="square">
            <a:spAutoFit/>
          </a:bodyPr>
          <a:lstStyle/>
          <a:p>
            <a:r>
              <a:rPr lang="en-US" sz="1400" b="0" i="0" u="none" strike="noStrike" baseline="0" dirty="0">
                <a:latin typeface="NimbusRomNo9L-Regu"/>
              </a:rPr>
              <a:t>Modified</a:t>
            </a:r>
            <a:endParaRPr lang="en-US" sz="1400" dirty="0"/>
          </a:p>
        </p:txBody>
      </p:sp>
    </p:spTree>
    <p:extLst>
      <p:ext uri="{BB962C8B-B14F-4D97-AF65-F5344CB8AC3E}">
        <p14:creationId xmlns:p14="http://schemas.microsoft.com/office/powerpoint/2010/main" val="81214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886FB-1123-4CEC-B818-25EE1DEDDAE1}"/>
              </a:ext>
            </a:extLst>
          </p:cNvPr>
          <p:cNvSpPr>
            <a:spLocks noGrp="1"/>
          </p:cNvSpPr>
          <p:nvPr>
            <p:ph type="title"/>
          </p:nvPr>
        </p:nvSpPr>
        <p:spPr/>
        <p:txBody>
          <a:bodyPr/>
          <a:lstStyle/>
          <a:p>
            <a:r>
              <a:rPr lang="en-US" dirty="0"/>
              <a:t>Dependencies</a:t>
            </a:r>
          </a:p>
        </p:txBody>
      </p:sp>
      <p:graphicFrame>
        <p:nvGraphicFramePr>
          <p:cNvPr id="2" name="Table 1">
            <a:extLst>
              <a:ext uri="{FF2B5EF4-FFF2-40B4-BE49-F238E27FC236}">
                <a16:creationId xmlns:a16="http://schemas.microsoft.com/office/drawing/2014/main" id="{6B6934C1-9E3E-587A-F214-E6339FE7A61A}"/>
              </a:ext>
            </a:extLst>
          </p:cNvPr>
          <p:cNvGraphicFramePr>
            <a:graphicFrameLocks noGrp="1"/>
          </p:cNvGraphicFramePr>
          <p:nvPr>
            <p:extLst>
              <p:ext uri="{D42A27DB-BD31-4B8C-83A1-F6EECF244321}">
                <p14:modId xmlns:p14="http://schemas.microsoft.com/office/powerpoint/2010/main" val="764740849"/>
              </p:ext>
            </p:extLst>
          </p:nvPr>
        </p:nvGraphicFramePr>
        <p:xfrm>
          <a:off x="628650" y="1360929"/>
          <a:ext cx="7886700" cy="300482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695646922"/>
                    </a:ext>
                  </a:extLst>
                </a:gridCol>
                <a:gridCol w="1314450">
                  <a:extLst>
                    <a:ext uri="{9D8B030D-6E8A-4147-A177-3AD203B41FA5}">
                      <a16:colId xmlns:a16="http://schemas.microsoft.com/office/drawing/2014/main" val="4032479063"/>
                    </a:ext>
                  </a:extLst>
                </a:gridCol>
                <a:gridCol w="1314450">
                  <a:extLst>
                    <a:ext uri="{9D8B030D-6E8A-4147-A177-3AD203B41FA5}">
                      <a16:colId xmlns:a16="http://schemas.microsoft.com/office/drawing/2014/main" val="4114626448"/>
                    </a:ext>
                  </a:extLst>
                </a:gridCol>
                <a:gridCol w="1314450">
                  <a:extLst>
                    <a:ext uri="{9D8B030D-6E8A-4147-A177-3AD203B41FA5}">
                      <a16:colId xmlns:a16="http://schemas.microsoft.com/office/drawing/2014/main" val="2412999781"/>
                    </a:ext>
                  </a:extLst>
                </a:gridCol>
                <a:gridCol w="1314450">
                  <a:extLst>
                    <a:ext uri="{9D8B030D-6E8A-4147-A177-3AD203B41FA5}">
                      <a16:colId xmlns:a16="http://schemas.microsoft.com/office/drawing/2014/main" val="3223270292"/>
                    </a:ext>
                  </a:extLst>
                </a:gridCol>
                <a:gridCol w="1314450">
                  <a:extLst>
                    <a:ext uri="{9D8B030D-6E8A-4147-A177-3AD203B41FA5}">
                      <a16:colId xmlns:a16="http://schemas.microsoft.com/office/drawing/2014/main" val="1086440028"/>
                    </a:ext>
                  </a:extLst>
                </a:gridCol>
              </a:tblGrid>
              <a:tr h="0">
                <a:tc>
                  <a:txBody>
                    <a:bodyPr/>
                    <a:lstStyle/>
                    <a:p>
                      <a:pPr>
                        <a:lnSpc>
                          <a:spcPct val="107000"/>
                        </a:lnSpc>
                        <a:spcAft>
                          <a:spcPts val="800"/>
                        </a:spcAft>
                      </a:pPr>
                      <a:r>
                        <a:rPr lang="en-US" sz="1000">
                          <a:effectLst/>
                        </a:rPr>
                        <a:t>Dependency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Status</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Point of Contact</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Fallback/Contingency measure</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Need by date</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Result in case of failure</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6613026"/>
                  </a:ext>
                </a:extLst>
              </a:tr>
              <a:tr h="0">
                <a:tc>
                  <a:txBody>
                    <a:bodyPr/>
                    <a:lstStyle/>
                    <a:p>
                      <a:pPr>
                        <a:lnSpc>
                          <a:spcPct val="107000"/>
                        </a:lnSpc>
                        <a:spcAft>
                          <a:spcPts val="800"/>
                        </a:spcAft>
                      </a:pPr>
                      <a:r>
                        <a:rPr lang="en-US" sz="1000">
                          <a:effectLst/>
                        </a:rPr>
                        <a:t>Eye Robot accessibility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solidFill>
                            <a:srgbClr val="00B050"/>
                          </a:solidFill>
                          <a:effectLst/>
                        </a:rPr>
                        <a:t>Readily available</a:t>
                      </a:r>
                      <a:endParaRPr lang="en-US" sz="120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Mojtaba Esfandiari / Dr. Iordachita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No contingency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78724380"/>
                  </a:ext>
                </a:extLst>
              </a:tr>
              <a:tr h="0">
                <a:tc>
                  <a:txBody>
                    <a:bodyPr/>
                    <a:lstStyle/>
                    <a:p>
                      <a:pPr>
                        <a:lnSpc>
                          <a:spcPct val="107000"/>
                        </a:lnSpc>
                        <a:spcAft>
                          <a:spcPts val="800"/>
                        </a:spcAft>
                      </a:pPr>
                      <a:r>
                        <a:rPr lang="en-US" sz="1000">
                          <a:effectLst/>
                        </a:rPr>
                        <a:t>Snake Robot accessibility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solidFill>
                            <a:srgbClr val="00B050"/>
                          </a:solidFill>
                          <a:effectLst/>
                        </a:rPr>
                        <a:t>Readily available</a:t>
                      </a:r>
                      <a:endParaRPr lang="en-US" sz="120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Mojtaba Esfandiari / Dr. Iordachita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No contingency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60051601"/>
                  </a:ext>
                </a:extLst>
              </a:tr>
              <a:tr h="0">
                <a:tc>
                  <a:txBody>
                    <a:bodyPr/>
                    <a:lstStyle/>
                    <a:p>
                      <a:pPr>
                        <a:lnSpc>
                          <a:spcPct val="107000"/>
                        </a:lnSpc>
                        <a:spcAft>
                          <a:spcPts val="800"/>
                        </a:spcAft>
                      </a:pPr>
                      <a:r>
                        <a:rPr lang="en-US" sz="1000">
                          <a:effectLst/>
                        </a:rPr>
                        <a:t>Phantom Omni</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solidFill>
                            <a:srgbClr val="00B050"/>
                          </a:solidFill>
                          <a:effectLst/>
                        </a:rPr>
                        <a:t>Available</a:t>
                      </a:r>
                      <a:endParaRPr lang="en-US" sz="1200" dirty="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Mojtaba Esfandiari / Dr. Iordachita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No contingency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1929521"/>
                  </a:ext>
                </a:extLst>
              </a:tr>
              <a:tr h="0">
                <a:tc>
                  <a:txBody>
                    <a:bodyPr/>
                    <a:lstStyle/>
                    <a:p>
                      <a:pPr>
                        <a:lnSpc>
                          <a:spcPct val="107000"/>
                        </a:lnSpc>
                        <a:spcAft>
                          <a:spcPts val="800"/>
                        </a:spcAft>
                      </a:pPr>
                      <a:r>
                        <a:rPr lang="en-US" sz="1000" dirty="0">
                          <a:effectLst/>
                        </a:rPr>
                        <a:t>Snake robot CAD models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solidFill>
                            <a:srgbClr val="00B050"/>
                          </a:solidFill>
                          <a:effectLst/>
                        </a:rPr>
                        <a:t>Obtained</a:t>
                      </a:r>
                      <a:endParaRPr lang="en-US" sz="1200" dirty="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Mojtaba Esfandiari / Dr. Iordachita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No contingency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03/13/2023</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Delay in the implementation of the simulation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97423303"/>
                  </a:ext>
                </a:extLst>
              </a:tr>
              <a:tr h="0">
                <a:tc>
                  <a:txBody>
                    <a:bodyPr/>
                    <a:lstStyle/>
                    <a:p>
                      <a:pPr>
                        <a:lnSpc>
                          <a:spcPct val="107000"/>
                        </a:lnSpc>
                        <a:spcAft>
                          <a:spcPts val="800"/>
                        </a:spcAft>
                      </a:pPr>
                      <a:r>
                        <a:rPr lang="en-US" sz="1000" dirty="0">
                          <a:effectLst/>
                        </a:rPr>
                        <a:t>Access to </a:t>
                      </a:r>
                      <a:r>
                        <a:rPr lang="en-US" sz="1000" dirty="0" err="1">
                          <a:effectLst/>
                        </a:rPr>
                        <a:t>robotorium</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solidFill>
                            <a:srgbClr val="00B050"/>
                          </a:solidFill>
                          <a:effectLst/>
                        </a:rPr>
                        <a:t>Obtained</a:t>
                      </a:r>
                      <a:endParaRPr lang="en-US" sz="1200" dirty="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Mojtaba Esfandiari</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No contingency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03/06/2023</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8061311"/>
                  </a:ext>
                </a:extLst>
              </a:tr>
              <a:tr h="0">
                <a:tc>
                  <a:txBody>
                    <a:bodyPr/>
                    <a:lstStyle/>
                    <a:p>
                      <a:pPr>
                        <a:lnSpc>
                          <a:spcPct val="107000"/>
                        </a:lnSpc>
                        <a:spcAft>
                          <a:spcPts val="800"/>
                        </a:spcAft>
                      </a:pPr>
                      <a:r>
                        <a:rPr lang="en-US" sz="1000">
                          <a:effectLst/>
                        </a:rPr>
                        <a:t>Access to snake robot plugin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solidFill>
                            <a:srgbClr val="00B050"/>
                          </a:solidFill>
                          <a:effectLst/>
                        </a:rPr>
                        <a:t>Obtained</a:t>
                      </a:r>
                      <a:endParaRPr lang="en-US" sz="1200" dirty="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Adnan Munawar</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No contingency</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ongoing</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a:effectLst/>
                        </a:rPr>
                        <a:t>N/A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00233164"/>
                  </a:ext>
                </a:extLst>
              </a:tr>
              <a:tr h="0">
                <a:tc>
                  <a:txBody>
                    <a:bodyPr/>
                    <a:lstStyle/>
                    <a:p>
                      <a:pPr>
                        <a:lnSpc>
                          <a:spcPct val="107000"/>
                        </a:lnSpc>
                        <a:spcAft>
                          <a:spcPts val="800"/>
                        </a:spcAft>
                      </a:pPr>
                      <a:r>
                        <a:rPr lang="en-US" sz="1000">
                          <a:effectLst/>
                        </a:rPr>
                        <a:t>CT data / the loop X machine</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kern="1200" dirty="0">
                          <a:solidFill>
                            <a:srgbClr val="FF0000"/>
                          </a:solidFill>
                          <a:effectLst/>
                          <a:latin typeface="+mn-lt"/>
                          <a:ea typeface="+mn-ea"/>
                          <a:cs typeface="+mn-cs"/>
                        </a:rPr>
                        <a:t>N</a:t>
                      </a:r>
                      <a:r>
                        <a:rPr lang="en-US" altLang="zh-CN" sz="1000" kern="1200" dirty="0">
                          <a:solidFill>
                            <a:srgbClr val="FF0000"/>
                          </a:solidFill>
                          <a:effectLst/>
                          <a:latin typeface="+mn-lt"/>
                          <a:ea typeface="+mn-ea"/>
                          <a:cs typeface="+mn-cs"/>
                        </a:rPr>
                        <a:t>ot yet obtained</a:t>
                      </a:r>
                    </a:p>
                    <a:p>
                      <a:pPr>
                        <a:lnSpc>
                          <a:spcPct val="107000"/>
                        </a:lnSpc>
                        <a:spcAft>
                          <a:spcPts val="800"/>
                        </a:spcAft>
                      </a:pPr>
                      <a:r>
                        <a:rPr lang="en-US" sz="1000" kern="1200" dirty="0">
                          <a:solidFill>
                            <a:srgbClr val="FF0000"/>
                          </a:solidFill>
                          <a:effectLst/>
                          <a:latin typeface="+mn-lt"/>
                          <a:ea typeface="+mn-ea"/>
                          <a:cs typeface="+mn-cs"/>
                        </a:rPr>
                        <a:t>( Have </a:t>
                      </a:r>
                      <a:r>
                        <a:rPr lang="en-US" sz="1000" kern="1200" dirty="0" err="1">
                          <a:solidFill>
                            <a:srgbClr val="FF0000"/>
                          </a:solidFill>
                          <a:effectLst/>
                          <a:latin typeface="+mn-lt"/>
                          <a:ea typeface="+mn-ea"/>
                          <a:cs typeface="+mn-cs"/>
                        </a:rPr>
                        <a:t>stl</a:t>
                      </a:r>
                      <a:r>
                        <a:rPr lang="en-US" sz="1000" kern="1200" dirty="0">
                          <a:solidFill>
                            <a:srgbClr val="FF0000"/>
                          </a:solidFill>
                          <a:effectLst/>
                          <a:latin typeface="+mn-lt"/>
                          <a:ea typeface="+mn-ea"/>
                          <a:cs typeface="+mn-cs"/>
                        </a:rPr>
                        <a:t> model of eyeball instead )</a:t>
                      </a:r>
                    </a:p>
                  </a:txBody>
                  <a:tcPr marL="68580" marR="68580" marT="0" marB="0" anchor="ctr"/>
                </a:tc>
                <a:tc>
                  <a:txBody>
                    <a:bodyPr/>
                    <a:lstStyle/>
                    <a:p>
                      <a:pPr>
                        <a:lnSpc>
                          <a:spcPct val="107000"/>
                        </a:lnSpc>
                        <a:spcAft>
                          <a:spcPts val="800"/>
                        </a:spcAft>
                      </a:pPr>
                      <a:r>
                        <a:rPr lang="en-US" sz="1000" dirty="0" err="1">
                          <a:effectLst/>
                        </a:rPr>
                        <a:t>Mojtaba</a:t>
                      </a:r>
                      <a:r>
                        <a:rPr lang="en-US" sz="1000" dirty="0">
                          <a:effectLst/>
                        </a:rPr>
                        <a:t> Esfandiari / Dr. </a:t>
                      </a:r>
                      <a:r>
                        <a:rPr lang="en-US" sz="1000" dirty="0" err="1">
                          <a:effectLst/>
                        </a:rPr>
                        <a:t>Iordachita</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effectLst/>
                        </a:rPr>
                        <a:t>If no CT data, use the loop X machine to collect the eyeball 3D scan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effectLst/>
                        </a:rPr>
                        <a:t>03/20/2023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nSpc>
                          <a:spcPct val="107000"/>
                        </a:lnSpc>
                        <a:spcAft>
                          <a:spcPts val="800"/>
                        </a:spcAft>
                      </a:pPr>
                      <a:r>
                        <a:rPr lang="en-US" sz="1000" dirty="0">
                          <a:effectLst/>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15245794"/>
                  </a:ext>
                </a:extLst>
              </a:tr>
            </a:tbl>
          </a:graphicData>
        </a:graphic>
      </p:graphicFrame>
    </p:spTree>
    <p:extLst>
      <p:ext uri="{BB962C8B-B14F-4D97-AF65-F5344CB8AC3E}">
        <p14:creationId xmlns:p14="http://schemas.microsoft.com/office/powerpoint/2010/main" val="2787004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886FB-1123-4CEC-B818-25EE1DEDDAE1}"/>
              </a:ext>
            </a:extLst>
          </p:cNvPr>
          <p:cNvSpPr>
            <a:spLocks noGrp="1"/>
          </p:cNvSpPr>
          <p:nvPr>
            <p:ph type="title"/>
          </p:nvPr>
        </p:nvSpPr>
        <p:spPr/>
        <p:txBody>
          <a:bodyPr/>
          <a:lstStyle/>
          <a:p>
            <a:r>
              <a:rPr lang="en-US" dirty="0"/>
              <a:t>D</a:t>
            </a:r>
            <a:r>
              <a:rPr lang="en-US" altLang="zh-CN" dirty="0"/>
              <a:t>ocumentation</a:t>
            </a:r>
            <a:endParaRPr lang="en-US" dirty="0"/>
          </a:p>
        </p:txBody>
      </p:sp>
      <p:sp>
        <p:nvSpPr>
          <p:cNvPr id="6" name="TextBox 5">
            <a:extLst>
              <a:ext uri="{FF2B5EF4-FFF2-40B4-BE49-F238E27FC236}">
                <a16:creationId xmlns:a16="http://schemas.microsoft.com/office/drawing/2014/main" id="{3AF36E8F-A174-2BF1-C9FB-21677B5241E7}"/>
              </a:ext>
            </a:extLst>
          </p:cNvPr>
          <p:cNvSpPr txBox="1"/>
          <p:nvPr/>
        </p:nvSpPr>
        <p:spPr>
          <a:xfrm>
            <a:off x="575108" y="1200195"/>
            <a:ext cx="6567097" cy="338554"/>
          </a:xfrm>
          <a:prstGeom prst="rect">
            <a:avLst/>
          </a:prstGeom>
          <a:noFill/>
        </p:spPr>
        <p:txBody>
          <a:bodyPr wrap="square">
            <a:spAutoFit/>
          </a:bodyPr>
          <a:lstStyle/>
          <a:p>
            <a:pPr algn="l"/>
            <a:r>
              <a:rPr lang="en-US" sz="1600" b="0" i="0" u="none" strike="noStrike" baseline="0" dirty="0">
                <a:latin typeface="NimbusRomNo9L-Regu"/>
              </a:rPr>
              <a:t>A</a:t>
            </a:r>
            <a:r>
              <a:rPr lang="en-US" altLang="zh-CN" sz="1600" b="0" i="0" u="none" strike="noStrike" baseline="0" dirty="0">
                <a:latin typeface="NimbusRomNo9L-Regu"/>
              </a:rPr>
              <a:t>ll scripts and model files are uploaded </a:t>
            </a:r>
            <a:r>
              <a:rPr lang="en-US" altLang="zh-CN" sz="1600" dirty="0">
                <a:latin typeface="NimbusRomNo9L-Regu"/>
              </a:rPr>
              <a:t>on GitHub. ( link see wiki page)</a:t>
            </a:r>
            <a:endParaRPr lang="en-US" sz="1600" dirty="0"/>
          </a:p>
        </p:txBody>
      </p:sp>
    </p:spTree>
    <p:extLst>
      <p:ext uri="{BB962C8B-B14F-4D97-AF65-F5344CB8AC3E}">
        <p14:creationId xmlns:p14="http://schemas.microsoft.com/office/powerpoint/2010/main" val="263379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E124C9-4774-4A0F-A29D-DC63F7C32D0D}"/>
              </a:ext>
            </a:extLst>
          </p:cNvPr>
          <p:cNvSpPr>
            <a:spLocks noGrp="1"/>
          </p:cNvSpPr>
          <p:nvPr>
            <p:ph type="title"/>
          </p:nvPr>
        </p:nvSpPr>
        <p:spPr/>
        <p:txBody>
          <a:bodyPr/>
          <a:lstStyle/>
          <a:p>
            <a:r>
              <a:rPr lang="en-US" dirty="0"/>
              <a:t>Management plan</a:t>
            </a:r>
          </a:p>
        </p:txBody>
      </p:sp>
      <p:sp>
        <p:nvSpPr>
          <p:cNvPr id="5" name="Item 1 Title">
            <a:extLst>
              <a:ext uri="{FF2B5EF4-FFF2-40B4-BE49-F238E27FC236}">
                <a16:creationId xmlns:a16="http://schemas.microsoft.com/office/drawing/2014/main" id="{D6C74719-2A34-4113-A80E-FAEFEF2B9618}"/>
              </a:ext>
            </a:extLst>
          </p:cNvPr>
          <p:cNvSpPr>
            <a:spLocks noGrp="1"/>
          </p:cNvSpPr>
          <p:nvPr>
            <p:ph type="body" sz="quarter" idx="10"/>
          </p:nvPr>
        </p:nvSpPr>
        <p:spPr>
          <a:xfrm>
            <a:off x="1304565" y="2077011"/>
            <a:ext cx="2101790" cy="316948"/>
          </a:xfrm>
        </p:spPr>
        <p:txBody>
          <a:bodyPr/>
          <a:lstStyle/>
          <a:p>
            <a:r>
              <a:rPr lang="en-US" dirty="0"/>
              <a:t>Meeting</a:t>
            </a:r>
          </a:p>
        </p:txBody>
      </p:sp>
      <p:sp>
        <p:nvSpPr>
          <p:cNvPr id="6" name="Item 1 Text">
            <a:extLst>
              <a:ext uri="{FF2B5EF4-FFF2-40B4-BE49-F238E27FC236}">
                <a16:creationId xmlns:a16="http://schemas.microsoft.com/office/drawing/2014/main" id="{45CF265C-837C-4D5B-BF93-A6E235905E85}"/>
              </a:ext>
            </a:extLst>
          </p:cNvPr>
          <p:cNvSpPr>
            <a:spLocks noGrp="1"/>
          </p:cNvSpPr>
          <p:nvPr>
            <p:ph type="body" sz="quarter" idx="13"/>
          </p:nvPr>
        </p:nvSpPr>
        <p:spPr>
          <a:xfrm>
            <a:off x="365954" y="2509813"/>
            <a:ext cx="3979012" cy="1149138"/>
          </a:xfrm>
        </p:spPr>
        <p:txBody>
          <a:bodyPr>
            <a:normAutofit/>
          </a:bodyPr>
          <a:lstStyle/>
          <a:p>
            <a:pPr marL="228600" indent="-228600" algn="l">
              <a:buAutoNum type="arabicPeriod"/>
            </a:pPr>
            <a:r>
              <a:rPr lang="en-US" b="1" dirty="0">
                <a:solidFill>
                  <a:srgbClr val="F2F2F5"/>
                </a:solidFill>
              </a:rPr>
              <a:t>Weekly meetings </a:t>
            </a:r>
            <a:r>
              <a:rPr lang="en-US" dirty="0">
                <a:solidFill>
                  <a:srgbClr val="F2F2F5"/>
                </a:solidFill>
              </a:rPr>
              <a:t>with </a:t>
            </a:r>
            <a:r>
              <a:rPr lang="en-US" dirty="0" err="1">
                <a:solidFill>
                  <a:srgbClr val="F2F2F5"/>
                </a:solidFill>
              </a:rPr>
              <a:t>Mojtaba</a:t>
            </a:r>
            <a:r>
              <a:rPr lang="en-US" dirty="0">
                <a:solidFill>
                  <a:srgbClr val="F2F2F5"/>
                </a:solidFill>
              </a:rPr>
              <a:t> Esfandiari and Adnan Munawar on Wednesday afternoon 3-4 pm</a:t>
            </a:r>
          </a:p>
          <a:p>
            <a:pPr marL="228600" indent="-228600" algn="l">
              <a:buAutoNum type="arabicPeriod"/>
            </a:pPr>
            <a:r>
              <a:rPr lang="en-US" b="1" dirty="0">
                <a:solidFill>
                  <a:srgbClr val="F2F2F5"/>
                </a:solidFill>
              </a:rPr>
              <a:t>Bi-weekly meetings </a:t>
            </a:r>
            <a:r>
              <a:rPr lang="en-US" dirty="0">
                <a:solidFill>
                  <a:srgbClr val="F2F2F5"/>
                </a:solidFill>
              </a:rPr>
              <a:t>with Prof. Iulian </a:t>
            </a:r>
            <a:r>
              <a:rPr lang="en-US" dirty="0" err="1">
                <a:solidFill>
                  <a:srgbClr val="F2F2F5"/>
                </a:solidFill>
              </a:rPr>
              <a:t>Iordachita</a:t>
            </a:r>
            <a:r>
              <a:rPr lang="en-US" dirty="0">
                <a:solidFill>
                  <a:srgbClr val="F2F2F5"/>
                </a:solidFill>
              </a:rPr>
              <a:t> on Friday afternoon (Time may change due to schedule). </a:t>
            </a:r>
          </a:p>
        </p:txBody>
      </p:sp>
      <p:sp>
        <p:nvSpPr>
          <p:cNvPr id="10" name="Text Placeholder 9">
            <a:extLst>
              <a:ext uri="{FF2B5EF4-FFF2-40B4-BE49-F238E27FC236}">
                <a16:creationId xmlns:a16="http://schemas.microsoft.com/office/drawing/2014/main" id="{2E557EC2-3284-4E4D-A262-1B1D545B2CAE}"/>
              </a:ext>
            </a:extLst>
          </p:cNvPr>
          <p:cNvSpPr>
            <a:spLocks noGrp="1"/>
          </p:cNvSpPr>
          <p:nvPr>
            <p:ph type="body" sz="quarter" idx="17"/>
          </p:nvPr>
        </p:nvSpPr>
        <p:spPr>
          <a:xfrm>
            <a:off x="5268429" y="2109099"/>
            <a:ext cx="2230879" cy="316948"/>
          </a:xfrm>
        </p:spPr>
        <p:txBody>
          <a:bodyPr/>
          <a:lstStyle/>
          <a:p>
            <a:r>
              <a:rPr lang="en-US" dirty="0"/>
              <a:t>Communication</a:t>
            </a:r>
          </a:p>
        </p:txBody>
      </p:sp>
      <p:sp>
        <p:nvSpPr>
          <p:cNvPr id="17" name="Item 1 Text">
            <a:extLst>
              <a:ext uri="{FF2B5EF4-FFF2-40B4-BE49-F238E27FC236}">
                <a16:creationId xmlns:a16="http://schemas.microsoft.com/office/drawing/2014/main" id="{D29027C4-801E-7BB4-6C38-FDE6345348D3}"/>
              </a:ext>
            </a:extLst>
          </p:cNvPr>
          <p:cNvSpPr txBox="1">
            <a:spLocks/>
          </p:cNvSpPr>
          <p:nvPr/>
        </p:nvSpPr>
        <p:spPr>
          <a:xfrm>
            <a:off x="4638614" y="2682274"/>
            <a:ext cx="4505386" cy="1149138"/>
          </a:xfrm>
          <a:prstGeom prst="rect">
            <a:avLst/>
          </a:prstGeo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sz="12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l">
              <a:buFont typeface="Arial" panose="020B0604020202020204" pitchFamily="34" charset="0"/>
              <a:buAutoNum type="arabicPeriod"/>
            </a:pPr>
            <a:r>
              <a:rPr lang="en-US" dirty="0">
                <a:solidFill>
                  <a:srgbClr val="F2F2F5"/>
                </a:solidFill>
              </a:rPr>
              <a:t>Maintain communication on </a:t>
            </a:r>
            <a:r>
              <a:rPr lang="en-US" b="1" dirty="0">
                <a:solidFill>
                  <a:srgbClr val="F2F2F5"/>
                </a:solidFill>
              </a:rPr>
              <a:t>Microsoft Teams</a:t>
            </a:r>
          </a:p>
          <a:p>
            <a:pPr marL="228600" indent="-228600" algn="l">
              <a:buFont typeface="Arial" panose="020B0604020202020204" pitchFamily="34" charset="0"/>
              <a:buAutoNum type="arabicPeriod"/>
            </a:pPr>
            <a:r>
              <a:rPr lang="en-US" dirty="0">
                <a:solidFill>
                  <a:srgbClr val="F2F2F5"/>
                </a:solidFill>
              </a:rPr>
              <a:t>Files are stored and shared through </a:t>
            </a:r>
            <a:r>
              <a:rPr lang="en-US" b="1" dirty="0">
                <a:solidFill>
                  <a:srgbClr val="F2F2F5"/>
                </a:solidFill>
              </a:rPr>
              <a:t>OneDrive</a:t>
            </a:r>
            <a:r>
              <a:rPr lang="en-US" dirty="0">
                <a:solidFill>
                  <a:srgbClr val="F2F2F5"/>
                </a:solidFill>
              </a:rPr>
              <a:t> and </a:t>
            </a:r>
            <a:r>
              <a:rPr lang="en-US" b="1" dirty="0">
                <a:solidFill>
                  <a:srgbClr val="F2F2F5"/>
                </a:solidFill>
              </a:rPr>
              <a:t>GitHub</a:t>
            </a:r>
          </a:p>
        </p:txBody>
      </p:sp>
      <p:pic>
        <p:nvPicPr>
          <p:cNvPr id="18" name="Graphic 77">
            <a:extLst>
              <a:ext uri="{FF2B5EF4-FFF2-40B4-BE49-F238E27FC236}">
                <a16:creationId xmlns:a16="http://schemas.microsoft.com/office/drawing/2014/main" id="{1596A43B-78F9-1105-D8D1-748920D82C07}"/>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6311" y="1533988"/>
            <a:ext cx="518298" cy="518298"/>
          </a:xfrm>
          <a:prstGeom prst="rect">
            <a:avLst/>
          </a:prstGeom>
        </p:spPr>
      </p:pic>
      <p:pic>
        <p:nvPicPr>
          <p:cNvPr id="19" name="Graphic 56">
            <a:extLst>
              <a:ext uri="{FF2B5EF4-FFF2-40B4-BE49-F238E27FC236}">
                <a16:creationId xmlns:a16="http://schemas.microsoft.com/office/drawing/2014/main" id="{A660B150-628A-479B-20C6-6B3DDDB3254E}"/>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256" y="1558713"/>
            <a:ext cx="518298" cy="518298"/>
          </a:xfrm>
          <a:prstGeom prst="rect">
            <a:avLst/>
          </a:prstGeom>
        </p:spPr>
      </p:pic>
    </p:spTree>
    <p:extLst>
      <p:ext uri="{BB962C8B-B14F-4D97-AF65-F5344CB8AC3E}">
        <p14:creationId xmlns:p14="http://schemas.microsoft.com/office/powerpoint/2010/main" val="3712335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F44F-20E2-4F8A-B391-2849B8BC74E8}"/>
              </a:ext>
            </a:extLst>
          </p:cNvPr>
          <p:cNvSpPr>
            <a:spLocks noGrp="1"/>
          </p:cNvSpPr>
          <p:nvPr>
            <p:ph type="title"/>
          </p:nvPr>
        </p:nvSpPr>
        <p:spPr/>
        <p:txBody>
          <a:bodyPr/>
          <a:lstStyle/>
          <a:p>
            <a:r>
              <a:rPr lang="en-US" dirty="0"/>
              <a:t>References</a:t>
            </a:r>
          </a:p>
        </p:txBody>
      </p:sp>
      <p:sp>
        <p:nvSpPr>
          <p:cNvPr id="6" name="Text Placeholder 5">
            <a:extLst>
              <a:ext uri="{FF2B5EF4-FFF2-40B4-BE49-F238E27FC236}">
                <a16:creationId xmlns:a16="http://schemas.microsoft.com/office/drawing/2014/main" id="{AD0760BF-8C36-488C-8A1A-060E92F5B950}"/>
              </a:ext>
            </a:extLst>
          </p:cNvPr>
          <p:cNvSpPr>
            <a:spLocks noGrp="1"/>
          </p:cNvSpPr>
          <p:nvPr>
            <p:ph type="body" sz="quarter" idx="16"/>
          </p:nvPr>
        </p:nvSpPr>
        <p:spPr>
          <a:xfrm>
            <a:off x="533919" y="1230228"/>
            <a:ext cx="8085415" cy="3077573"/>
          </a:xfrm>
        </p:spPr>
        <p:txBody>
          <a:bodyPr/>
          <a:lstStyle/>
          <a:p>
            <a:pPr>
              <a:spcBef>
                <a:spcPts val="0"/>
              </a:spcBef>
              <a:spcAft>
                <a:spcPts val="800"/>
              </a:spcAft>
            </a:pPr>
            <a:r>
              <a:rPr lang="en-US" sz="1000" dirty="0">
                <a:solidFill>
                  <a:srgbClr val="222222"/>
                </a:solidFill>
                <a:effectLst/>
              </a:rPr>
              <a:t>Shi, K., Zhou, Y., Ebrahimi, A., Li, G., &amp; </a:t>
            </a:r>
            <a:r>
              <a:rPr lang="en-US" sz="1000" dirty="0" err="1">
                <a:solidFill>
                  <a:srgbClr val="222222"/>
                </a:solidFill>
                <a:effectLst/>
              </a:rPr>
              <a:t>Iordachita</a:t>
            </a:r>
            <a:r>
              <a:rPr lang="en-US" sz="1000" dirty="0">
                <a:solidFill>
                  <a:srgbClr val="222222"/>
                </a:solidFill>
                <a:effectLst/>
              </a:rPr>
              <a:t>, I. (2022, April). Optimization-based Concurrent Control of a High Dexterity Robot for Vitreoretinal Surgery. In </a:t>
            </a:r>
            <a:r>
              <a:rPr lang="en-US" sz="1000" i="1" dirty="0">
                <a:solidFill>
                  <a:srgbClr val="222222"/>
                </a:solidFill>
                <a:effectLst/>
              </a:rPr>
              <a:t>2022 International Symposium on Medical Robotics (ISMR)</a:t>
            </a:r>
            <a:r>
              <a:rPr lang="en-US" sz="1000" dirty="0">
                <a:solidFill>
                  <a:srgbClr val="222222"/>
                </a:solidFill>
                <a:effectLst/>
              </a:rPr>
              <a:t> (pp. 1-7). IEEE.</a:t>
            </a:r>
            <a:endParaRPr lang="en-US" sz="1000" dirty="0">
              <a:solidFill>
                <a:srgbClr val="222222"/>
              </a:solidFill>
            </a:endParaRPr>
          </a:p>
          <a:p>
            <a:pPr>
              <a:spcBef>
                <a:spcPts val="0"/>
              </a:spcBef>
              <a:spcAft>
                <a:spcPts val="800"/>
              </a:spcAft>
            </a:pPr>
            <a:r>
              <a:rPr lang="en-US" sz="1000" dirty="0">
                <a:solidFill>
                  <a:srgbClr val="222222"/>
                </a:solidFill>
                <a:effectLst/>
              </a:rPr>
              <a:t>Munawar, A., Wang, Y., </a:t>
            </a:r>
            <a:r>
              <a:rPr lang="en-US" sz="1000" dirty="0" err="1">
                <a:solidFill>
                  <a:srgbClr val="222222"/>
                </a:solidFill>
                <a:effectLst/>
              </a:rPr>
              <a:t>Gondokaryono</a:t>
            </a:r>
            <a:r>
              <a:rPr lang="en-US" sz="1000" dirty="0">
                <a:solidFill>
                  <a:srgbClr val="222222"/>
                </a:solidFill>
                <a:effectLst/>
              </a:rPr>
              <a:t>, R., &amp; Fischer, G. S. (2019, November). A real-time dynamic simulator and an associated front-end representation format for simulating complex robots and environments. In </a:t>
            </a:r>
            <a:r>
              <a:rPr lang="en-US" sz="1000" i="1" dirty="0">
                <a:solidFill>
                  <a:srgbClr val="222222"/>
                </a:solidFill>
                <a:effectLst/>
              </a:rPr>
              <a:t>2019 IEEE/RSJ International Conference on Intelligent Robots and Systems (IROS)</a:t>
            </a:r>
            <a:r>
              <a:rPr lang="en-US" sz="1000" dirty="0">
                <a:solidFill>
                  <a:srgbClr val="222222"/>
                </a:solidFill>
                <a:effectLst/>
              </a:rPr>
              <a:t> (pp. 1875-1882). IEEE.</a:t>
            </a:r>
            <a:endParaRPr lang="en-US" dirty="0"/>
          </a:p>
          <a:p>
            <a:endParaRPr lang="en-US" dirty="0"/>
          </a:p>
        </p:txBody>
      </p:sp>
    </p:spTree>
    <p:extLst>
      <p:ext uri="{BB962C8B-B14F-4D97-AF65-F5344CB8AC3E}">
        <p14:creationId xmlns:p14="http://schemas.microsoft.com/office/powerpoint/2010/main" val="300021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72EF01A-0814-AAB6-8139-E26996A939C6}"/>
              </a:ext>
            </a:extLst>
          </p:cNvPr>
          <p:cNvGrpSpPr>
            <a:grpSpLocks noGrp="1" noUngrp="1" noRot="1" noMove="1" noResize="1"/>
          </p:cNvGrpSpPr>
          <p:nvPr/>
        </p:nvGrpSpPr>
        <p:grpSpPr>
          <a:xfrm>
            <a:off x="0" y="0"/>
            <a:ext cx="9144000" cy="5143500"/>
            <a:chOff x="0" y="0"/>
            <a:chExt cx="9144000" cy="5143500"/>
          </a:xfrm>
        </p:grpSpPr>
        <p:pic>
          <p:nvPicPr>
            <p:cNvPr id="8" name="Picture 7" descr="Logo&#10;&#10;Description automatically generated with low confidence">
              <a:extLst>
                <a:ext uri="{FF2B5EF4-FFF2-40B4-BE49-F238E27FC236}">
                  <a16:creationId xmlns:a16="http://schemas.microsoft.com/office/drawing/2014/main" id="{FE912FAF-85D9-88B4-205F-7DEBC80A4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9FC54234-6272-83A8-7E0D-F40995D9DB87}"/>
                </a:ext>
              </a:extLst>
            </p:cNvPr>
            <p:cNvPicPr>
              <a:picLocks noGrp="1" noRot="1" noChangeAspect="1" noMove="1" noResize="1" noEditPoints="1" noAdjustHandles="1" noChangeArrowheads="1" noChangeShapeType="1" noCrop="1"/>
            </p:cNvPicPr>
            <p:nvPr/>
          </p:nvPicPr>
          <p:blipFill>
            <a:blip r:embed="rId3"/>
            <a:stretch>
              <a:fillRect/>
            </a:stretch>
          </p:blipFill>
          <p:spPr>
            <a:xfrm>
              <a:off x="210427" y="361351"/>
              <a:ext cx="3217194" cy="3124200"/>
            </a:xfrm>
            <a:prstGeom prst="rect">
              <a:avLst/>
            </a:prstGeom>
          </p:spPr>
        </p:pic>
        <p:pic>
          <p:nvPicPr>
            <p:cNvPr id="12" name="Picture 11">
              <a:extLst>
                <a:ext uri="{FF2B5EF4-FFF2-40B4-BE49-F238E27FC236}">
                  <a16:creationId xmlns:a16="http://schemas.microsoft.com/office/drawing/2014/main" id="{95500572-F184-C3E7-6757-61BF5DA28E0E}"/>
                </a:ext>
              </a:extLst>
            </p:cNvPr>
            <p:cNvPicPr>
              <a:picLocks noGrp="1" noRot="1" noChangeAspect="1" noMove="1" noResize="1" noEditPoints="1" noAdjustHandles="1" noChangeArrowheads="1" noChangeShapeType="1" noCrop="1"/>
            </p:cNvPicPr>
            <p:nvPr/>
          </p:nvPicPr>
          <p:blipFill>
            <a:blip r:embed="rId4"/>
            <a:stretch>
              <a:fillRect/>
            </a:stretch>
          </p:blipFill>
          <p:spPr>
            <a:xfrm>
              <a:off x="99890" y="38891"/>
              <a:ext cx="1347910" cy="984329"/>
            </a:xfrm>
            <a:prstGeom prst="rect">
              <a:avLst/>
            </a:prstGeom>
          </p:spPr>
        </p:pic>
      </p:grpSp>
      <p:sp>
        <p:nvSpPr>
          <p:cNvPr id="6" name="Title">
            <a:extLst>
              <a:ext uri="{FF2B5EF4-FFF2-40B4-BE49-F238E27FC236}">
                <a16:creationId xmlns:a16="http://schemas.microsoft.com/office/drawing/2014/main" id="{88786DD6-526F-4411-913D-B6393635D76F}"/>
              </a:ext>
            </a:extLst>
          </p:cNvPr>
          <p:cNvSpPr txBox="1">
            <a:spLocks/>
          </p:cNvSpPr>
          <p:nvPr/>
        </p:nvSpPr>
        <p:spPr>
          <a:xfrm>
            <a:off x="628808" y="2138192"/>
            <a:ext cx="7538014" cy="1060475"/>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20000"/>
              </a:lnSpc>
            </a:pPr>
            <a:r>
              <a:rPr lang="en-US" sz="4400" b="1" dirty="0">
                <a:solidFill>
                  <a:schemeClr val="bg1"/>
                </a:solidFill>
              </a:rPr>
              <a:t>THANKS</a:t>
            </a:r>
          </a:p>
        </p:txBody>
      </p:sp>
    </p:spTree>
    <p:extLst>
      <p:ext uri="{BB962C8B-B14F-4D97-AF65-F5344CB8AC3E}">
        <p14:creationId xmlns:p14="http://schemas.microsoft.com/office/powerpoint/2010/main" val="373611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0075-B536-4133-87D1-526D7AB278EC}"/>
              </a:ext>
            </a:extLst>
          </p:cNvPr>
          <p:cNvSpPr>
            <a:spLocks noGrp="1"/>
          </p:cNvSpPr>
          <p:nvPr>
            <p:ph type="title"/>
          </p:nvPr>
        </p:nvSpPr>
        <p:spPr/>
        <p:txBody>
          <a:bodyPr/>
          <a:lstStyle/>
          <a:p>
            <a:r>
              <a:rPr lang="en-US" dirty="0"/>
              <a:t>Clinical motivation </a:t>
            </a:r>
          </a:p>
        </p:txBody>
      </p:sp>
      <p:sp>
        <p:nvSpPr>
          <p:cNvPr id="6" name="Text Placeholder 5">
            <a:extLst>
              <a:ext uri="{FF2B5EF4-FFF2-40B4-BE49-F238E27FC236}">
                <a16:creationId xmlns:a16="http://schemas.microsoft.com/office/drawing/2014/main" id="{AD0760BF-8C36-488C-8A1A-060E92F5B950}"/>
              </a:ext>
            </a:extLst>
          </p:cNvPr>
          <p:cNvSpPr>
            <a:spLocks noGrp="1"/>
          </p:cNvSpPr>
          <p:nvPr>
            <p:ph type="body" sz="quarter" idx="16"/>
          </p:nvPr>
        </p:nvSpPr>
        <p:spPr>
          <a:xfrm>
            <a:off x="529293" y="1400175"/>
            <a:ext cx="5137582" cy="3077573"/>
          </a:xfrm>
        </p:spPr>
        <p:txBody>
          <a:bodyPr/>
          <a:lstStyle/>
          <a:p>
            <a:pPr marL="0" indent="0">
              <a:buNone/>
            </a:pPr>
            <a:r>
              <a:rPr lang="en-US" dirty="0"/>
              <a:t>Vitreoretinal surgery is </a:t>
            </a:r>
            <a:r>
              <a:rPr lang="en-US" b="1" dirty="0"/>
              <a:t>highly delicate and difficult</a:t>
            </a:r>
          </a:p>
          <a:p>
            <a:r>
              <a:rPr lang="en-US" dirty="0"/>
              <a:t>exceptional precision on micron scale targets</a:t>
            </a:r>
          </a:p>
          <a:p>
            <a:r>
              <a:rPr lang="en-US" dirty="0"/>
              <a:t>in a constrained and fragile workspace </a:t>
            </a:r>
          </a:p>
          <a:p>
            <a:pPr marL="0" indent="0">
              <a:buNone/>
            </a:pPr>
            <a:endParaRPr lang="en-US" dirty="0"/>
          </a:p>
          <a:p>
            <a:pPr marL="0" indent="0">
              <a:buNone/>
            </a:pPr>
            <a:r>
              <a:rPr lang="en-US" b="1" dirty="0"/>
              <a:t>Challenges </a:t>
            </a:r>
          </a:p>
          <a:p>
            <a:r>
              <a:rPr lang="en-US" dirty="0"/>
              <a:t>physiological hand tremor</a:t>
            </a:r>
          </a:p>
          <a:p>
            <a:r>
              <a:rPr lang="en-US" dirty="0"/>
              <a:t>forces that are imperceptible by human result in retinal tears</a:t>
            </a:r>
          </a:p>
        </p:txBody>
      </p:sp>
      <p:pic>
        <p:nvPicPr>
          <p:cNvPr id="1026" name="Picture 2" descr="Vitreoretinal Surgery">
            <a:extLst>
              <a:ext uri="{FF2B5EF4-FFF2-40B4-BE49-F238E27FC236}">
                <a16:creationId xmlns:a16="http://schemas.microsoft.com/office/drawing/2014/main" id="{61931B40-CA13-F629-CBF2-DEBF7A23F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228" y="1212433"/>
            <a:ext cx="2857500" cy="2943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9A81AF-3AEC-8301-741A-C0F8F7E4C0F4}"/>
              </a:ext>
            </a:extLst>
          </p:cNvPr>
          <p:cNvSpPr txBox="1"/>
          <p:nvPr/>
        </p:nvSpPr>
        <p:spPr>
          <a:xfrm>
            <a:off x="7563852" y="4216138"/>
            <a:ext cx="1126958" cy="261610"/>
          </a:xfrm>
          <a:prstGeom prst="rect">
            <a:avLst/>
          </a:prstGeom>
          <a:noFill/>
        </p:spPr>
        <p:txBody>
          <a:bodyPr wrap="square">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(Hani S., 2022)</a:t>
            </a:r>
            <a:endParaRPr lang="en-US" sz="1100" dirty="0"/>
          </a:p>
        </p:txBody>
      </p:sp>
    </p:spTree>
    <p:extLst>
      <p:ext uri="{BB962C8B-B14F-4D97-AF65-F5344CB8AC3E}">
        <p14:creationId xmlns:p14="http://schemas.microsoft.com/office/powerpoint/2010/main" val="234943093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0075-B536-4133-87D1-526D7AB278EC}"/>
              </a:ext>
            </a:extLst>
          </p:cNvPr>
          <p:cNvSpPr>
            <a:spLocks noGrp="1"/>
          </p:cNvSpPr>
          <p:nvPr>
            <p:ph type="title"/>
          </p:nvPr>
        </p:nvSpPr>
        <p:spPr>
          <a:xfrm>
            <a:off x="533919" y="95534"/>
            <a:ext cx="8085415" cy="857542"/>
          </a:xfrm>
        </p:spPr>
        <p:txBody>
          <a:bodyPr/>
          <a:lstStyle/>
          <a:p>
            <a:r>
              <a:rPr lang="en-US" dirty="0"/>
              <a:t>Project Summary</a:t>
            </a:r>
          </a:p>
        </p:txBody>
      </p:sp>
      <p:sp>
        <p:nvSpPr>
          <p:cNvPr id="6" name="Text Placeholder 5">
            <a:extLst>
              <a:ext uri="{FF2B5EF4-FFF2-40B4-BE49-F238E27FC236}">
                <a16:creationId xmlns:a16="http://schemas.microsoft.com/office/drawing/2014/main" id="{AD0760BF-8C36-488C-8A1A-060E92F5B950}"/>
              </a:ext>
            </a:extLst>
          </p:cNvPr>
          <p:cNvSpPr>
            <a:spLocks noGrp="1"/>
          </p:cNvSpPr>
          <p:nvPr>
            <p:ph type="body" sz="quarter" idx="16"/>
          </p:nvPr>
        </p:nvSpPr>
        <p:spPr>
          <a:xfrm>
            <a:off x="620714" y="1134679"/>
            <a:ext cx="7935152" cy="622405"/>
          </a:xfrm>
        </p:spPr>
        <p:txBody>
          <a:bodyPr lIns="91440" tIns="45720" rIns="91440" bIns="45720" anchor="t">
            <a:noAutofit/>
          </a:bodyPr>
          <a:lstStyle/>
          <a:p>
            <a:pPr marL="0" indent="0">
              <a:lnSpc>
                <a:spcPct val="114000"/>
              </a:lnSpc>
              <a:buNone/>
            </a:pPr>
            <a:r>
              <a:rPr lang="en-US" sz="1800" b="1" dirty="0">
                <a:latin typeface="Calibri"/>
                <a:ea typeface="Calibri" panose="020F0502020204030204" pitchFamily="34" charset="0"/>
                <a:cs typeface="Calibri"/>
              </a:rPr>
              <a:t>Goal: </a:t>
            </a:r>
            <a:r>
              <a:rPr lang="en-US" sz="1800" dirty="0">
                <a:latin typeface="Calibri"/>
                <a:ea typeface="Calibri" panose="020F0502020204030204" pitchFamily="34" charset="0"/>
                <a:cs typeface="Calibri"/>
              </a:rPr>
              <a:t>To</a:t>
            </a:r>
            <a:r>
              <a:rPr lang="en-US" sz="1800" b="1" dirty="0">
                <a:latin typeface="Calibri"/>
                <a:ea typeface="Calibri" panose="020F0502020204030204" pitchFamily="34" charset="0"/>
                <a:cs typeface="Calibri"/>
              </a:rPr>
              <a:t> </a:t>
            </a:r>
            <a:r>
              <a:rPr lang="en-US" sz="1800" dirty="0">
                <a:latin typeface="Calibri"/>
                <a:ea typeface="Calibri" panose="020F0502020204030204" pitchFamily="34" charset="0"/>
                <a:cs typeface="Calibri"/>
              </a:rPr>
              <a:t>implement a simulation of a combined teleoperation system using the Asynchronous Multi-Body Framework (AMBF</a:t>
            </a:r>
            <a:r>
              <a:rPr lang="en-US" dirty="0">
                <a:latin typeface="Calibri"/>
                <a:ea typeface="Calibri" panose="020F0502020204030204" pitchFamily="34" charset="0"/>
                <a:cs typeface="Calibri"/>
              </a:rPr>
              <a:t>)</a:t>
            </a:r>
          </a:p>
        </p:txBody>
      </p:sp>
      <p:sp>
        <p:nvSpPr>
          <p:cNvPr id="3" name="Text Placeholder 5">
            <a:extLst>
              <a:ext uri="{FF2B5EF4-FFF2-40B4-BE49-F238E27FC236}">
                <a16:creationId xmlns:a16="http://schemas.microsoft.com/office/drawing/2014/main" id="{CD9DE99C-5F87-A6F1-2958-65CF4F513E34}"/>
              </a:ext>
            </a:extLst>
          </p:cNvPr>
          <p:cNvSpPr txBox="1">
            <a:spLocks/>
          </p:cNvSpPr>
          <p:nvPr/>
        </p:nvSpPr>
        <p:spPr>
          <a:xfrm>
            <a:off x="620714" y="1904127"/>
            <a:ext cx="3921237" cy="2185629"/>
          </a:xfrm>
          <a:prstGeom prst="rect">
            <a:avLst/>
          </a:prstGeom>
        </p:spPr>
        <p:txBody>
          <a:bodyPr lIns="91440" tIns="45720" rIns="91440" bIns="45720" anchor="t">
            <a:noAutofit/>
          </a:bodyPr>
          <a:lstStyle>
            <a:lvl1pPr marL="230188" indent="-230188" algn="l" defTabSz="685800" rtl="0" eaLnBrk="1" latinLnBrk="0" hangingPunct="1">
              <a:lnSpc>
                <a:spcPct val="90000"/>
              </a:lnSpc>
              <a:spcBef>
                <a:spcPts val="750"/>
              </a:spcBef>
              <a:buClr>
                <a:schemeClr val="bg2"/>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chemeClr val="bg2"/>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chemeClr val="bg2"/>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9870" indent="-229870">
              <a:lnSpc>
                <a:spcPct val="114000"/>
              </a:lnSpc>
            </a:pPr>
            <a:r>
              <a:rPr lang="en-US" dirty="0">
                <a:latin typeface="Calibri" panose="020F0502020204030204" pitchFamily="34" charset="0"/>
                <a:ea typeface="Calibri" panose="020F0502020204030204" pitchFamily="34" charset="0"/>
                <a:cs typeface="Calibri" panose="020F0502020204030204" pitchFamily="34" charset="0"/>
              </a:rPr>
              <a:t>Develop a simulation model for the Eye Robot and the Eye Snake systems in AMBF</a:t>
            </a:r>
          </a:p>
          <a:p>
            <a:pPr marL="229870" indent="-229870">
              <a:lnSpc>
                <a:spcPct val="114000"/>
              </a:lnSpc>
            </a:pPr>
            <a:r>
              <a:rPr lang="en-US" dirty="0">
                <a:latin typeface="Calibri" panose="020F0502020204030204" pitchFamily="34" charset="0"/>
                <a:ea typeface="Calibri" panose="020F0502020204030204" pitchFamily="34" charset="0"/>
                <a:cs typeface="Calibri" panose="020F0502020204030204" pitchFamily="34" charset="0"/>
              </a:rPr>
              <a:t>Use AMBF plugin to manipulate the snake robot attached to SHER and interact with the OCT scan of the eye</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29870" indent="-229870">
              <a:lnSpc>
                <a:spcPct val="114000"/>
              </a:lnSpc>
            </a:pPr>
            <a:r>
              <a:rPr lang="en-US" dirty="0">
                <a:latin typeface="Calibri" panose="020F0502020204030204" pitchFamily="34" charset="0"/>
                <a:ea typeface="Calibri" panose="020F0502020204030204" pitchFamily="34" charset="0"/>
                <a:cs typeface="Calibri" panose="020F0502020204030204" pitchFamily="34" charset="0"/>
              </a:rPr>
              <a:t>Develop a control algorithms to control the snake robot using the feedback of haptic device</a:t>
            </a:r>
          </a:p>
        </p:txBody>
      </p:sp>
      <p:pic>
        <p:nvPicPr>
          <p:cNvPr id="5" name="Picture 4" descr="A picture containing diagram&#10;&#10;Description automatically generated">
            <a:extLst>
              <a:ext uri="{FF2B5EF4-FFF2-40B4-BE49-F238E27FC236}">
                <a16:creationId xmlns:a16="http://schemas.microsoft.com/office/drawing/2014/main" id="{BFFCFB14-D269-CBDA-299B-D3A9A292141F}"/>
              </a:ext>
            </a:extLst>
          </p:cNvPr>
          <p:cNvPicPr>
            <a:picLocks noChangeAspect="1"/>
          </p:cNvPicPr>
          <p:nvPr/>
        </p:nvPicPr>
        <p:blipFill>
          <a:blip r:embed="rId3"/>
          <a:stretch>
            <a:fillRect/>
          </a:stretch>
        </p:blipFill>
        <p:spPr>
          <a:xfrm>
            <a:off x="4572000" y="1822445"/>
            <a:ext cx="3761450" cy="2847013"/>
          </a:xfrm>
          <a:prstGeom prst="rect">
            <a:avLst/>
          </a:prstGeom>
        </p:spPr>
      </p:pic>
      <p:sp>
        <p:nvSpPr>
          <p:cNvPr id="7" name="TextBox 6">
            <a:extLst>
              <a:ext uri="{FF2B5EF4-FFF2-40B4-BE49-F238E27FC236}">
                <a16:creationId xmlns:a16="http://schemas.microsoft.com/office/drawing/2014/main" id="{42BAD15C-CB88-0AE8-9179-A19B0B19A173}"/>
              </a:ext>
            </a:extLst>
          </p:cNvPr>
          <p:cNvSpPr txBox="1"/>
          <p:nvPr/>
        </p:nvSpPr>
        <p:spPr>
          <a:xfrm>
            <a:off x="4451957" y="4669458"/>
            <a:ext cx="4800600" cy="246221"/>
          </a:xfrm>
          <a:prstGeom prst="rect">
            <a:avLst/>
          </a:prstGeom>
          <a:noFill/>
        </p:spPr>
        <p:txBody>
          <a:bodyPr wrap="square">
            <a:spAutoFit/>
          </a:bodyPr>
          <a:lstStyle/>
          <a:p>
            <a:r>
              <a:rPr lang="en-US" sz="1000" dirty="0">
                <a:latin typeface="Tahoma" panose="020B0604030504040204" pitchFamily="34" charset="0"/>
                <a:ea typeface="Tahoma" panose="020B0604030504040204" pitchFamily="34" charset="0"/>
                <a:cs typeface="Tahoma" panose="020B0604030504040204" pitchFamily="34" charset="0"/>
              </a:rPr>
              <a:t>Fi</a:t>
            </a:r>
            <a:r>
              <a:rPr lang="en-US" altLang="zh-CN" sz="1000" dirty="0">
                <a:latin typeface="Tahoma" panose="020B0604030504040204" pitchFamily="34" charset="0"/>
                <a:ea typeface="Tahoma" panose="020B0604030504040204" pitchFamily="34" charset="0"/>
                <a:cs typeface="Tahoma" panose="020B0604030504040204" pitchFamily="34" charset="0"/>
              </a:rPr>
              <a:t>g</a:t>
            </a:r>
            <a:r>
              <a:rPr lang="en-US" sz="1000" dirty="0">
                <a:latin typeface="Tahoma" panose="020B0604030504040204" pitchFamily="34" charset="0"/>
                <a:ea typeface="Tahoma" panose="020B0604030504040204" pitchFamily="34" charset="0"/>
                <a:cs typeface="Tahoma" panose="020B0604030504040204" pitchFamily="34" charset="0"/>
              </a:rPr>
              <a:t>. Envisioned high dexterity intraocular manipulator (Shi, K., 2022)</a:t>
            </a:r>
          </a:p>
        </p:txBody>
      </p:sp>
    </p:spTree>
    <p:extLst>
      <p:ext uri="{BB962C8B-B14F-4D97-AF65-F5344CB8AC3E}">
        <p14:creationId xmlns:p14="http://schemas.microsoft.com/office/powerpoint/2010/main" val="353635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48">
            <a:extLst>
              <a:ext uri="{FF2B5EF4-FFF2-40B4-BE49-F238E27FC236}">
                <a16:creationId xmlns:a16="http://schemas.microsoft.com/office/drawing/2014/main" id="{207B2263-DA30-221A-599E-F3D9F076AAC6}"/>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0356" y="2910183"/>
            <a:ext cx="518298" cy="518298"/>
          </a:xfrm>
          <a:prstGeom prst="rect">
            <a:avLst/>
          </a:prstGeom>
        </p:spPr>
      </p:pic>
      <p:sp>
        <p:nvSpPr>
          <p:cNvPr id="2" name="Title 1">
            <a:extLst>
              <a:ext uri="{FF2B5EF4-FFF2-40B4-BE49-F238E27FC236}">
                <a16:creationId xmlns:a16="http://schemas.microsoft.com/office/drawing/2014/main" id="{52CA909B-9CF9-4ACB-B8A4-91A56A626DF3}"/>
              </a:ext>
            </a:extLst>
          </p:cNvPr>
          <p:cNvSpPr>
            <a:spLocks noGrp="1"/>
          </p:cNvSpPr>
          <p:nvPr>
            <p:ph type="title"/>
          </p:nvPr>
        </p:nvSpPr>
        <p:spPr/>
        <p:txBody>
          <a:bodyPr/>
          <a:lstStyle/>
          <a:p>
            <a:r>
              <a:rPr lang="en-US" dirty="0"/>
              <a:t>Deliverables</a:t>
            </a:r>
          </a:p>
        </p:txBody>
      </p:sp>
      <p:sp>
        <p:nvSpPr>
          <p:cNvPr id="16" name="Text Placeholder 15">
            <a:extLst>
              <a:ext uri="{FF2B5EF4-FFF2-40B4-BE49-F238E27FC236}">
                <a16:creationId xmlns:a16="http://schemas.microsoft.com/office/drawing/2014/main" id="{BFE8CF7D-D67F-484C-9EA4-6A2BD2346AFB}"/>
              </a:ext>
            </a:extLst>
          </p:cNvPr>
          <p:cNvSpPr>
            <a:spLocks noGrp="1"/>
          </p:cNvSpPr>
          <p:nvPr>
            <p:ph type="body" sz="quarter" idx="21"/>
          </p:nvPr>
        </p:nvSpPr>
        <p:spPr>
          <a:xfrm>
            <a:off x="1676897" y="1336149"/>
            <a:ext cx="6942438" cy="316948"/>
          </a:xfrm>
        </p:spPr>
        <p:txBody>
          <a:bodyPr/>
          <a:lstStyle/>
          <a:p>
            <a:r>
              <a:rPr lang="en-US" dirty="0"/>
              <a:t>Minimum (90%)</a:t>
            </a:r>
          </a:p>
        </p:txBody>
      </p:sp>
      <p:sp>
        <p:nvSpPr>
          <p:cNvPr id="17" name="Text Placeholder 16">
            <a:extLst>
              <a:ext uri="{FF2B5EF4-FFF2-40B4-BE49-F238E27FC236}">
                <a16:creationId xmlns:a16="http://schemas.microsoft.com/office/drawing/2014/main" id="{2534A7D7-9421-4C7F-9599-6A3790398D39}"/>
              </a:ext>
            </a:extLst>
          </p:cNvPr>
          <p:cNvSpPr>
            <a:spLocks noGrp="1"/>
          </p:cNvSpPr>
          <p:nvPr>
            <p:ph type="body" sz="quarter" idx="22"/>
          </p:nvPr>
        </p:nvSpPr>
        <p:spPr>
          <a:xfrm>
            <a:off x="1676897" y="1662621"/>
            <a:ext cx="6942438" cy="1123235"/>
          </a:xfrm>
        </p:spPr>
        <p:txBody>
          <a:bodyPr>
            <a:normAutofit/>
          </a:bodyPr>
          <a:lstStyle/>
          <a:p>
            <a:pPr defTabSz="685835"/>
            <a:r>
              <a:rPr lang="en-US" sz="1200" b="1" dirty="0">
                <a:latin typeface="Tahoma" panose="020B0604030504040204" pitchFamily="34" charset="0"/>
                <a:ea typeface="Tahoma" panose="020B0604030504040204" pitchFamily="34" charset="0"/>
                <a:cs typeface="Tahoma" panose="020B0604030504040204" pitchFamily="34" charset="0"/>
              </a:rPr>
              <a:t>Develop a simulation model </a:t>
            </a:r>
            <a:r>
              <a:rPr lang="en-US" sz="1200" dirty="0">
                <a:latin typeface="Tahoma" panose="020B0604030504040204" pitchFamily="34" charset="0"/>
                <a:ea typeface="Tahoma" panose="020B0604030504040204" pitchFamily="34" charset="0"/>
                <a:cs typeface="Tahoma" panose="020B0604030504040204" pitchFamily="34" charset="0"/>
              </a:rPr>
              <a:t>for the Eye Robot and the Eye Snake systems </a:t>
            </a:r>
            <a:r>
              <a:rPr lang="en-US" sz="1200" b="1" dirty="0">
                <a:latin typeface="Tahoma" panose="020B0604030504040204" pitchFamily="34" charset="0"/>
                <a:ea typeface="Tahoma" panose="020B0604030504040204" pitchFamily="34" charset="0"/>
                <a:cs typeface="Tahoma" panose="020B0604030504040204" pitchFamily="34" charset="0"/>
              </a:rPr>
              <a:t>in AMBF</a:t>
            </a:r>
          </a:p>
          <a:p>
            <a:pPr defTabSz="685835"/>
            <a:r>
              <a:rPr lang="en-US" sz="1200" dirty="0">
                <a:latin typeface="Tahoma" panose="020B0604030504040204" pitchFamily="34" charset="0"/>
                <a:ea typeface="Tahoma" panose="020B0604030504040204" pitchFamily="34" charset="0"/>
                <a:cs typeface="Tahoma" panose="020B0604030504040204" pitchFamily="34" charset="0"/>
              </a:rPr>
              <a:t>- Learn AMBF + ADF + Blender addon</a:t>
            </a:r>
          </a:p>
          <a:p>
            <a:pPr defTabSz="685835"/>
            <a:r>
              <a:rPr lang="en-US" sz="1200" dirty="0">
                <a:latin typeface="Tahoma" panose="020B0604030504040204" pitchFamily="34" charset="0"/>
                <a:ea typeface="Tahoma" panose="020B0604030504040204" pitchFamily="34" charset="0"/>
                <a:cs typeface="Tahoma" panose="020B0604030504040204" pitchFamily="34" charset="0"/>
              </a:rPr>
              <a:t>- Learn about how to use different plugins</a:t>
            </a:r>
          </a:p>
          <a:p>
            <a:pPr defTabSz="685835"/>
            <a:r>
              <a:rPr lang="en-US" sz="1200" dirty="0">
                <a:latin typeface="Tahoma" panose="020B0604030504040204" pitchFamily="34" charset="0"/>
                <a:ea typeface="Tahoma" panose="020B0604030504040204" pitchFamily="34" charset="0"/>
                <a:cs typeface="Tahoma" panose="020B0604030504040204" pitchFamily="34" charset="0"/>
              </a:rPr>
              <a:t>- Get familiar with volume and 3D scans</a:t>
            </a:r>
          </a:p>
          <a:p>
            <a:pPr defTabSz="685835"/>
            <a:endParaRPr lang="uk-UA" sz="1200" dirty="0">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17">
            <a:extLst>
              <a:ext uri="{FF2B5EF4-FFF2-40B4-BE49-F238E27FC236}">
                <a16:creationId xmlns:a16="http://schemas.microsoft.com/office/drawing/2014/main" id="{B3BAD802-C339-43D2-A590-0653BB2336BB}"/>
              </a:ext>
            </a:extLst>
          </p:cNvPr>
          <p:cNvSpPr>
            <a:spLocks noGrp="1"/>
          </p:cNvSpPr>
          <p:nvPr>
            <p:ph type="body" sz="quarter" idx="23"/>
          </p:nvPr>
        </p:nvSpPr>
        <p:spPr>
          <a:xfrm>
            <a:off x="1676896" y="2902169"/>
            <a:ext cx="6942438" cy="316948"/>
          </a:xfrm>
        </p:spPr>
        <p:txBody>
          <a:bodyPr/>
          <a:lstStyle/>
          <a:p>
            <a:r>
              <a:rPr lang="en-US" dirty="0"/>
              <a:t>Expected (60%)</a:t>
            </a:r>
          </a:p>
          <a:p>
            <a:endParaRPr lang="en-US" dirty="0"/>
          </a:p>
        </p:txBody>
      </p:sp>
      <p:sp>
        <p:nvSpPr>
          <p:cNvPr id="19" name="Text Placeholder 18">
            <a:extLst>
              <a:ext uri="{FF2B5EF4-FFF2-40B4-BE49-F238E27FC236}">
                <a16:creationId xmlns:a16="http://schemas.microsoft.com/office/drawing/2014/main" id="{BBD4B1FA-7D47-46C8-B91B-1740D249B415}"/>
              </a:ext>
            </a:extLst>
          </p:cNvPr>
          <p:cNvSpPr>
            <a:spLocks noGrp="1"/>
          </p:cNvSpPr>
          <p:nvPr>
            <p:ph type="body" sz="quarter" idx="24"/>
          </p:nvPr>
        </p:nvSpPr>
        <p:spPr>
          <a:xfrm>
            <a:off x="1676896" y="3219117"/>
            <a:ext cx="6942438" cy="548640"/>
          </a:xfrm>
        </p:spPr>
        <p:txBody>
          <a:bodyPr>
            <a:normAutofit/>
          </a:bodyPr>
          <a:lstStyle/>
          <a:p>
            <a:r>
              <a:rPr lang="en-US" sz="1200" dirty="0">
                <a:latin typeface="Tahoma" panose="020B0604030504040204" pitchFamily="34" charset="0"/>
                <a:ea typeface="Tahoma" panose="020B0604030504040204" pitchFamily="34" charset="0"/>
                <a:cs typeface="Tahoma" panose="020B0604030504040204" pitchFamily="34" charset="0"/>
              </a:rPr>
              <a:t>Develop and implement </a:t>
            </a:r>
            <a:r>
              <a:rPr lang="en-US" sz="1200" b="1" dirty="0">
                <a:latin typeface="Tahoma" panose="020B0604030504040204" pitchFamily="34" charset="0"/>
                <a:ea typeface="Tahoma" panose="020B0604030504040204" pitchFamily="34" charset="0"/>
                <a:cs typeface="Tahoma" panose="020B0604030504040204" pitchFamily="34" charset="0"/>
              </a:rPr>
              <a:t>a control algorithm</a:t>
            </a:r>
            <a:r>
              <a:rPr lang="en-US" sz="1200" dirty="0">
                <a:latin typeface="Tahoma" panose="020B0604030504040204" pitchFamily="34" charset="0"/>
                <a:ea typeface="Tahoma" panose="020B0604030504040204" pitchFamily="34" charset="0"/>
                <a:cs typeface="Tahoma" panose="020B0604030504040204" pitchFamily="34" charset="0"/>
              </a:rPr>
              <a:t> on the AMBF model using a haptic device</a:t>
            </a:r>
            <a:endParaRPr lang="uk-UA" sz="1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 Placeholder 19">
            <a:extLst>
              <a:ext uri="{FF2B5EF4-FFF2-40B4-BE49-F238E27FC236}">
                <a16:creationId xmlns:a16="http://schemas.microsoft.com/office/drawing/2014/main" id="{F264A0FA-7D9D-4C61-A5CB-8601F878C26F}"/>
              </a:ext>
            </a:extLst>
          </p:cNvPr>
          <p:cNvSpPr>
            <a:spLocks noGrp="1"/>
          </p:cNvSpPr>
          <p:nvPr>
            <p:ph type="body" sz="quarter" idx="25"/>
          </p:nvPr>
        </p:nvSpPr>
        <p:spPr>
          <a:xfrm>
            <a:off x="1676896" y="3750617"/>
            <a:ext cx="6942438" cy="316948"/>
          </a:xfrm>
        </p:spPr>
        <p:txBody>
          <a:bodyPr/>
          <a:lstStyle/>
          <a:p>
            <a:r>
              <a:rPr lang="en-US" dirty="0"/>
              <a:t>Maximum</a:t>
            </a:r>
          </a:p>
        </p:txBody>
      </p:sp>
      <p:sp>
        <p:nvSpPr>
          <p:cNvPr id="21" name="Text Placeholder 20">
            <a:extLst>
              <a:ext uri="{FF2B5EF4-FFF2-40B4-BE49-F238E27FC236}">
                <a16:creationId xmlns:a16="http://schemas.microsoft.com/office/drawing/2014/main" id="{316069C0-26C8-442A-91A6-44786FA05E84}"/>
              </a:ext>
            </a:extLst>
          </p:cNvPr>
          <p:cNvSpPr>
            <a:spLocks noGrp="1"/>
          </p:cNvSpPr>
          <p:nvPr>
            <p:ph type="body" sz="quarter" idx="26"/>
          </p:nvPr>
        </p:nvSpPr>
        <p:spPr>
          <a:xfrm>
            <a:off x="1676896" y="4016912"/>
            <a:ext cx="6942438" cy="548640"/>
          </a:xfrm>
        </p:spPr>
        <p:txBody>
          <a:bodyPr>
            <a:normAutofit/>
          </a:bodyPr>
          <a:lstStyle/>
          <a:p>
            <a:r>
              <a:rPr lang="en-US" sz="1200" dirty="0">
                <a:latin typeface="Tahoma" panose="020B0604030504040204" pitchFamily="34" charset="0"/>
                <a:ea typeface="Tahoma" panose="020B0604030504040204" pitchFamily="34" charset="0"/>
                <a:cs typeface="Tahoma" panose="020B0604030504040204" pitchFamily="34" charset="0"/>
              </a:rPr>
              <a:t>Implement the controller on the real robots </a:t>
            </a:r>
            <a:endParaRPr lang="uk-UA"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Graphic 84">
            <a:extLst>
              <a:ext uri="{FF2B5EF4-FFF2-40B4-BE49-F238E27FC236}">
                <a16:creationId xmlns:a16="http://schemas.microsoft.com/office/drawing/2014/main" id="{C32C4F97-C14F-3470-081D-01C96C06AC15}"/>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1632" y="1536988"/>
            <a:ext cx="518298" cy="518298"/>
          </a:xfrm>
          <a:prstGeom prst="rect">
            <a:avLst/>
          </a:prstGeom>
        </p:spPr>
      </p:pic>
      <p:pic>
        <p:nvPicPr>
          <p:cNvPr id="5" name="Graphic 45">
            <a:extLst>
              <a:ext uri="{FF2B5EF4-FFF2-40B4-BE49-F238E27FC236}">
                <a16:creationId xmlns:a16="http://schemas.microsoft.com/office/drawing/2014/main" id="{1B83D7C9-A397-2612-9C0F-E76DDB83D412}"/>
              </a:ext>
              <a:ext uri="{C183D7F6-B498-43B3-948B-1728B52AA6E4}">
                <adec:decorative xmlns:adec="http://schemas.microsoft.com/office/drawing/2017/decorative" val="1"/>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0356" y="3756576"/>
            <a:ext cx="518298" cy="518298"/>
          </a:xfrm>
          <a:prstGeom prst="rect">
            <a:avLst/>
          </a:prstGeom>
        </p:spPr>
      </p:pic>
    </p:spTree>
    <p:extLst>
      <p:ext uri="{BB962C8B-B14F-4D97-AF65-F5344CB8AC3E}">
        <p14:creationId xmlns:p14="http://schemas.microsoft.com/office/powerpoint/2010/main" val="13715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909B-9CF9-4ACB-B8A4-91A56A626DF3}"/>
              </a:ext>
            </a:extLst>
          </p:cNvPr>
          <p:cNvSpPr>
            <a:spLocks noGrp="1"/>
          </p:cNvSpPr>
          <p:nvPr>
            <p:ph type="title"/>
          </p:nvPr>
        </p:nvSpPr>
        <p:spPr/>
        <p:txBody>
          <a:bodyPr/>
          <a:lstStyle/>
          <a:p>
            <a:r>
              <a:rPr lang="en-US" dirty="0"/>
              <a:t>Minimum - Simulation models</a:t>
            </a:r>
          </a:p>
        </p:txBody>
      </p:sp>
      <p:pic>
        <p:nvPicPr>
          <p:cNvPr id="11" name="Picture 10">
            <a:extLst>
              <a:ext uri="{FF2B5EF4-FFF2-40B4-BE49-F238E27FC236}">
                <a16:creationId xmlns:a16="http://schemas.microsoft.com/office/drawing/2014/main" id="{9860008B-64B6-9942-F23B-A3552DD5C0EF}"/>
              </a:ext>
            </a:extLst>
          </p:cNvPr>
          <p:cNvPicPr>
            <a:picLocks noChangeAspect="1"/>
          </p:cNvPicPr>
          <p:nvPr/>
        </p:nvPicPr>
        <p:blipFill>
          <a:blip r:embed="rId5"/>
          <a:stretch>
            <a:fillRect/>
          </a:stretch>
        </p:blipFill>
        <p:spPr>
          <a:xfrm>
            <a:off x="722874" y="1596118"/>
            <a:ext cx="3625971" cy="2348594"/>
          </a:xfrm>
          <a:prstGeom prst="rect">
            <a:avLst/>
          </a:prstGeom>
        </p:spPr>
      </p:pic>
      <p:pic>
        <p:nvPicPr>
          <p:cNvPr id="14" name="SHER">
            <a:hlinkClick r:id="" action="ppaction://media"/>
            <a:extLst>
              <a:ext uri="{FF2B5EF4-FFF2-40B4-BE49-F238E27FC236}">
                <a16:creationId xmlns:a16="http://schemas.microsoft.com/office/drawing/2014/main" id="{6E25154B-69B3-AE1F-9688-705182795F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98427" y="1327271"/>
            <a:ext cx="3822699" cy="2685973"/>
          </a:xfrm>
          <a:prstGeom prst="rect">
            <a:avLst/>
          </a:prstGeom>
        </p:spPr>
      </p:pic>
      <p:sp>
        <p:nvSpPr>
          <p:cNvPr id="17" name="TextBox 16">
            <a:extLst>
              <a:ext uri="{FF2B5EF4-FFF2-40B4-BE49-F238E27FC236}">
                <a16:creationId xmlns:a16="http://schemas.microsoft.com/office/drawing/2014/main" id="{BA9D7759-3721-0A23-C21A-DB032FE73DFC}"/>
              </a:ext>
            </a:extLst>
          </p:cNvPr>
          <p:cNvSpPr txBox="1"/>
          <p:nvPr/>
        </p:nvSpPr>
        <p:spPr>
          <a:xfrm>
            <a:off x="722874" y="4052949"/>
            <a:ext cx="3625971" cy="523220"/>
          </a:xfrm>
          <a:prstGeom prst="rect">
            <a:avLst/>
          </a:prstGeom>
          <a:noFill/>
        </p:spPr>
        <p:txBody>
          <a:bodyPr wrap="square">
            <a:spAutoFit/>
          </a:bodyPr>
          <a:lstStyle/>
          <a:p>
            <a:pPr algn="l"/>
            <a:r>
              <a:rPr lang="en-US" altLang="zh-CN" sz="1400" dirty="0">
                <a:latin typeface="NimbusRomNo9L-Regu"/>
              </a:rPr>
              <a:t>· </a:t>
            </a:r>
            <a:r>
              <a:rPr lang="en-US" sz="1400" b="0" i="0" u="none" strike="noStrike" baseline="0" dirty="0">
                <a:latin typeface="NimbusRomNo9L-Regu"/>
              </a:rPr>
              <a:t>Three translational </a:t>
            </a:r>
            <a:r>
              <a:rPr lang="en-US" sz="1400" b="0" i="0" u="none" strike="noStrike" baseline="0" dirty="0" err="1">
                <a:latin typeface="NimbusRomNo9L-Regu"/>
              </a:rPr>
              <a:t>DoFs</a:t>
            </a:r>
            <a:r>
              <a:rPr lang="en-US" sz="1400" b="0" i="0" u="none" strike="noStrike" baseline="0" dirty="0">
                <a:latin typeface="NimbusRomNo9L-Regu"/>
              </a:rPr>
              <a:t> (‘X’,‘Y’,‘Z’) </a:t>
            </a:r>
          </a:p>
          <a:p>
            <a:pPr algn="l"/>
            <a:r>
              <a:rPr lang="en-US" altLang="zh-CN" sz="1400" b="0" i="0" u="none" strike="noStrike" baseline="0" dirty="0">
                <a:latin typeface="NimbusRomNo9L-Regu"/>
              </a:rPr>
              <a:t>· </a:t>
            </a:r>
            <a:r>
              <a:rPr lang="en-US" sz="1400" b="0" i="0" u="none" strike="noStrike" baseline="0" dirty="0">
                <a:latin typeface="NimbusRomNo9L-Regu"/>
              </a:rPr>
              <a:t>Two rotational </a:t>
            </a:r>
            <a:r>
              <a:rPr lang="en-US" sz="1400" b="0" i="0" u="none" strike="noStrike" baseline="0" dirty="0" err="1">
                <a:latin typeface="NimbusRomNo9L-Regu"/>
              </a:rPr>
              <a:t>DoFs</a:t>
            </a:r>
            <a:r>
              <a:rPr lang="en-US" sz="1400" b="0" i="0" u="none" strike="noStrike" baseline="0" dirty="0">
                <a:latin typeface="NimbusRomNo9L-Regu"/>
              </a:rPr>
              <a:t> (‘Roll’, ‘Pitch’)</a:t>
            </a:r>
          </a:p>
        </p:txBody>
      </p:sp>
    </p:spTree>
    <p:extLst>
      <p:ext uri="{BB962C8B-B14F-4D97-AF65-F5344CB8AC3E}">
        <p14:creationId xmlns:p14="http://schemas.microsoft.com/office/powerpoint/2010/main" val="1054954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909B-9CF9-4ACB-B8A4-91A56A626DF3}"/>
              </a:ext>
            </a:extLst>
          </p:cNvPr>
          <p:cNvSpPr>
            <a:spLocks noGrp="1"/>
          </p:cNvSpPr>
          <p:nvPr>
            <p:ph type="title"/>
          </p:nvPr>
        </p:nvSpPr>
        <p:spPr/>
        <p:txBody>
          <a:bodyPr/>
          <a:lstStyle/>
          <a:p>
            <a:r>
              <a:rPr lang="en-US" dirty="0"/>
              <a:t>Minimum - Simulation models</a:t>
            </a:r>
          </a:p>
        </p:txBody>
      </p:sp>
      <p:pic>
        <p:nvPicPr>
          <p:cNvPr id="11" name="Picture 10">
            <a:extLst>
              <a:ext uri="{FF2B5EF4-FFF2-40B4-BE49-F238E27FC236}">
                <a16:creationId xmlns:a16="http://schemas.microsoft.com/office/drawing/2014/main" id="{9860008B-64B6-9942-F23B-A3552DD5C0EF}"/>
              </a:ext>
            </a:extLst>
          </p:cNvPr>
          <p:cNvPicPr>
            <a:picLocks noChangeAspect="1"/>
          </p:cNvPicPr>
          <p:nvPr/>
        </p:nvPicPr>
        <p:blipFill>
          <a:blip r:embed="rId5"/>
          <a:stretch>
            <a:fillRect/>
          </a:stretch>
        </p:blipFill>
        <p:spPr>
          <a:xfrm>
            <a:off x="722874" y="1596118"/>
            <a:ext cx="3625971" cy="2348594"/>
          </a:xfrm>
          <a:prstGeom prst="rect">
            <a:avLst/>
          </a:prstGeom>
        </p:spPr>
      </p:pic>
      <p:pic>
        <p:nvPicPr>
          <p:cNvPr id="3" name="Picture 2">
            <a:extLst>
              <a:ext uri="{FF2B5EF4-FFF2-40B4-BE49-F238E27FC236}">
                <a16:creationId xmlns:a16="http://schemas.microsoft.com/office/drawing/2014/main" id="{EE8D84B1-AD11-920F-5EC2-1420E6204CF3}"/>
              </a:ext>
            </a:extLst>
          </p:cNvPr>
          <p:cNvPicPr>
            <a:picLocks noChangeAspect="1"/>
          </p:cNvPicPr>
          <p:nvPr/>
        </p:nvPicPr>
        <p:blipFill>
          <a:blip r:embed="rId6"/>
          <a:stretch>
            <a:fillRect/>
          </a:stretch>
        </p:blipFill>
        <p:spPr>
          <a:xfrm>
            <a:off x="4821253" y="1010570"/>
            <a:ext cx="3383928" cy="1350031"/>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0870F82-1E0C-5CEF-701F-04E7F4787C28}"/>
                  </a:ext>
                </a:extLst>
              </p14:cNvPr>
              <p14:cNvContentPartPr/>
              <p14:nvPr/>
            </p14:nvContentPartPr>
            <p14:xfrm>
              <a:off x="2189855" y="2670513"/>
              <a:ext cx="1257840" cy="1463760"/>
            </p14:xfrm>
          </p:contentPart>
        </mc:Choice>
        <mc:Fallback xmlns="">
          <p:pic>
            <p:nvPicPr>
              <p:cNvPr id="6" name="Ink 5">
                <a:extLst>
                  <a:ext uri="{FF2B5EF4-FFF2-40B4-BE49-F238E27FC236}">
                    <a16:creationId xmlns:a16="http://schemas.microsoft.com/office/drawing/2014/main" id="{C0870F82-1E0C-5CEF-701F-04E7F4787C28}"/>
                  </a:ext>
                </a:extLst>
              </p:cNvPr>
              <p:cNvPicPr/>
              <p:nvPr/>
            </p:nvPicPr>
            <p:blipFill>
              <a:blip r:embed="rId9"/>
              <a:stretch>
                <a:fillRect/>
              </a:stretch>
            </p:blipFill>
            <p:spPr>
              <a:xfrm>
                <a:off x="2180855" y="2661513"/>
                <a:ext cx="1275480" cy="1481400"/>
              </a:xfrm>
              <a:prstGeom prst="rect">
                <a:avLst/>
              </a:prstGeom>
            </p:spPr>
          </p:pic>
        </mc:Fallback>
      </mc:AlternateContent>
      <p:sp>
        <p:nvSpPr>
          <p:cNvPr id="9" name="TextBox 8">
            <a:extLst>
              <a:ext uri="{FF2B5EF4-FFF2-40B4-BE49-F238E27FC236}">
                <a16:creationId xmlns:a16="http://schemas.microsoft.com/office/drawing/2014/main" id="{D6EEBE5D-8F51-BE9E-1C10-5CB27C1CCE17}"/>
              </a:ext>
            </a:extLst>
          </p:cNvPr>
          <p:cNvSpPr txBox="1"/>
          <p:nvPr/>
        </p:nvSpPr>
        <p:spPr>
          <a:xfrm>
            <a:off x="1179739" y="4195596"/>
            <a:ext cx="3756313" cy="461665"/>
          </a:xfrm>
          <a:prstGeom prst="rect">
            <a:avLst/>
          </a:prstGeom>
          <a:noFill/>
        </p:spPr>
        <p:txBody>
          <a:bodyPr wrap="square">
            <a:spAutoFit/>
          </a:bodyPr>
          <a:lstStyle/>
          <a:p>
            <a:r>
              <a:rPr lang="en-US" sz="1200" dirty="0"/>
              <a:t>Clinicians can insert surgical tools into it without large translational movement by the SHER</a:t>
            </a:r>
          </a:p>
        </p:txBody>
      </p:sp>
      <p:pic>
        <p:nvPicPr>
          <p:cNvPr id="5" name="gripper">
            <a:hlinkClick r:id="" action="ppaction://media"/>
            <a:extLst>
              <a:ext uri="{FF2B5EF4-FFF2-40B4-BE49-F238E27FC236}">
                <a16:creationId xmlns:a16="http://schemas.microsoft.com/office/drawing/2014/main" id="{F3D43BEB-9D64-494B-DAFB-D16B1D784CD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13015" y="2481048"/>
            <a:ext cx="3429000" cy="2514600"/>
          </a:xfrm>
          <a:prstGeom prst="rect">
            <a:avLst/>
          </a:prstGeom>
        </p:spPr>
      </p:pic>
    </p:spTree>
    <p:extLst>
      <p:ext uri="{BB962C8B-B14F-4D97-AF65-F5344CB8AC3E}">
        <p14:creationId xmlns:p14="http://schemas.microsoft.com/office/powerpoint/2010/main" val="873104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909B-9CF9-4ACB-B8A4-91A56A626DF3}"/>
              </a:ext>
            </a:extLst>
          </p:cNvPr>
          <p:cNvSpPr>
            <a:spLocks noGrp="1"/>
          </p:cNvSpPr>
          <p:nvPr>
            <p:ph type="title"/>
          </p:nvPr>
        </p:nvSpPr>
        <p:spPr/>
        <p:txBody>
          <a:bodyPr/>
          <a:lstStyle/>
          <a:p>
            <a:r>
              <a:rPr lang="en-US" dirty="0"/>
              <a:t>Minimum - Simulation models</a:t>
            </a:r>
          </a:p>
        </p:txBody>
      </p:sp>
      <p:pic>
        <p:nvPicPr>
          <p:cNvPr id="5" name="snake">
            <a:hlinkClick r:id="" action="ppaction://media"/>
            <a:extLst>
              <a:ext uri="{FF2B5EF4-FFF2-40B4-BE49-F238E27FC236}">
                <a16:creationId xmlns:a16="http://schemas.microsoft.com/office/drawing/2014/main" id="{64237B61-B710-8D5F-FBFF-BC6E25449C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8199" y="1755322"/>
            <a:ext cx="3304769" cy="2226129"/>
          </a:xfrm>
          <a:prstGeom prst="rect">
            <a:avLst/>
          </a:prstGeom>
        </p:spPr>
      </p:pic>
      <p:pic>
        <p:nvPicPr>
          <p:cNvPr id="11" name="Picture 10">
            <a:extLst>
              <a:ext uri="{FF2B5EF4-FFF2-40B4-BE49-F238E27FC236}">
                <a16:creationId xmlns:a16="http://schemas.microsoft.com/office/drawing/2014/main" id="{9860008B-64B6-9942-F23B-A3552DD5C0EF}"/>
              </a:ext>
            </a:extLst>
          </p:cNvPr>
          <p:cNvPicPr>
            <a:picLocks noChangeAspect="1"/>
          </p:cNvPicPr>
          <p:nvPr/>
        </p:nvPicPr>
        <p:blipFill>
          <a:blip r:embed="rId6"/>
          <a:stretch>
            <a:fillRect/>
          </a:stretch>
        </p:blipFill>
        <p:spPr>
          <a:xfrm>
            <a:off x="722874" y="1596118"/>
            <a:ext cx="3625971" cy="2348594"/>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AD45048D-0751-ED5B-504A-6C4071D3F955}"/>
                  </a:ext>
                </a:extLst>
              </p14:cNvPr>
              <p14:cNvContentPartPr/>
              <p14:nvPr/>
            </p14:nvContentPartPr>
            <p14:xfrm>
              <a:off x="3345455" y="2747553"/>
              <a:ext cx="1055880" cy="1378080"/>
            </p14:xfrm>
          </p:contentPart>
        </mc:Choice>
        <mc:Fallback xmlns="">
          <p:pic>
            <p:nvPicPr>
              <p:cNvPr id="10" name="Ink 9">
                <a:extLst>
                  <a:ext uri="{FF2B5EF4-FFF2-40B4-BE49-F238E27FC236}">
                    <a16:creationId xmlns:a16="http://schemas.microsoft.com/office/drawing/2014/main" id="{AD45048D-0751-ED5B-504A-6C4071D3F955}"/>
                  </a:ext>
                </a:extLst>
              </p:cNvPr>
              <p:cNvPicPr/>
              <p:nvPr/>
            </p:nvPicPr>
            <p:blipFill>
              <a:blip r:embed="rId8"/>
              <a:stretch>
                <a:fillRect/>
              </a:stretch>
            </p:blipFill>
            <p:spPr>
              <a:xfrm>
                <a:off x="3336815" y="2738913"/>
                <a:ext cx="1073520" cy="1395720"/>
              </a:xfrm>
              <a:prstGeom prst="rect">
                <a:avLst/>
              </a:prstGeom>
            </p:spPr>
          </p:pic>
        </mc:Fallback>
      </mc:AlternateContent>
      <p:sp>
        <p:nvSpPr>
          <p:cNvPr id="3" name="TextBox 2">
            <a:extLst>
              <a:ext uri="{FF2B5EF4-FFF2-40B4-BE49-F238E27FC236}">
                <a16:creationId xmlns:a16="http://schemas.microsoft.com/office/drawing/2014/main" id="{8A357931-2725-BCD9-4D12-23429B153863}"/>
              </a:ext>
            </a:extLst>
          </p:cNvPr>
          <p:cNvSpPr txBox="1"/>
          <p:nvPr/>
        </p:nvSpPr>
        <p:spPr>
          <a:xfrm>
            <a:off x="4487597" y="1206103"/>
            <a:ext cx="3625971" cy="307777"/>
          </a:xfrm>
          <a:prstGeom prst="rect">
            <a:avLst/>
          </a:prstGeom>
          <a:noFill/>
        </p:spPr>
        <p:txBody>
          <a:bodyPr wrap="square">
            <a:spAutoFit/>
          </a:bodyPr>
          <a:lstStyle/>
          <a:p>
            <a:pPr algn="ctr"/>
            <a:r>
              <a:rPr lang="en-US" sz="1400" b="0" i="0" u="none" strike="noStrike" baseline="0" dirty="0">
                <a:latin typeface="NimbusRomNo9L-Regu"/>
              </a:rPr>
              <a:t>Enlarged version </a:t>
            </a:r>
            <a:r>
              <a:rPr lang="en-US" altLang="zh-CN" sz="1400" b="0" i="0" u="none" strike="noStrike" baseline="0" dirty="0">
                <a:latin typeface="NimbusRomNo9L-Regu"/>
              </a:rPr>
              <a:t>for better view</a:t>
            </a:r>
            <a:endParaRPr lang="en-US" sz="1400" b="0" i="0" u="none" strike="noStrike" baseline="0" dirty="0">
              <a:latin typeface="NimbusRomNo9L-Regu"/>
            </a:endParaRPr>
          </a:p>
        </p:txBody>
      </p:sp>
    </p:spTree>
    <p:extLst>
      <p:ext uri="{BB962C8B-B14F-4D97-AF65-F5344CB8AC3E}">
        <p14:creationId xmlns:p14="http://schemas.microsoft.com/office/powerpoint/2010/main" val="400883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909B-9CF9-4ACB-B8A4-91A56A626DF3}"/>
              </a:ext>
            </a:extLst>
          </p:cNvPr>
          <p:cNvSpPr>
            <a:spLocks noGrp="1"/>
          </p:cNvSpPr>
          <p:nvPr>
            <p:ph type="title"/>
          </p:nvPr>
        </p:nvSpPr>
        <p:spPr/>
        <p:txBody>
          <a:bodyPr/>
          <a:lstStyle/>
          <a:p>
            <a:r>
              <a:rPr lang="en-US" dirty="0"/>
              <a:t>Expected - Controller</a:t>
            </a:r>
          </a:p>
        </p:txBody>
      </p:sp>
      <p:sp>
        <p:nvSpPr>
          <p:cNvPr id="19" name="Text Placeholder 5">
            <a:extLst>
              <a:ext uri="{FF2B5EF4-FFF2-40B4-BE49-F238E27FC236}">
                <a16:creationId xmlns:a16="http://schemas.microsoft.com/office/drawing/2014/main" id="{85B05E29-B3F3-FCA6-21C9-C3144F5EE1BA}"/>
              </a:ext>
            </a:extLst>
          </p:cNvPr>
          <p:cNvSpPr txBox="1">
            <a:spLocks/>
          </p:cNvSpPr>
          <p:nvPr/>
        </p:nvSpPr>
        <p:spPr>
          <a:xfrm>
            <a:off x="546706" y="1085853"/>
            <a:ext cx="5137582" cy="30775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Forward kinematics</a:t>
            </a:r>
          </a:p>
        </p:txBody>
      </p:sp>
      <p:pic>
        <p:nvPicPr>
          <p:cNvPr id="21" name="Picture 20">
            <a:extLst>
              <a:ext uri="{FF2B5EF4-FFF2-40B4-BE49-F238E27FC236}">
                <a16:creationId xmlns:a16="http://schemas.microsoft.com/office/drawing/2014/main" id="{0B472BCA-8AAF-395D-AB99-47EF4D7394C4}"/>
              </a:ext>
            </a:extLst>
          </p:cNvPr>
          <p:cNvPicPr>
            <a:picLocks noChangeAspect="1"/>
          </p:cNvPicPr>
          <p:nvPr/>
        </p:nvPicPr>
        <p:blipFill rotWithShape="1">
          <a:blip r:embed="rId3"/>
          <a:srcRect t="14546" b="14546"/>
          <a:stretch/>
        </p:blipFill>
        <p:spPr>
          <a:xfrm>
            <a:off x="1316092" y="1761644"/>
            <a:ext cx="2165975" cy="532672"/>
          </a:xfrm>
          <a:prstGeom prst="rect">
            <a:avLst/>
          </a:prstGeom>
        </p:spPr>
      </p:pic>
      <p:sp>
        <p:nvSpPr>
          <p:cNvPr id="23" name="TextBox 22">
            <a:extLst>
              <a:ext uri="{FF2B5EF4-FFF2-40B4-BE49-F238E27FC236}">
                <a16:creationId xmlns:a16="http://schemas.microsoft.com/office/drawing/2014/main" id="{E33A53A7-F8CC-5B43-C501-FBE25781A296}"/>
              </a:ext>
            </a:extLst>
          </p:cNvPr>
          <p:cNvSpPr txBox="1"/>
          <p:nvPr/>
        </p:nvSpPr>
        <p:spPr>
          <a:xfrm>
            <a:off x="546706" y="1393784"/>
            <a:ext cx="5808889" cy="338554"/>
          </a:xfrm>
          <a:prstGeom prst="rect">
            <a:avLst/>
          </a:prstGeom>
          <a:noFill/>
        </p:spPr>
        <p:txBody>
          <a:bodyPr wrap="square">
            <a:spAutoFit/>
          </a:bodyPr>
          <a:lstStyle/>
          <a:p>
            <a:pPr algn="l"/>
            <a:r>
              <a:rPr lang="en-US" sz="1600" b="0" i="0" u="none" strike="noStrike" baseline="0" dirty="0">
                <a:latin typeface="NimbusRomNo9L-Regu"/>
              </a:rPr>
              <a:t>Transformation between the global reference frame and the tool tip</a:t>
            </a:r>
            <a:endParaRPr lang="en-US" sz="1600" dirty="0"/>
          </a:p>
        </p:txBody>
      </p:sp>
      <p:pic>
        <p:nvPicPr>
          <p:cNvPr id="26" name="Picture 25">
            <a:extLst>
              <a:ext uri="{FF2B5EF4-FFF2-40B4-BE49-F238E27FC236}">
                <a16:creationId xmlns:a16="http://schemas.microsoft.com/office/drawing/2014/main" id="{9F1EF432-685B-5F7E-0283-72C1909DC007}"/>
              </a:ext>
            </a:extLst>
          </p:cNvPr>
          <p:cNvPicPr>
            <a:picLocks noChangeAspect="1"/>
          </p:cNvPicPr>
          <p:nvPr/>
        </p:nvPicPr>
        <p:blipFill>
          <a:blip r:embed="rId4"/>
          <a:stretch>
            <a:fillRect/>
          </a:stretch>
        </p:blipFill>
        <p:spPr>
          <a:xfrm>
            <a:off x="4457700" y="1869859"/>
            <a:ext cx="2890158" cy="354580"/>
          </a:xfrm>
          <a:prstGeom prst="rect">
            <a:avLst/>
          </a:prstGeom>
        </p:spPr>
      </p:pic>
      <p:sp>
        <p:nvSpPr>
          <p:cNvPr id="27" name="TextBox 26">
            <a:extLst>
              <a:ext uri="{FF2B5EF4-FFF2-40B4-BE49-F238E27FC236}">
                <a16:creationId xmlns:a16="http://schemas.microsoft.com/office/drawing/2014/main" id="{3AB0DA3E-45D7-B3AA-3669-AEE6C2970EC8}"/>
              </a:ext>
            </a:extLst>
          </p:cNvPr>
          <p:cNvSpPr txBox="1"/>
          <p:nvPr/>
        </p:nvSpPr>
        <p:spPr>
          <a:xfrm>
            <a:off x="546706" y="2249020"/>
            <a:ext cx="7997219" cy="2246769"/>
          </a:xfrm>
          <a:prstGeom prst="rect">
            <a:avLst/>
          </a:prstGeom>
          <a:noFill/>
        </p:spPr>
        <p:txBody>
          <a:bodyPr wrap="square">
            <a:spAutoFit/>
          </a:bodyPr>
          <a:lstStyle/>
          <a:p>
            <a:pPr algn="l"/>
            <a:r>
              <a:rPr lang="en-US" sz="1400" b="1" i="0" u="none" strike="noStrike" baseline="0" dirty="0">
                <a:solidFill>
                  <a:schemeClr val="bg2">
                    <a:lumMod val="75000"/>
                  </a:schemeClr>
                </a:solidFill>
                <a:latin typeface="NimbusRomNo9L-Regu"/>
              </a:rPr>
              <a:t>1. </a:t>
            </a:r>
            <a:r>
              <a:rPr lang="en-US" sz="1400" b="1" dirty="0">
                <a:solidFill>
                  <a:schemeClr val="bg2">
                    <a:lumMod val="75000"/>
                  </a:schemeClr>
                </a:solidFill>
                <a:latin typeface="NimbusRomNo9L-Regu"/>
              </a:rPr>
              <a:t>SHER </a:t>
            </a:r>
          </a:p>
          <a:p>
            <a:pPr algn="l"/>
            <a:r>
              <a:rPr lang="en-US" sz="1400" dirty="0"/>
              <a:t>3 linear transformations and 2 rotational transformations representing the joint motion between the positions of each joint. (see robot joint file)</a:t>
            </a:r>
          </a:p>
          <a:p>
            <a:r>
              <a:rPr lang="en-US" sz="1400" b="1" dirty="0">
                <a:solidFill>
                  <a:schemeClr val="bg2">
                    <a:lumMod val="75000"/>
                  </a:schemeClr>
                </a:solidFill>
                <a:latin typeface="NimbusRomNo9L-Regu"/>
              </a:rPr>
              <a:t>2</a:t>
            </a:r>
            <a:r>
              <a:rPr lang="en-US" sz="1400" b="1" i="0" u="none" strike="noStrike" baseline="0" dirty="0">
                <a:solidFill>
                  <a:schemeClr val="bg2">
                    <a:lumMod val="75000"/>
                  </a:schemeClr>
                </a:solidFill>
                <a:latin typeface="NimbusRomNo9L-Regu"/>
              </a:rPr>
              <a:t>. I</a:t>
            </a:r>
            <a:r>
              <a:rPr lang="en-US" sz="1400" b="1" i="0" u="none" strike="noStrike" baseline="30000" dirty="0">
                <a:solidFill>
                  <a:schemeClr val="bg2">
                    <a:lumMod val="75000"/>
                  </a:schemeClr>
                </a:solidFill>
                <a:latin typeface="NimbusRomNo9L-Regu"/>
              </a:rPr>
              <a:t>2</a:t>
            </a:r>
            <a:r>
              <a:rPr lang="en-US" sz="1400" b="1" i="0" u="none" strike="noStrike" baseline="0" dirty="0">
                <a:solidFill>
                  <a:schemeClr val="bg2">
                    <a:lumMod val="75000"/>
                  </a:schemeClr>
                </a:solidFill>
                <a:latin typeface="NimbusRomNo9L-Regu"/>
              </a:rPr>
              <a:t>RIS</a:t>
            </a:r>
            <a:r>
              <a:rPr lang="en-US" sz="1400" b="1" dirty="0">
                <a:solidFill>
                  <a:schemeClr val="bg2">
                    <a:lumMod val="75000"/>
                  </a:schemeClr>
                </a:solidFill>
                <a:latin typeface="NimbusRomNo9L-Regu"/>
              </a:rPr>
              <a:t> </a:t>
            </a:r>
          </a:p>
          <a:p>
            <a:r>
              <a:rPr lang="en-US" sz="1400" dirty="0">
                <a:latin typeface="NimbusRomNo9L-Regu"/>
              </a:rPr>
              <a:t>q</a:t>
            </a:r>
            <a:r>
              <a:rPr lang="en-US" sz="1400" baseline="-25000" dirty="0">
                <a:latin typeface="NimbusRomNo9L-Regu"/>
              </a:rPr>
              <a:t>6</a:t>
            </a:r>
            <a:r>
              <a:rPr lang="en-US" sz="1400" dirty="0">
                <a:latin typeface="NimbusRomNo9L-Regu"/>
              </a:rPr>
              <a:t>: </a:t>
            </a:r>
            <a:r>
              <a:rPr lang="en-US" sz="1400" dirty="0"/>
              <a:t>bending about the </a:t>
            </a:r>
            <a:r>
              <a:rPr lang="en-US" sz="1400" i="0" u="none" strike="noStrike" baseline="0" dirty="0">
                <a:latin typeface="NimbusRomNo9L-Regu"/>
              </a:rPr>
              <a:t>I</a:t>
            </a:r>
            <a:r>
              <a:rPr lang="en-US" sz="1400" i="0" u="none" strike="noStrike" baseline="30000" dirty="0">
                <a:latin typeface="NimbusRomNo9L-Regu"/>
              </a:rPr>
              <a:t>2</a:t>
            </a:r>
            <a:r>
              <a:rPr lang="en-US" sz="1400" i="0" u="none" strike="noStrike" baseline="0" dirty="0">
                <a:latin typeface="NimbusRomNo9L-Regu"/>
              </a:rPr>
              <a:t>RIS</a:t>
            </a:r>
            <a:r>
              <a:rPr lang="en-US" sz="1400" b="1" dirty="0">
                <a:latin typeface="NimbusRomNo9L-Regu"/>
              </a:rPr>
              <a:t> </a:t>
            </a:r>
            <a:r>
              <a:rPr lang="en-US" sz="1400" dirty="0"/>
              <a:t>Y-axis</a:t>
            </a:r>
          </a:p>
          <a:p>
            <a:r>
              <a:rPr lang="en-US" sz="1400" dirty="0">
                <a:latin typeface="NimbusRomNo9L-Regu"/>
              </a:rPr>
              <a:t>q</a:t>
            </a:r>
            <a:r>
              <a:rPr lang="en-US" sz="1400" baseline="-25000" dirty="0">
                <a:latin typeface="NimbusRomNo9L-Regu"/>
              </a:rPr>
              <a:t>7</a:t>
            </a:r>
            <a:r>
              <a:rPr lang="en-US" sz="1400" dirty="0">
                <a:latin typeface="NimbusRomNo9L-Regu"/>
              </a:rPr>
              <a:t>: </a:t>
            </a:r>
            <a:r>
              <a:rPr lang="en-US" sz="1400" dirty="0"/>
              <a:t>bending about the </a:t>
            </a:r>
            <a:r>
              <a:rPr lang="en-US" sz="1400" i="0" u="none" strike="noStrike" baseline="0" dirty="0">
                <a:latin typeface="NimbusRomNo9L-Regu"/>
              </a:rPr>
              <a:t>I</a:t>
            </a:r>
            <a:r>
              <a:rPr lang="en-US" sz="1400" i="0" u="none" strike="noStrike" baseline="30000" dirty="0">
                <a:latin typeface="NimbusRomNo9L-Regu"/>
              </a:rPr>
              <a:t>2</a:t>
            </a:r>
            <a:r>
              <a:rPr lang="en-US" sz="1400" i="0" u="none" strike="noStrike" baseline="0" dirty="0">
                <a:latin typeface="NimbusRomNo9L-Regu"/>
              </a:rPr>
              <a:t>RIS</a:t>
            </a:r>
            <a:r>
              <a:rPr lang="en-US" sz="1400" b="1" dirty="0">
                <a:latin typeface="NimbusRomNo9L-Regu"/>
              </a:rPr>
              <a:t> </a:t>
            </a:r>
            <a:r>
              <a:rPr lang="en-US" sz="1400" dirty="0"/>
              <a:t>X-axis</a:t>
            </a:r>
          </a:p>
          <a:p>
            <a:r>
              <a:rPr lang="en-US" sz="1400" dirty="0"/>
              <a:t>As a result, ±45° bending range</a:t>
            </a:r>
          </a:p>
          <a:p>
            <a:r>
              <a:rPr lang="en-US" sz="1400" b="1" dirty="0">
                <a:solidFill>
                  <a:schemeClr val="bg2">
                    <a:lumMod val="75000"/>
                  </a:schemeClr>
                </a:solidFill>
                <a:latin typeface="NimbusRomNo9L-Regu"/>
              </a:rPr>
              <a:t>3. Frames of reference</a:t>
            </a:r>
          </a:p>
          <a:p>
            <a:endParaRPr lang="en-US" sz="1400" dirty="0"/>
          </a:p>
          <a:p>
            <a:pPr algn="l"/>
            <a:endParaRPr lang="en-US" sz="1400" dirty="0"/>
          </a:p>
        </p:txBody>
      </p:sp>
      <p:pic>
        <p:nvPicPr>
          <p:cNvPr id="29" name="Picture 28">
            <a:extLst>
              <a:ext uri="{FF2B5EF4-FFF2-40B4-BE49-F238E27FC236}">
                <a16:creationId xmlns:a16="http://schemas.microsoft.com/office/drawing/2014/main" id="{93A29F39-654A-60FE-5FB4-A29682BCD7F9}"/>
              </a:ext>
            </a:extLst>
          </p:cNvPr>
          <p:cNvPicPr>
            <a:picLocks noChangeAspect="1"/>
          </p:cNvPicPr>
          <p:nvPr/>
        </p:nvPicPr>
        <p:blipFill>
          <a:blip r:embed="rId5"/>
          <a:stretch>
            <a:fillRect/>
          </a:stretch>
        </p:blipFill>
        <p:spPr>
          <a:xfrm>
            <a:off x="3482067" y="3071876"/>
            <a:ext cx="2797784" cy="1393136"/>
          </a:xfrm>
          <a:prstGeom prst="rect">
            <a:avLst/>
          </a:prstGeom>
        </p:spPr>
      </p:pic>
      <p:sp>
        <p:nvSpPr>
          <p:cNvPr id="31" name="TextBox 30">
            <a:extLst>
              <a:ext uri="{FF2B5EF4-FFF2-40B4-BE49-F238E27FC236}">
                <a16:creationId xmlns:a16="http://schemas.microsoft.com/office/drawing/2014/main" id="{DD1E80A1-C224-68CD-596B-4E12BAF16D31}"/>
              </a:ext>
            </a:extLst>
          </p:cNvPr>
          <p:cNvSpPr txBox="1"/>
          <p:nvPr/>
        </p:nvSpPr>
        <p:spPr>
          <a:xfrm>
            <a:off x="3482067" y="4465012"/>
            <a:ext cx="2873528" cy="246221"/>
          </a:xfrm>
          <a:prstGeom prst="rect">
            <a:avLst/>
          </a:prstGeom>
          <a:noFill/>
        </p:spPr>
        <p:txBody>
          <a:bodyPr wrap="square">
            <a:spAutoFit/>
          </a:bodyPr>
          <a:lstStyle/>
          <a:p>
            <a:r>
              <a:rPr lang="en-US" sz="1000" dirty="0">
                <a:latin typeface="Tahoma" panose="020B0604030504040204" pitchFamily="34" charset="0"/>
                <a:ea typeface="Tahoma" panose="020B0604030504040204" pitchFamily="34" charset="0"/>
                <a:cs typeface="Tahoma" panose="020B0604030504040204" pitchFamily="34" charset="0"/>
              </a:rPr>
              <a:t>Fi</a:t>
            </a:r>
            <a:r>
              <a:rPr lang="en-US" altLang="zh-CN" sz="1000" dirty="0">
                <a:latin typeface="Tahoma" panose="020B0604030504040204" pitchFamily="34" charset="0"/>
                <a:ea typeface="Tahoma" panose="020B0604030504040204" pitchFamily="34" charset="0"/>
                <a:cs typeface="Tahoma" panose="020B0604030504040204" pitchFamily="34" charset="0"/>
              </a:rPr>
              <a:t>g 1</a:t>
            </a:r>
            <a:r>
              <a:rPr lang="en-US" sz="1000" dirty="0">
                <a:latin typeface="Tahoma" panose="020B0604030504040204" pitchFamily="34" charset="0"/>
                <a:ea typeface="Tahoma" panose="020B0604030504040204" pitchFamily="34" charset="0"/>
                <a:cs typeface="Tahoma" panose="020B0604030504040204" pitchFamily="34" charset="0"/>
              </a:rPr>
              <a:t>. Virtual joint representation(Shi, K., 2022)</a:t>
            </a:r>
          </a:p>
        </p:txBody>
      </p:sp>
      <p:pic>
        <p:nvPicPr>
          <p:cNvPr id="33" name="Picture 32">
            <a:extLst>
              <a:ext uri="{FF2B5EF4-FFF2-40B4-BE49-F238E27FC236}">
                <a16:creationId xmlns:a16="http://schemas.microsoft.com/office/drawing/2014/main" id="{3E7E5F44-9135-9D89-93AE-022E7899A557}"/>
              </a:ext>
            </a:extLst>
          </p:cNvPr>
          <p:cNvPicPr>
            <a:picLocks noChangeAspect="1"/>
          </p:cNvPicPr>
          <p:nvPr/>
        </p:nvPicPr>
        <p:blipFill>
          <a:blip r:embed="rId6"/>
          <a:stretch>
            <a:fillRect/>
          </a:stretch>
        </p:blipFill>
        <p:spPr>
          <a:xfrm>
            <a:off x="6457374" y="3305884"/>
            <a:ext cx="2348415" cy="974480"/>
          </a:xfrm>
          <a:prstGeom prst="rect">
            <a:avLst/>
          </a:prstGeom>
        </p:spPr>
      </p:pic>
      <p:sp>
        <p:nvSpPr>
          <p:cNvPr id="34" name="TextBox 33">
            <a:extLst>
              <a:ext uri="{FF2B5EF4-FFF2-40B4-BE49-F238E27FC236}">
                <a16:creationId xmlns:a16="http://schemas.microsoft.com/office/drawing/2014/main" id="{C1232ECF-65C6-97EA-A28D-8D455E17E0A3}"/>
              </a:ext>
            </a:extLst>
          </p:cNvPr>
          <p:cNvSpPr txBox="1"/>
          <p:nvPr/>
        </p:nvSpPr>
        <p:spPr>
          <a:xfrm>
            <a:off x="6457373" y="4465012"/>
            <a:ext cx="2348415" cy="246221"/>
          </a:xfrm>
          <a:prstGeom prst="rect">
            <a:avLst/>
          </a:prstGeom>
          <a:noFill/>
        </p:spPr>
        <p:txBody>
          <a:bodyPr wrap="square">
            <a:spAutoFit/>
          </a:bodyPr>
          <a:lstStyle/>
          <a:p>
            <a:pPr algn="ctr"/>
            <a:r>
              <a:rPr lang="en-US" sz="1000" dirty="0">
                <a:latin typeface="Tahoma" panose="020B0604030504040204" pitchFamily="34" charset="0"/>
                <a:ea typeface="Tahoma" panose="020B0604030504040204" pitchFamily="34" charset="0"/>
                <a:cs typeface="Tahoma" panose="020B0604030504040204" pitchFamily="34" charset="0"/>
              </a:rPr>
              <a:t>Fi</a:t>
            </a:r>
            <a:r>
              <a:rPr lang="en-US" altLang="zh-CN" sz="1000" dirty="0">
                <a:latin typeface="Tahoma" panose="020B0604030504040204" pitchFamily="34" charset="0"/>
                <a:ea typeface="Tahoma" panose="020B0604030504040204" pitchFamily="34" charset="0"/>
                <a:cs typeface="Tahoma" panose="020B0604030504040204" pitchFamily="34" charset="0"/>
              </a:rPr>
              <a:t>g 2</a:t>
            </a:r>
            <a:r>
              <a:rPr lang="en-US" sz="1000" dirty="0">
                <a:latin typeface="Tahoma" panose="020B0604030504040204" pitchFamily="34" charset="0"/>
                <a:ea typeface="Tahoma" panose="020B0604030504040204" pitchFamily="34" charset="0"/>
                <a:cs typeface="Tahoma" panose="020B0604030504040204" pitchFamily="34" charset="0"/>
              </a:rPr>
              <a:t>. Frames</a:t>
            </a:r>
          </a:p>
        </p:txBody>
      </p:sp>
      <p:pic>
        <p:nvPicPr>
          <p:cNvPr id="4" name="Picture 3">
            <a:extLst>
              <a:ext uri="{FF2B5EF4-FFF2-40B4-BE49-F238E27FC236}">
                <a16:creationId xmlns:a16="http://schemas.microsoft.com/office/drawing/2014/main" id="{6C9971EB-72D0-98D0-B5DD-2A3256F6E526}"/>
              </a:ext>
            </a:extLst>
          </p:cNvPr>
          <p:cNvPicPr>
            <a:picLocks noChangeAspect="1"/>
          </p:cNvPicPr>
          <p:nvPr/>
        </p:nvPicPr>
        <p:blipFill>
          <a:blip r:embed="rId7"/>
          <a:stretch>
            <a:fillRect/>
          </a:stretch>
        </p:blipFill>
        <p:spPr>
          <a:xfrm>
            <a:off x="622430" y="4032691"/>
            <a:ext cx="2704469" cy="477502"/>
          </a:xfrm>
          <a:prstGeom prst="rect">
            <a:avLst/>
          </a:prstGeom>
        </p:spPr>
      </p:pic>
    </p:spTree>
    <p:extLst>
      <p:ext uri="{BB962C8B-B14F-4D97-AF65-F5344CB8AC3E}">
        <p14:creationId xmlns:p14="http://schemas.microsoft.com/office/powerpoint/2010/main" val="363829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909B-9CF9-4ACB-B8A4-91A56A626DF3}"/>
              </a:ext>
            </a:extLst>
          </p:cNvPr>
          <p:cNvSpPr>
            <a:spLocks noGrp="1"/>
          </p:cNvSpPr>
          <p:nvPr>
            <p:ph type="title"/>
          </p:nvPr>
        </p:nvSpPr>
        <p:spPr/>
        <p:txBody>
          <a:bodyPr/>
          <a:lstStyle/>
          <a:p>
            <a:r>
              <a:rPr lang="en-US" dirty="0"/>
              <a:t>Further work</a:t>
            </a:r>
          </a:p>
        </p:txBody>
      </p:sp>
      <p:grpSp>
        <p:nvGrpSpPr>
          <p:cNvPr id="14" name="Group 13">
            <a:extLst>
              <a:ext uri="{FF2B5EF4-FFF2-40B4-BE49-F238E27FC236}">
                <a16:creationId xmlns:a16="http://schemas.microsoft.com/office/drawing/2014/main" id="{BD3B7AF9-B39D-BD3C-2B92-823912932A97}"/>
              </a:ext>
            </a:extLst>
          </p:cNvPr>
          <p:cNvGrpSpPr/>
          <p:nvPr/>
        </p:nvGrpSpPr>
        <p:grpSpPr>
          <a:xfrm>
            <a:off x="658029" y="3262064"/>
            <a:ext cx="4603811" cy="1327558"/>
            <a:chOff x="691164" y="1330779"/>
            <a:chExt cx="6903068" cy="1990573"/>
          </a:xfrm>
        </p:grpSpPr>
        <p:grpSp>
          <p:nvGrpSpPr>
            <p:cNvPr id="11" name="Group 10">
              <a:extLst>
                <a:ext uri="{FF2B5EF4-FFF2-40B4-BE49-F238E27FC236}">
                  <a16:creationId xmlns:a16="http://schemas.microsoft.com/office/drawing/2014/main" id="{3101A4FC-C147-6C7F-71D3-683566390A4A}"/>
                </a:ext>
              </a:extLst>
            </p:cNvPr>
            <p:cNvGrpSpPr/>
            <p:nvPr/>
          </p:nvGrpSpPr>
          <p:grpSpPr>
            <a:xfrm>
              <a:off x="691164" y="1330779"/>
              <a:ext cx="6903068" cy="1990573"/>
              <a:chOff x="2524046" y="1928283"/>
              <a:chExt cx="4462929" cy="1286933"/>
            </a:xfrm>
          </p:grpSpPr>
          <p:pic>
            <p:nvPicPr>
              <p:cNvPr id="8" name="Picture 7">
                <a:extLst>
                  <a:ext uri="{FF2B5EF4-FFF2-40B4-BE49-F238E27FC236}">
                    <a16:creationId xmlns:a16="http://schemas.microsoft.com/office/drawing/2014/main" id="{03EF381B-7606-FBB1-3823-AE47412315DC}"/>
                  </a:ext>
                </a:extLst>
              </p:cNvPr>
              <p:cNvPicPr>
                <a:picLocks noChangeAspect="1"/>
              </p:cNvPicPr>
              <p:nvPr/>
            </p:nvPicPr>
            <p:blipFill>
              <a:blip r:embed="rId3"/>
              <a:stretch>
                <a:fillRect/>
              </a:stretch>
            </p:blipFill>
            <p:spPr>
              <a:xfrm>
                <a:off x="2524046" y="1928283"/>
                <a:ext cx="4095907" cy="1286933"/>
              </a:xfrm>
              <a:prstGeom prst="rect">
                <a:avLst/>
              </a:prstGeom>
            </p:spPr>
          </p:pic>
          <p:pic>
            <p:nvPicPr>
              <p:cNvPr id="10" name="Picture 9">
                <a:extLst>
                  <a:ext uri="{FF2B5EF4-FFF2-40B4-BE49-F238E27FC236}">
                    <a16:creationId xmlns:a16="http://schemas.microsoft.com/office/drawing/2014/main" id="{F9DD5150-DD60-EEDB-6745-0877627C5C25}"/>
                  </a:ext>
                </a:extLst>
              </p:cNvPr>
              <p:cNvPicPr>
                <a:picLocks noChangeAspect="1"/>
              </p:cNvPicPr>
              <p:nvPr/>
            </p:nvPicPr>
            <p:blipFill>
              <a:blip r:embed="rId4"/>
              <a:stretch>
                <a:fillRect/>
              </a:stretch>
            </p:blipFill>
            <p:spPr>
              <a:xfrm>
                <a:off x="5218631" y="2034637"/>
                <a:ext cx="1768344" cy="1147704"/>
              </a:xfrm>
              <a:prstGeom prst="rect">
                <a:avLst/>
              </a:prstGeom>
            </p:spPr>
          </p:pic>
        </p:grpSp>
        <p:pic>
          <p:nvPicPr>
            <p:cNvPr id="13" name="Picture 12">
              <a:extLst>
                <a:ext uri="{FF2B5EF4-FFF2-40B4-BE49-F238E27FC236}">
                  <a16:creationId xmlns:a16="http://schemas.microsoft.com/office/drawing/2014/main" id="{64D688D6-71B4-59E7-ECCE-774B56D9AE39}"/>
                </a:ext>
              </a:extLst>
            </p:cNvPr>
            <p:cNvPicPr>
              <a:picLocks noChangeAspect="1"/>
            </p:cNvPicPr>
            <p:nvPr/>
          </p:nvPicPr>
          <p:blipFill>
            <a:blip r:embed="rId5"/>
            <a:stretch>
              <a:fillRect/>
            </a:stretch>
          </p:blipFill>
          <p:spPr>
            <a:xfrm>
              <a:off x="820512" y="1505980"/>
              <a:ext cx="2571750" cy="1764524"/>
            </a:xfrm>
            <a:prstGeom prst="rect">
              <a:avLst/>
            </a:prstGeom>
          </p:spPr>
        </p:pic>
      </p:grpSp>
      <p:sp>
        <p:nvSpPr>
          <p:cNvPr id="3" name="TextBox 2">
            <a:extLst>
              <a:ext uri="{FF2B5EF4-FFF2-40B4-BE49-F238E27FC236}">
                <a16:creationId xmlns:a16="http://schemas.microsoft.com/office/drawing/2014/main" id="{3A89CAEE-D716-AD88-E789-EC2A77859579}"/>
              </a:ext>
            </a:extLst>
          </p:cNvPr>
          <p:cNvSpPr txBox="1"/>
          <p:nvPr/>
        </p:nvSpPr>
        <p:spPr>
          <a:xfrm>
            <a:off x="533919" y="1082311"/>
            <a:ext cx="7729705" cy="2062103"/>
          </a:xfrm>
          <a:prstGeom prst="rect">
            <a:avLst/>
          </a:prstGeom>
          <a:noFill/>
        </p:spPr>
        <p:txBody>
          <a:bodyPr wrap="square">
            <a:spAutoFit/>
          </a:bodyPr>
          <a:lstStyle/>
          <a:p>
            <a:pPr algn="l"/>
            <a:r>
              <a:rPr lang="en-US" sz="1600" dirty="0">
                <a:latin typeface="NimbusRomNo9L-Regu"/>
              </a:rPr>
              <a:t>1. (Minimum) Make the snake robot interact with the eyeball model </a:t>
            </a:r>
          </a:p>
          <a:p>
            <a:pPr algn="l"/>
            <a:endParaRPr lang="en-US" sz="1600" b="0" i="0" u="none" strike="noStrike" baseline="0" dirty="0">
              <a:latin typeface="NimbusRomNo9L-Regu"/>
            </a:endParaRPr>
          </a:p>
          <a:p>
            <a:pPr algn="l"/>
            <a:endParaRPr lang="en-US" sz="1600" dirty="0">
              <a:latin typeface="NimbusRomNo9L-Regu"/>
            </a:endParaRPr>
          </a:p>
          <a:p>
            <a:pPr algn="l"/>
            <a:endParaRPr lang="en-US" sz="1600" b="0" i="0" u="none" strike="noStrike" baseline="0" dirty="0">
              <a:latin typeface="NimbusRomNo9L-Regu"/>
            </a:endParaRPr>
          </a:p>
          <a:p>
            <a:pPr algn="l"/>
            <a:endParaRPr lang="en-US" sz="1600" dirty="0">
              <a:latin typeface="NimbusRomNo9L-Regu"/>
            </a:endParaRPr>
          </a:p>
          <a:p>
            <a:pPr algn="l"/>
            <a:endParaRPr lang="en-US" sz="1600" b="0" i="0" u="none" strike="noStrike" baseline="0" dirty="0">
              <a:latin typeface="NimbusRomNo9L-Regu"/>
            </a:endParaRPr>
          </a:p>
          <a:p>
            <a:pPr algn="l"/>
            <a:endParaRPr lang="en-US" sz="1600" b="0" i="0" u="none" strike="noStrike" baseline="0" dirty="0">
              <a:latin typeface="NimbusRomNo9L-Regu"/>
            </a:endParaRPr>
          </a:p>
          <a:p>
            <a:pPr algn="l"/>
            <a:r>
              <a:rPr lang="en-US" sz="1600" dirty="0">
                <a:latin typeface="NimbusRomNo9L-Regu"/>
              </a:rPr>
              <a:t>2. (Expected) Implement the controller through haptic device and SHER system</a:t>
            </a:r>
            <a:endParaRPr lang="en-US" sz="1600" dirty="0"/>
          </a:p>
        </p:txBody>
      </p:sp>
      <p:pic>
        <p:nvPicPr>
          <p:cNvPr id="5" name="Picture 4">
            <a:extLst>
              <a:ext uri="{FF2B5EF4-FFF2-40B4-BE49-F238E27FC236}">
                <a16:creationId xmlns:a16="http://schemas.microsoft.com/office/drawing/2014/main" id="{F28EFF71-2C9E-EAD5-6E2D-1476E54DF983}"/>
              </a:ext>
            </a:extLst>
          </p:cNvPr>
          <p:cNvPicPr>
            <a:picLocks noChangeAspect="1"/>
          </p:cNvPicPr>
          <p:nvPr/>
        </p:nvPicPr>
        <p:blipFill>
          <a:blip r:embed="rId6"/>
          <a:stretch>
            <a:fillRect/>
          </a:stretch>
        </p:blipFill>
        <p:spPr>
          <a:xfrm>
            <a:off x="882090" y="1469893"/>
            <a:ext cx="1711433" cy="1183438"/>
          </a:xfrm>
          <a:prstGeom prst="rect">
            <a:avLst/>
          </a:prstGeom>
        </p:spPr>
      </p:pic>
      <p:sp>
        <p:nvSpPr>
          <p:cNvPr id="4" name="TextBox 3">
            <a:extLst>
              <a:ext uri="{FF2B5EF4-FFF2-40B4-BE49-F238E27FC236}">
                <a16:creationId xmlns:a16="http://schemas.microsoft.com/office/drawing/2014/main" id="{A5A6B936-F38F-5A50-21BA-1FAD8FC6EFDE}"/>
              </a:ext>
            </a:extLst>
          </p:cNvPr>
          <p:cNvSpPr txBox="1"/>
          <p:nvPr/>
        </p:nvSpPr>
        <p:spPr>
          <a:xfrm>
            <a:off x="749155" y="2653331"/>
            <a:ext cx="5536587" cy="230832"/>
          </a:xfrm>
          <a:prstGeom prst="rect">
            <a:avLst/>
          </a:prstGeom>
          <a:noFill/>
        </p:spPr>
        <p:txBody>
          <a:bodyPr wrap="square">
            <a:spAutoFit/>
          </a:bodyPr>
          <a:lstStyle/>
          <a:p>
            <a:pPr marL="171450" indent="-171450" algn="l">
              <a:buFont typeface="Arial" panose="020B0604020202020204" pitchFamily="34" charset="0"/>
              <a:buChar char="•"/>
            </a:pPr>
            <a:r>
              <a:rPr lang="en-US" sz="900" b="0" i="0" u="none" strike="noStrike" baseline="0" dirty="0">
                <a:solidFill>
                  <a:schemeClr val="accent1"/>
                </a:solidFill>
                <a:latin typeface="NimbusRomNo9L-Regu"/>
              </a:rPr>
              <a:t>More details about th</a:t>
            </a:r>
            <a:r>
              <a:rPr lang="en-US" sz="900" dirty="0">
                <a:solidFill>
                  <a:schemeClr val="accent1"/>
                </a:solidFill>
                <a:latin typeface="NimbusRomNo9L-Regu"/>
              </a:rPr>
              <a:t>e plugin:  </a:t>
            </a:r>
            <a:r>
              <a:rPr lang="en-US" sz="900" b="0" i="0" u="none" strike="noStrike" baseline="0" dirty="0">
                <a:solidFill>
                  <a:schemeClr val="accent1"/>
                </a:solidFill>
                <a:latin typeface="NimbusRomNo9L-Regu"/>
              </a:rPr>
              <a:t>https://github.com/htp2/continuum-manip-volumetric-drilling-plugin</a:t>
            </a:r>
            <a:endParaRPr lang="en-US" sz="900" dirty="0">
              <a:solidFill>
                <a:schemeClr val="accent1"/>
              </a:solidFill>
            </a:endParaRPr>
          </a:p>
        </p:txBody>
      </p:sp>
      <p:sp>
        <p:nvSpPr>
          <p:cNvPr id="6" name="Text Placeholder 5">
            <a:extLst>
              <a:ext uri="{FF2B5EF4-FFF2-40B4-BE49-F238E27FC236}">
                <a16:creationId xmlns:a16="http://schemas.microsoft.com/office/drawing/2014/main" id="{C00C9A08-7338-F8F0-1ABC-6DE494BC3051}"/>
              </a:ext>
            </a:extLst>
          </p:cNvPr>
          <p:cNvSpPr txBox="1">
            <a:spLocks/>
          </p:cNvSpPr>
          <p:nvPr/>
        </p:nvSpPr>
        <p:spPr>
          <a:xfrm>
            <a:off x="2812852" y="1478935"/>
            <a:ext cx="4514460" cy="1140483"/>
          </a:xfrm>
          <a:prstGeom prst="rect">
            <a:avLst/>
          </a:prstGeom>
        </p:spPr>
        <p:txBody>
          <a:bodyPr lIns="91440" tIns="45720" rIns="91440" bIns="45720" anchor="t">
            <a:noAutofit/>
          </a:bodyPr>
          <a:lstStyle>
            <a:lvl1pPr marL="230188" indent="-230188" algn="l" defTabSz="685800" rtl="0" eaLnBrk="1" latinLnBrk="0" hangingPunct="1">
              <a:lnSpc>
                <a:spcPct val="90000"/>
              </a:lnSpc>
              <a:spcBef>
                <a:spcPts val="750"/>
              </a:spcBef>
              <a:buClr>
                <a:schemeClr val="bg2"/>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chemeClr val="bg2"/>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chemeClr val="bg2"/>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9870" indent="-229870">
              <a:lnSpc>
                <a:spcPct val="100000"/>
              </a:lnSpc>
            </a:pPr>
            <a:r>
              <a:rPr lang="en-US" sz="1400" dirty="0">
                <a:latin typeface="Calibri" panose="020F0502020204030204" pitchFamily="34" charset="0"/>
                <a:ea typeface="Calibri" panose="020F0502020204030204" pitchFamily="34" charset="0"/>
                <a:cs typeface="Calibri" panose="020F0502020204030204" pitchFamily="34" charset="0"/>
              </a:rPr>
              <a:t>Convert the eyeball model to AMBF volumes</a:t>
            </a:r>
          </a:p>
          <a:p>
            <a:pPr marL="229870" indent="-229870">
              <a:lnSpc>
                <a:spcPct val="100000"/>
              </a:lnSpc>
            </a:pPr>
            <a:r>
              <a:rPr lang="en-US" sz="1400" dirty="0">
                <a:latin typeface="Calibri" panose="020F0502020204030204" pitchFamily="34" charset="0"/>
                <a:ea typeface="Calibri" panose="020F0502020204030204" pitchFamily="34" charset="0"/>
                <a:cs typeface="Calibri" panose="020F0502020204030204" pitchFamily="34" charset="0"/>
              </a:rPr>
              <a:t>Use AMBF plugin to manipulate the snake robot attached to SHER and interact with the OCT scan of the eye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5">
            <a:extLst>
              <a:ext uri="{FF2B5EF4-FFF2-40B4-BE49-F238E27FC236}">
                <a16:creationId xmlns:a16="http://schemas.microsoft.com/office/drawing/2014/main" id="{F929FB3F-C55E-0D43-BB6F-DBF4361DE802}"/>
              </a:ext>
            </a:extLst>
          </p:cNvPr>
          <p:cNvSpPr txBox="1">
            <a:spLocks/>
          </p:cNvSpPr>
          <p:nvPr/>
        </p:nvSpPr>
        <p:spPr>
          <a:xfrm>
            <a:off x="5255783" y="3216913"/>
            <a:ext cx="4514460" cy="1140483"/>
          </a:xfrm>
          <a:prstGeom prst="rect">
            <a:avLst/>
          </a:prstGeom>
        </p:spPr>
        <p:txBody>
          <a:bodyPr lIns="91440" tIns="45720" rIns="91440" bIns="45720" anchor="t">
            <a:noAutofit/>
          </a:bodyPr>
          <a:lstStyle>
            <a:lvl1pPr marL="230188" indent="-230188" algn="l" defTabSz="685800" rtl="0" eaLnBrk="1" latinLnBrk="0" hangingPunct="1">
              <a:lnSpc>
                <a:spcPct val="90000"/>
              </a:lnSpc>
              <a:spcBef>
                <a:spcPts val="750"/>
              </a:spcBef>
              <a:buClr>
                <a:schemeClr val="bg2"/>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chemeClr val="bg2"/>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chemeClr val="bg2"/>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9870" indent="-229870">
              <a:lnSpc>
                <a:spcPct val="100000"/>
              </a:lnSpc>
            </a:pPr>
            <a:r>
              <a:rPr lang="en-US" sz="1400" dirty="0">
                <a:latin typeface="Calibri" panose="020F0502020204030204" pitchFamily="34" charset="0"/>
                <a:ea typeface="Calibri" panose="020F0502020204030204" pitchFamily="34" charset="0"/>
                <a:cs typeface="Calibri" panose="020F0502020204030204" pitchFamily="34" charset="0"/>
              </a:rPr>
              <a:t>C</a:t>
            </a:r>
            <a:r>
              <a:rPr lang="en-US" altLang="zh-CN" sz="1400" dirty="0">
                <a:latin typeface="Calibri" panose="020F0502020204030204" pitchFamily="34" charset="0"/>
                <a:ea typeface="Calibri" panose="020F0502020204030204" pitchFamily="34" charset="0"/>
                <a:cs typeface="Calibri" panose="020F0502020204030204" pitchFamily="34" charset="0"/>
              </a:rPr>
              <a:t>oordinates registration of </a:t>
            </a:r>
            <a:r>
              <a:rPr lang="en-US" altLang="zh-CN" sz="1400" dirty="0" err="1">
                <a:latin typeface="Calibri" panose="020F0502020204030204" pitchFamily="34" charset="0"/>
                <a:ea typeface="Calibri" panose="020F0502020204030204" pitchFamily="34" charset="0"/>
                <a:cs typeface="Calibri" panose="020F0502020204030204" pitchFamily="34" charset="0"/>
              </a:rPr>
              <a:t>F</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phantom</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 </a:t>
            </a:r>
            <a:r>
              <a:rPr lang="en-US" altLang="zh-CN" sz="1400" dirty="0">
                <a:latin typeface="Calibri" panose="020F0502020204030204" pitchFamily="34" charset="0"/>
                <a:ea typeface="Calibri" panose="020F0502020204030204" pitchFamily="34" charset="0"/>
                <a:cs typeface="Calibri" panose="020F0502020204030204" pitchFamily="34" charset="0"/>
              </a:rPr>
              <a:t>and F</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SHER</a:t>
            </a:r>
            <a:endParaRPr lang="en-US" sz="1400" baseline="-25000" dirty="0">
              <a:latin typeface="Calibri" panose="020F0502020204030204" pitchFamily="34" charset="0"/>
              <a:ea typeface="Calibri" panose="020F0502020204030204" pitchFamily="34" charset="0"/>
              <a:cs typeface="Calibri" panose="020F0502020204030204" pitchFamily="34" charset="0"/>
            </a:endParaRPr>
          </a:p>
          <a:p>
            <a:pPr marL="229870" indent="-229870">
              <a:lnSpc>
                <a:spcPct val="100000"/>
              </a:lnSpc>
            </a:pPr>
            <a:r>
              <a:rPr lang="en-US" sz="1400" dirty="0">
                <a:latin typeface="Calibri" panose="020F0502020204030204" pitchFamily="34" charset="0"/>
                <a:ea typeface="Calibri" panose="020F0502020204030204" pitchFamily="34" charset="0"/>
                <a:cs typeface="Calibri" panose="020F0502020204030204" pitchFamily="34" charset="0"/>
              </a:rPr>
              <a:t>Real-time control test</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41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CF94C3F4-83D7-42AE-91B9-0002357E9103}"/>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144B22F5-8121-4E9A-ABCD-0A5F91BB1F8C}"/>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A78D99FD-26EF-46C5-A699-C688BF5B8C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4D2027FEC56A4884C6922A5C807AF0" ma:contentTypeVersion="2" ma:contentTypeDescription="Create a new document." ma:contentTypeScope="" ma:versionID="c67bd477457eb73ac5ef8938ed59db5b">
  <xsd:schema xmlns:xsd="http://www.w3.org/2001/XMLSchema" xmlns:xs="http://www.w3.org/2001/XMLSchema" xmlns:p="http://schemas.microsoft.com/office/2006/metadata/properties" xmlns:ns2="1c514953-08dd-4cce-bdc4-7153c78bc0ef" targetNamespace="http://schemas.microsoft.com/office/2006/metadata/properties" ma:root="true" ma:fieldsID="0b18ee19c1a0b47e39609b0551dea4f6" ns2:_="">
    <xsd:import namespace="1c514953-08dd-4cce-bdc4-7153c78bc0e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514953-08dd-4cce-bdc4-7153c78bc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CF0814-B2B3-4E6D-AE74-D933BDBA58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514953-08dd-4cce-bdc4-7153c78bc0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F7E09-D485-4407-984B-97D2EA2C8D55}">
  <ds:schemaRefs>
    <ds:schemaRef ds:uri="http://schemas.microsoft.com/sharepoint/v3/contenttype/forms"/>
  </ds:schemaRefs>
</ds:datastoreItem>
</file>

<file path=customXml/itemProps3.xml><?xml version="1.0" encoding="utf-8"?>
<ds:datastoreItem xmlns:ds="http://schemas.openxmlformats.org/officeDocument/2006/customXml" ds:itemID="{F8A04465-0014-4D33-ABA2-D6924F11FEE0}">
  <ds:schemaRefs>
    <ds:schemaRef ds:uri="http://purl.org/dc/elements/1.1/"/>
    <ds:schemaRef ds:uri="http://schemas.openxmlformats.org/package/2006/metadata/core-properties"/>
    <ds:schemaRef ds:uri="http://purl.org/dc/terms/"/>
    <ds:schemaRef ds:uri="http://schemas.microsoft.com/office/2006/documentManagement/types"/>
    <ds:schemaRef ds:uri="http://purl.org/dc/dcmitype/"/>
    <ds:schemaRef ds:uri="http://www.w3.org/XML/1998/namespace"/>
    <ds:schemaRef ds:uri="http://schemas.microsoft.com/office/infopath/2007/PartnerControls"/>
    <ds:schemaRef ds:uri="1c514953-08dd-4cce-bdc4-7153c78bc0e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EP PowerPoint Template</Template>
  <TotalTime>4522</TotalTime>
  <Words>1163</Words>
  <Application>Microsoft Office PowerPoint</Application>
  <PresentationFormat>On-screen Show (16:9)</PresentationFormat>
  <Paragraphs>236</Paragraphs>
  <Slides>16</Slides>
  <Notes>9</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16</vt:i4>
      </vt:variant>
    </vt:vector>
  </HeadingPairs>
  <TitlesOfParts>
    <vt:vector size="34" baseType="lpstr">
      <vt:lpstr>CMMI10</vt:lpstr>
      <vt:lpstr>CMR7</vt:lpstr>
      <vt:lpstr>NimbusRomNo9L-Regu</vt:lpstr>
      <vt:lpstr>DengXian</vt:lpstr>
      <vt:lpstr>Arial</vt:lpstr>
      <vt:lpstr>Calibri</vt:lpstr>
      <vt:lpstr>Courier New</vt:lpstr>
      <vt:lpstr>Garamond</vt:lpstr>
      <vt:lpstr>Roboto</vt:lpstr>
      <vt:lpstr>Source Sans Pro</vt:lpstr>
      <vt:lpstr>Source Serif Pro</vt:lpstr>
      <vt:lpstr>Tahoma</vt:lpstr>
      <vt:lpstr>Times</vt:lpstr>
      <vt:lpstr>Times New Roman</vt:lpstr>
      <vt:lpstr>Wingdings</vt:lpstr>
      <vt:lpstr>EP Presentation Theme - Simple</vt:lpstr>
      <vt:lpstr>1_EP Presentation Theme - Fancy</vt:lpstr>
      <vt:lpstr>2_EP Presentation Theme - Special</vt:lpstr>
      <vt:lpstr>PowerPoint Presentation</vt:lpstr>
      <vt:lpstr>Clinical motivation </vt:lpstr>
      <vt:lpstr>Project Summary</vt:lpstr>
      <vt:lpstr>Deliverables</vt:lpstr>
      <vt:lpstr>Minimum - Simulation models</vt:lpstr>
      <vt:lpstr>Minimum - Simulation models</vt:lpstr>
      <vt:lpstr>Minimum - Simulation models</vt:lpstr>
      <vt:lpstr>Expected - Controller</vt:lpstr>
      <vt:lpstr>Further work</vt:lpstr>
      <vt:lpstr>Milestones</vt:lpstr>
      <vt:lpstr>Timeline</vt:lpstr>
      <vt:lpstr>Dependencies</vt:lpstr>
      <vt:lpstr>Documentation</vt:lpstr>
      <vt:lpstr>Management plan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Text Requirements</dc:title>
  <dc:creator>Xiao Wei</dc:creator>
  <cp:lastModifiedBy>Xiao Wei</cp:lastModifiedBy>
  <cp:revision>48</cp:revision>
  <dcterms:created xsi:type="dcterms:W3CDTF">2023-02-26T05:56:27Z</dcterms:created>
  <dcterms:modified xsi:type="dcterms:W3CDTF">2023-04-13T06:07:04Z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0x010100CA4D2027FEC56A4884C6922A5C807AF0</vt:lpwstr>
  </property>
  <property fmtid="{D5CDD505-2E9C-101B-9397-08002B2CF9AE}" pid="3" name="MediaServiceImageTags">
    <vt:lpwstr/>
  </property>
</Properties>
</file>