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5"/>
  </p:notesMasterIdLst>
  <p:handoutMasterIdLst>
    <p:handoutMasterId r:id="rId16"/>
  </p:handoutMasterIdLst>
  <p:sldIdLst>
    <p:sldId id="327" r:id="rId3"/>
    <p:sldId id="257" r:id="rId4"/>
    <p:sldId id="391" r:id="rId6"/>
    <p:sldId id="393" r:id="rId7"/>
    <p:sldId id="403" r:id="rId8"/>
    <p:sldId id="396" r:id="rId9"/>
    <p:sldId id="397" r:id="rId10"/>
    <p:sldId id="398" r:id="rId11"/>
    <p:sldId id="399" r:id="rId12"/>
    <p:sldId id="394" r:id="rId13"/>
    <p:sldId id="400" r:id="rId14"/>
    <p:sldId id="375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惠普" initials="惠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70C0"/>
    <a:srgbClr val="1F386B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marL="685800" lvl="1" indent="0">
              <a:buFont typeface="Arial" panose="020B0604020202020204" pitchFamily="34" charset="0"/>
              <a:buNone/>
            </a:pPr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marL="685800" lvl="1" indent="0">
              <a:buFont typeface="Arial" panose="020B0604020202020204" pitchFamily="34" charset="0"/>
              <a:buNone/>
            </a:pPr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7161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0" y="817624"/>
            <a:ext cx="6000000" cy="602212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115202" y="817624"/>
            <a:ext cx="6000000" cy="602212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8399" y="774424"/>
            <a:ext cx="1211520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2.xml"/><Relationship Id="rId18" Type="http://schemas.openxmlformats.org/officeDocument/2006/relationships/image" Target="../media/image1.png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-14605"/>
            <a:ext cx="12191365" cy="626110"/>
          </a:xfrm>
          <a:prstGeom prst="rect">
            <a:avLst/>
          </a:prstGeom>
          <a:solidFill>
            <a:srgbClr val="1F38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2" name="图片 101"/>
          <p:cNvPicPr/>
          <p:nvPr userDrawn="1"/>
        </p:nvPicPr>
        <p:blipFill>
          <a:blip r:embed="rId18"/>
          <a:stretch>
            <a:fillRect/>
          </a:stretch>
        </p:blipFill>
        <p:spPr>
          <a:xfrm>
            <a:off x="9966960" y="104140"/>
            <a:ext cx="2033905" cy="38862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67.xml"/><Relationship Id="rId2" Type="http://schemas.openxmlformats.org/officeDocument/2006/relationships/image" Target="../media/image2.png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69.xml"/><Relationship Id="rId2" Type="http://schemas.openxmlformats.org/officeDocument/2006/relationships/image" Target="../media/image3.png"/><Relationship Id="rId1" Type="http://schemas.openxmlformats.org/officeDocument/2006/relationships/tags" Target="../tags/tag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73.xml"/><Relationship Id="rId2" Type="http://schemas.openxmlformats.org/officeDocument/2006/relationships/image" Target="../media/image5.png"/><Relationship Id="rId1" Type="http://schemas.openxmlformats.org/officeDocument/2006/relationships/tags" Target="../tags/tag7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74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75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10" Type="http://schemas.openxmlformats.org/officeDocument/2006/relationships/notesSlide" Target="../notesSlides/notesSlide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76.xml"/><Relationship Id="rId5" Type="http://schemas.openxmlformats.org/officeDocument/2006/relationships/image" Target="../media/image12.png"/><Relationship Id="rId4" Type="http://schemas.openxmlformats.org/officeDocument/2006/relationships/image" Target="../media/image11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35" y="1105535"/>
            <a:ext cx="12191365" cy="2898140"/>
          </a:xfrm>
        </p:spPr>
        <p:txBody>
          <a:bodyPr>
            <a:normAutofit fontScale="90000"/>
          </a:bodyPr>
          <a:p>
            <a:pPr algn="ctr"/>
            <a:br>
              <a:rPr lang="zh-CN" altLang="zh-CN" sz="34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</a:br>
            <a:br>
              <a:rPr lang="zh-CN" altLang="zh-CN" sz="34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</a:br>
            <a:r>
              <a:rPr lang="en-US" altLang="zh-CN" sz="3400" b="0" spc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Background Reading Presentation</a:t>
            </a:r>
            <a:br>
              <a:rPr lang="en-US" altLang="zh-CN" sz="3400" b="0" spc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</a:br>
            <a:r>
              <a:rPr lang="en-US" altLang="zh-CN" sz="3400" spc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 </a:t>
            </a:r>
            <a:br>
              <a:rPr lang="en-US" altLang="zh-CN" sz="34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</a:br>
            <a:r>
              <a:rPr lang="zh-CN" altLang="zh-CN" sz="34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Photoacoustic </a:t>
            </a:r>
            <a:r>
              <a:rPr lang="en-US" altLang="zh-CN" sz="34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I</a:t>
            </a:r>
            <a:r>
              <a:rPr lang="zh-CN" altLang="zh-CN" sz="34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mage </a:t>
            </a:r>
            <a:r>
              <a:rPr lang="en-US" altLang="zh-CN" sz="34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B</a:t>
            </a:r>
            <a:r>
              <a:rPr lang="zh-CN" altLang="zh-CN" sz="34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ased</a:t>
            </a:r>
            <a:r>
              <a:rPr lang="en-US" altLang="zh-CN" sz="34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 I</a:t>
            </a:r>
            <a:r>
              <a:rPr lang="zh-CN" altLang="zh-CN" sz="34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ntr</a:t>
            </a:r>
            <a:r>
              <a:rPr lang="en-US" altLang="zh-CN" sz="34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ao</a:t>
            </a:r>
            <a:r>
              <a:rPr lang="zh-CN" altLang="zh-CN" sz="34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perative </a:t>
            </a:r>
            <a:r>
              <a:rPr lang="en-US" altLang="zh-CN" sz="34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S</a:t>
            </a:r>
            <a:r>
              <a:rPr lang="zh-CN" altLang="zh-CN" sz="34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urgical </a:t>
            </a:r>
            <a:r>
              <a:rPr lang="en-US" altLang="zh-CN" sz="34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G</a:t>
            </a:r>
            <a:r>
              <a:rPr lang="zh-CN" altLang="zh-CN" sz="34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uidance </a:t>
            </a:r>
            <a:r>
              <a:rPr lang="en-US" altLang="zh-CN" sz="34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S</a:t>
            </a:r>
            <a:r>
              <a:rPr lang="zh-CN" altLang="zh-CN" sz="34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ystem </a:t>
            </a:r>
            <a:r>
              <a:rPr lang="en-US" altLang="zh-CN" sz="34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in da Vinci Robot System </a:t>
            </a:r>
            <a:br>
              <a:rPr lang="en-US" altLang="zh-CN" sz="34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</a:br>
            <a:endParaRPr lang="en-US" altLang="zh-CN" sz="3400" spc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6340" y="3821430"/>
            <a:ext cx="9799320" cy="2466975"/>
          </a:xfrm>
        </p:spPr>
        <p:txBody>
          <a:bodyPr>
            <a:normAutofit fontScale="80000"/>
          </a:bodyPr>
          <a:p>
            <a:endParaRPr lang="zh-CN" altLang="en-US"/>
          </a:p>
          <a:p>
            <a:pPr algn="ctr"/>
            <a:r>
              <a:rPr lang="en-US" altLang="zh-CN" sz="25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Team Members: Zijian Wu, Shuojue Yang</a:t>
            </a:r>
            <a:endParaRPr lang="en-US" altLang="zh-CN" sz="2500" spc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5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Mentors: Hyunwoo Song, Dr. Hamid Moradi, </a:t>
            </a:r>
            <a:r>
              <a:rPr lang="en-US" altLang="zh-CN" sz="2500" spc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Dr. Emad M. Boctor</a:t>
            </a:r>
            <a:endParaRPr lang="en-US" altLang="zh-CN" sz="2500" spc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en-US" altLang="zh-CN" sz="2500" spc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sz="25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04.26.2022</a:t>
            </a:r>
            <a:endParaRPr lang="en-US" altLang="zh-CN" sz="2500" spc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500" spc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  <p:transition advTm="1878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内容占位符 2"/>
          <p:cNvSpPr>
            <a:spLocks noGrp="1"/>
          </p:cNvSpPr>
          <p:nvPr/>
        </p:nvSpPr>
        <p:spPr>
          <a:xfrm>
            <a:off x="611505" y="1051560"/>
            <a:ext cx="10968990" cy="351536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CN" sz="2400" spc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Pros</a:t>
            </a:r>
            <a:endParaRPr lang="en-US" altLang="zh-CN" sz="2400" spc="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>
              <a:buNone/>
            </a:pPr>
            <a:r>
              <a:rPr lang="en-US" altLang="zh-CN" sz="2000" spc="0">
                <a:solidFill>
                  <a:schemeClr val="tx1"/>
                </a:solidFill>
                <a:uFillTx/>
                <a:latin typeface="Calibri" panose="020F0502020204030204" charset="0"/>
                <a:cs typeface="Calibri" panose="020F0502020204030204" charset="0"/>
              </a:rPr>
              <a:t>    - Ultrasound elements are no longer restricted to a single plane</a:t>
            </a:r>
            <a:endParaRPr lang="en-US" altLang="zh-CN" sz="2000" spc="0">
              <a:solidFill>
                <a:schemeClr val="tx1"/>
              </a:solidFill>
              <a:uFillTx/>
              <a:latin typeface="Calibri" panose="020F0502020204030204" charset="0"/>
              <a:cs typeface="Calibri" panose="020F0502020204030204" charset="0"/>
            </a:endParaRPr>
          </a:p>
          <a:p>
            <a:pPr>
              <a:buNone/>
            </a:pPr>
            <a:r>
              <a:rPr lang="en-US" altLang="zh-CN" sz="2000" spc="0">
                <a:solidFill>
                  <a:schemeClr val="tx1"/>
                </a:solidFill>
                <a:uFillTx/>
                <a:latin typeface="Calibri" panose="020F0502020204030204" charset="0"/>
                <a:cs typeface="Calibri" panose="020F0502020204030204" charset="0"/>
              </a:rPr>
              <a:t>    - Relative low error compared with convex array</a:t>
            </a:r>
            <a:endParaRPr lang="en-US" altLang="zh-CN" sz="2000" spc="0">
              <a:solidFill>
                <a:schemeClr val="tx1"/>
              </a:solidFill>
              <a:uFillTx/>
              <a:latin typeface="Calibri" panose="020F0502020204030204" charset="0"/>
              <a:cs typeface="Calibri" panose="020F050202020403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400" spc="0">
                <a:solidFill>
                  <a:schemeClr val="tx1"/>
                </a:solidFill>
                <a:uFillTx/>
                <a:latin typeface="Calibri" panose="020F0502020204030204" charset="0"/>
                <a:cs typeface="Calibri" panose="020F0502020204030204" charset="0"/>
              </a:rPr>
              <a:t>Cons:</a:t>
            </a:r>
            <a:endParaRPr lang="en-US" altLang="zh-CN" sz="2400" spc="0">
              <a:solidFill>
                <a:schemeClr val="tx1"/>
              </a:solidFill>
              <a:uFillTx/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000" spc="0">
                <a:solidFill>
                  <a:schemeClr val="tx1"/>
                </a:solidFill>
                <a:uFillTx/>
                <a:latin typeface="Calibri" panose="020F0502020204030204" charset="0"/>
                <a:cs typeface="Calibri" panose="020F0502020204030204" charset="0"/>
              </a:rPr>
              <a:t>    -  Lengthy time to fire and generate the sequential PA spots </a:t>
            </a:r>
            <a:endParaRPr lang="en-US" altLang="zh-CN" sz="2000" spc="0">
              <a:solidFill>
                <a:schemeClr val="tx1"/>
              </a:solidFill>
              <a:uFillTx/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000" spc="0">
                <a:solidFill>
                  <a:schemeClr val="tx1"/>
                </a:solidFill>
                <a:uFillTx/>
                <a:latin typeface="Calibri" panose="020F0502020204030204" charset="0"/>
                <a:cs typeface="Calibri" panose="020F0502020204030204" charset="0"/>
              </a:rPr>
              <a:t>    -  Difficulity in finding correspondence between a single PA marker seen in each transducer [2]</a:t>
            </a:r>
            <a:endParaRPr lang="en-US" altLang="zh-CN" sz="2000" spc="0">
              <a:solidFill>
                <a:schemeClr val="tx1"/>
              </a:solidFill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184785" y="0"/>
            <a:ext cx="10968990" cy="61404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spc="0">
                <a:solidFill>
                  <a:schemeClr val="bg1"/>
                </a:solidFill>
                <a:cs typeface="+mj-lt"/>
                <a:sym typeface="+mn-ea"/>
              </a:rPr>
              <a:t>Critical Review</a:t>
            </a:r>
            <a:endParaRPr lang="en-US" altLang="zh-CN" sz="2800" spc="0">
              <a:solidFill>
                <a:schemeClr val="bg1"/>
              </a:solidFill>
              <a:uFillTx/>
              <a:cs typeface="+mj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3080" y="5854065"/>
            <a:ext cx="11165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ym typeface="+mn-ea"/>
              </a:rPr>
              <a:t>[2] Alexis Cheng. Developing Ultrasound-Guided Intervention Technologies Enabled by Sensing </a:t>
            </a:r>
            <a:r>
              <a:rPr lang="zh-CN" altLang="en-US" sz="1200">
                <a:sym typeface="+mn-ea"/>
              </a:rPr>
              <a:t>Active Acoustic and Photoacoustic Point Sources. PhD thesis, Johns Hopkins University, 2017.</a:t>
            </a:r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内容占位符 2"/>
          <p:cNvSpPr>
            <a:spLocks noGrp="1"/>
          </p:cNvSpPr>
          <p:nvPr/>
        </p:nvSpPr>
        <p:spPr>
          <a:xfrm>
            <a:off x="611505" y="1671320"/>
            <a:ext cx="10968990" cy="351536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zh-CN" sz="2000" spc="0">
              <a:solidFill>
                <a:schemeClr val="tx1"/>
              </a:solidFill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184785" y="0"/>
            <a:ext cx="10968990" cy="61404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spc="0">
                <a:solidFill>
                  <a:schemeClr val="bg1"/>
                </a:solidFill>
                <a:cs typeface="+mj-lt"/>
                <a:sym typeface="+mn-ea"/>
              </a:rPr>
              <a:t>References</a:t>
            </a:r>
            <a:endParaRPr lang="en-US" altLang="zh-CN" sz="2800" spc="0">
              <a:solidFill>
                <a:schemeClr val="bg1"/>
              </a:solidFill>
              <a:uFillTx/>
              <a:cs typeface="+mj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7505" y="908685"/>
            <a:ext cx="1152080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[1] </a:t>
            </a:r>
            <a:r>
              <a:rPr lang="zh-CN" altLang="en-US">
                <a:sym typeface="+mn-ea"/>
              </a:rPr>
              <a:t>Alexis Cheng, Hyun Jae Kang, Haichong K. Zhang, Russell H. Taylor, Emad M. Boctor, "Ultrasound to video registration using a bi-plane transrectal probe with photoacoustic markers," Proc. SPIE 9786, Medical Imaging 2016: Image-Guided Procedures, Robotic Interventions, and Modeling, 97860J (24 March 2016);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[2] Alexis Cheng. Developing Ultrasound-Guided Intervention Technologies Enabled by Sensing </a:t>
            </a:r>
            <a:r>
              <a:rPr lang="zh-CN" altLang="en-US"/>
              <a:t>Active Acoustic and Photoacoustic Point Sources. PhD thesis, Johns Hopkins University, 2017.</a:t>
            </a:r>
            <a:endParaRPr lang="zh-CN" altLang="en-US"/>
          </a:p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75" y="3076645"/>
            <a:ext cx="10969200" cy="705600"/>
          </a:xfrm>
        </p:spPr>
        <p:txBody>
          <a:bodyPr/>
          <a:p>
            <a:pPr algn="ctr"/>
            <a:r>
              <a:rPr lang="en-US" altLang="zh-CN">
                <a:latin typeface="Calibri" panose="020F0502020204030204" charset="0"/>
                <a:cs typeface="Calibri" panose="020F0502020204030204" charset="0"/>
              </a:rPr>
              <a:t>Thank you!</a:t>
            </a:r>
            <a:endParaRPr lang="en-US" altLang="zh-CN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36116"/>
          <a:stretch>
            <a:fillRect/>
          </a:stretch>
        </p:blipFill>
        <p:spPr>
          <a:xfrm>
            <a:off x="7494270" y="2058670"/>
            <a:ext cx="4083050" cy="2740025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4655" y="1511935"/>
            <a:ext cx="6726555" cy="3834765"/>
          </a:xfrm>
        </p:spPr>
        <p:txBody>
          <a:bodyPr>
            <a:normAutofit fontScale="90000" lnSpcReduction="10000"/>
          </a:bodyPr>
          <a:p>
            <a:pPr marL="0" indent="0">
              <a:buFont typeface="Wingdings" panose="05000000000000000000" charset="0"/>
              <a:buNone/>
            </a:pPr>
            <a:r>
              <a:rPr lang="en-US" altLang="zh-CN" sz="2400" b="1" spc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Goal:</a:t>
            </a:r>
            <a:endParaRPr lang="en-US" altLang="zh-CN" sz="2400" b="1" spc="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200" spc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To develop a photoacoustic image based intra-operative surgical guidance system in da Vinci robot system. </a:t>
            </a:r>
            <a:endParaRPr lang="en-US" altLang="zh-CN" sz="2200" spc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endParaRPr lang="en-US" altLang="zh-CN" sz="2000" spc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US" altLang="zh-CN" sz="2400" b="1" spc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Key Component:</a:t>
            </a:r>
            <a:endParaRPr lang="en-US" altLang="zh-CN" sz="2400" b="1" spc="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200" spc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Registration of the fluorescent (FL) image with respect to the photoacoustic (PA) image.</a:t>
            </a:r>
            <a:endParaRPr lang="en-US" altLang="zh-CN" sz="2200" spc="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200" spc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Approach used for photoacoustic effect based imaging.</a:t>
            </a:r>
            <a:endParaRPr lang="en-US" altLang="zh-CN" sz="2200" spc="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>
              <a:buFont typeface="Wingdings" panose="05000000000000000000" charset="0"/>
              <a:buNone/>
            </a:pPr>
            <a:endParaRPr lang="en-US" altLang="zh-CN" sz="2200" spc="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184785" y="0"/>
            <a:ext cx="10968990" cy="61404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spc="0">
                <a:solidFill>
                  <a:schemeClr val="bg1"/>
                </a:solidFill>
                <a:uFillTx/>
                <a:cs typeface="+mj-lt"/>
              </a:rPr>
              <a:t>Project Overview</a:t>
            </a:r>
            <a:endParaRPr lang="en-US" altLang="zh-CN" sz="2800" spc="0">
              <a:solidFill>
                <a:schemeClr val="bg1"/>
              </a:solidFill>
              <a:uFillTx/>
              <a:cs typeface="+mj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 advTm="38476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1"/>
          <p:cNvSpPr>
            <a:spLocks noGrp="1"/>
          </p:cNvSpPr>
          <p:nvPr/>
        </p:nvSpPr>
        <p:spPr>
          <a:xfrm>
            <a:off x="184785" y="0"/>
            <a:ext cx="10968990" cy="61404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spc="0">
                <a:solidFill>
                  <a:schemeClr val="bg1"/>
                </a:solidFill>
                <a:uFillTx/>
                <a:cs typeface="+mj-lt"/>
              </a:rPr>
              <a:t>Paper Selection</a:t>
            </a:r>
            <a:endParaRPr lang="en-US" altLang="zh-CN" sz="2800" spc="0">
              <a:solidFill>
                <a:schemeClr val="bg1"/>
              </a:solidFill>
              <a:uFillTx/>
              <a:cs typeface="+mj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82930" y="1613535"/>
            <a:ext cx="11026140" cy="36309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13080" y="5854065"/>
            <a:ext cx="11165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[1] </a:t>
            </a:r>
            <a:r>
              <a:rPr lang="zh-CN" altLang="en-US" sz="1200"/>
              <a:t>Alexis Cheng, Hyun Jae Kang, Haichong K. Zhang, Russell H. Taylor, Emad M. Boctor, "Ultrasound to video registration using a bi-plane transrectal probe with photoacoustic markers," Proc. SPIE 9786, Medical Imaging 2016: Image-Guided Procedures, Robotic Interventions, and Modeling, 97860J (24 March 2016);</a:t>
            </a:r>
            <a:endParaRPr lang="zh-CN" altLang="en-US" sz="1200"/>
          </a:p>
        </p:txBody>
      </p:sp>
    </p:spTree>
    <p:custDataLst>
      <p:tags r:id="rId3"/>
    </p:custDataLst>
  </p:cSld>
  <p:clrMapOvr>
    <a:masterClrMapping/>
  </p:clrMapOvr>
  <p:transition advTm="38476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863035"/>
            <a:ext cx="10969200" cy="705600"/>
          </a:xfrm>
        </p:spPr>
        <p:txBody>
          <a:bodyPr>
            <a:normAutofit/>
          </a:bodyPr>
          <a:p>
            <a:r>
              <a:rPr lang="en-US" altLang="zh-CN" sz="2800" spc="0">
                <a:latin typeface="Calibri" panose="020F0502020204030204" charset="0"/>
                <a:cs typeface="Calibri" panose="020F0502020204030204" charset="0"/>
                <a:sym typeface="+mn-ea"/>
              </a:rPr>
              <a:t>Why We Choose This Paper?</a:t>
            </a:r>
            <a:endParaRPr lang="en-US" altLang="zh-CN" sz="2800" spc="0">
              <a:solidFill>
                <a:schemeClr val="tx1">
                  <a:lumMod val="85000"/>
                  <a:lumOff val="15000"/>
                </a:schemeClr>
              </a:solidFill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608330" y="1569085"/>
            <a:ext cx="10968990" cy="4671695"/>
          </a:xfrm>
          <a:prstGeom prst="rect">
            <a:avLst/>
          </a:prstGeom>
        </p:spPr>
        <p:txBody>
          <a:bodyPr vert="horz" lIns="90000" tIns="46800" rIns="90000" bIns="46800" rtlCol="0">
            <a:normAutofit lnSpcReduction="1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CN" sz="2400" spc="0">
                <a:solidFill>
                  <a:schemeClr val="tx1"/>
                </a:solidFill>
                <a:uFillTx/>
                <a:latin typeface="Calibri" panose="020F0502020204030204" charset="0"/>
                <a:cs typeface="Calibri" panose="020F0502020204030204" charset="0"/>
              </a:rPr>
              <a:t>Contribution of this paper </a:t>
            </a:r>
            <a:endParaRPr lang="en-US" altLang="zh-CN" sz="2400" spc="0">
              <a:solidFill>
                <a:schemeClr val="tx1"/>
              </a:solidFill>
              <a:uFillTx/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altLang="zh-CN" sz="2000" spc="0">
                <a:solidFill>
                  <a:schemeClr val="tx1"/>
                </a:solidFill>
                <a:uFillTx/>
                <a:latin typeface="Calibri" panose="020F0502020204030204" charset="0"/>
                <a:cs typeface="Calibri" panose="020F0502020204030204" charset="0"/>
              </a:rPr>
              <a:t>    - Extension of a photoacoustic-based tracking method for use with bi-plane TRUS</a:t>
            </a:r>
            <a:endParaRPr lang="en-US" altLang="zh-CN" sz="2000" spc="0">
              <a:solidFill>
                <a:schemeClr val="tx1"/>
              </a:solidFill>
              <a:uFillTx/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altLang="zh-CN" sz="2000" spc="0">
                <a:solidFill>
                  <a:schemeClr val="tx1"/>
                </a:solidFill>
                <a:uFillTx/>
                <a:latin typeface="Calibri" panose="020F0502020204030204" charset="0"/>
                <a:cs typeface="Calibri" panose="020F0502020204030204" charset="0"/>
              </a:rPr>
              <a:t>    - Experimentation on phantoms to validate this extended tracking method</a:t>
            </a:r>
            <a:endParaRPr lang="en-US" altLang="zh-CN" sz="2000" spc="0">
              <a:solidFill>
                <a:schemeClr val="tx1"/>
              </a:solidFill>
              <a:uFillTx/>
              <a:latin typeface="Calibri" panose="020F0502020204030204" charset="0"/>
              <a:cs typeface="Calibri" panose="020F050202020403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400" spc="0">
                <a:solidFill>
                  <a:schemeClr val="tx1"/>
                </a:solidFill>
                <a:uFillTx/>
                <a:latin typeface="Calibri" panose="020F0502020204030204" charset="0"/>
                <a:cs typeface="Calibri" panose="020F0502020204030204" charset="0"/>
              </a:rPr>
              <a:t>Relevance to Our Project</a:t>
            </a:r>
            <a:endParaRPr lang="en-US" altLang="zh-CN" sz="2400" spc="0">
              <a:solidFill>
                <a:schemeClr val="tx1"/>
              </a:solidFill>
              <a:uFillTx/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spc="0">
                <a:solidFill>
                  <a:schemeClr val="tx1"/>
                </a:solidFill>
                <a:uFillTx/>
                <a:latin typeface="Calibri" panose="020F0502020204030204" charset="0"/>
                <a:cs typeface="Calibri" panose="020F0502020204030204" charset="0"/>
              </a:rPr>
              <a:t>    </a:t>
            </a:r>
            <a:r>
              <a:rPr lang="en-US" altLang="zh-CN" sz="2000" spc="0">
                <a:solidFill>
                  <a:schemeClr val="tx1"/>
                </a:solidFill>
                <a:uFillTx/>
                <a:latin typeface="Calibri" panose="020F0502020204030204" charset="0"/>
                <a:cs typeface="Calibri" panose="020F0502020204030204" charset="0"/>
              </a:rPr>
              <a:t>- </a:t>
            </a:r>
            <a:r>
              <a:rPr lang="en-US" altLang="zh-CN" sz="2000" spc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Previous publication of the nerve imaging project</a:t>
            </a:r>
            <a:endParaRPr lang="en-US" altLang="zh-CN" sz="2000" spc="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000" spc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    - </a:t>
            </a:r>
            <a:r>
              <a:rPr lang="en-US" altLang="zh-CN" sz="2000" spc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Identical clinical motivation</a:t>
            </a:r>
            <a:endParaRPr lang="en-US" altLang="zh-CN" sz="2000" spc="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000" spc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    - Similar technical approach (PA virtual marker)</a:t>
            </a:r>
            <a:endParaRPr lang="en-US" altLang="zh-CN" sz="2000" spc="0">
              <a:solidFill>
                <a:schemeClr val="tx1"/>
              </a:solidFill>
              <a:uFillTx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000" spc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    - Conventional registration workflow</a:t>
            </a:r>
            <a:endParaRPr lang="en-US" altLang="zh-CN" sz="2000" spc="0">
              <a:solidFill>
                <a:schemeClr val="tx1"/>
              </a:solidFill>
              <a:uFillTx/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sz="2000" spc="0">
              <a:solidFill>
                <a:schemeClr val="tx1"/>
              </a:solidFill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184785" y="0"/>
            <a:ext cx="10968990" cy="61404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spc="0">
                <a:solidFill>
                  <a:schemeClr val="bg1"/>
                </a:solidFill>
                <a:uFillTx/>
                <a:cs typeface="+mj-lt"/>
              </a:rPr>
              <a:t>Paper Selection</a:t>
            </a:r>
            <a:endParaRPr lang="en-US" altLang="zh-CN" sz="2800" spc="0">
              <a:solidFill>
                <a:schemeClr val="bg1"/>
              </a:solidFill>
              <a:uFillTx/>
              <a:cs typeface="+mj-lt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0670" y="1283335"/>
            <a:ext cx="7818755" cy="5236845"/>
          </a:xfrm>
        </p:spPr>
        <p:txBody>
          <a:bodyPr>
            <a:normAutofit/>
          </a:bodyPr>
          <a:p>
            <a:pPr marL="0" indent="0">
              <a:buNone/>
            </a:pPr>
            <a:endParaRPr lang="en-US" altLang="zh-CN" sz="2000" spc="0">
              <a:solidFill>
                <a:schemeClr val="tx1"/>
              </a:solidFill>
            </a:endParaRPr>
          </a:p>
          <a:p>
            <a:pPr marL="0" lvl="0"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zh-CN" sz="2800" b="1" spc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Photoacoustic effect in Photoacoustic (PA) image</a:t>
            </a:r>
            <a:endParaRPr lang="en-US" altLang="zh-CN" sz="2800" b="1" spc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charset="0"/>
              <a:ea typeface="+mj-ea"/>
              <a:cs typeface="Calibri" panose="020F0502020204030204" charset="0"/>
            </a:endParaRPr>
          </a:p>
          <a:p>
            <a:pPr marL="0" lvl="0" indent="0">
              <a:lnSpc>
                <a:spcPct val="100000"/>
              </a:lnSpc>
              <a:buFont typeface="Wingdings" panose="05000000000000000000" charset="0"/>
              <a:buNone/>
            </a:pPr>
            <a:endParaRPr lang="en-US" altLang="zh-CN" sz="2800" b="1" spc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charset="0"/>
              <a:ea typeface="+mj-ea"/>
              <a:cs typeface="Calibri" panose="020F0502020204030204" charset="0"/>
            </a:endParaRPr>
          </a:p>
          <a:p>
            <a:pPr marL="342900" lvl="1" indent="-342900" algn="l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400" spc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Laser spot has a substantial impact in US image</a:t>
            </a:r>
            <a:endParaRPr lang="en-US" altLang="zh-CN" sz="2400" spc="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342900" lvl="1" indent="-342900" algn="l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400" spc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Non-physical markers for registration and location</a:t>
            </a:r>
            <a:endParaRPr lang="en-US" altLang="zh-CN" sz="2400" spc="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342900" lvl="1" indent="-342900" algn="l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400" spc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Avoid </a:t>
            </a:r>
            <a:r>
              <a:rPr lang="en-US" altLang="zh-CN" sz="2400" spc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EM field distortion,  line-of-sight restrictions, complexity of surgical setting...</a:t>
            </a:r>
            <a:r>
              <a:rPr lang="en-US" altLang="zh-CN" sz="2400" spc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endParaRPr lang="en-US" altLang="zh-CN" sz="2400" spc="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184855" y="7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spc="0">
                <a:solidFill>
                  <a:schemeClr val="bg1"/>
                </a:solidFill>
                <a:uFillTx/>
                <a:cs typeface="+mj-lt"/>
              </a:rPr>
              <a:t>Back</a:t>
            </a:r>
            <a:r>
              <a:rPr lang="en-US" altLang="zh-CN" sz="3200" spc="0">
                <a:solidFill>
                  <a:schemeClr val="bg1"/>
                </a:solidFill>
                <a:uFillTx/>
                <a:cs typeface="+mj-lt"/>
              </a:rPr>
              <a:t>ground</a:t>
            </a:r>
            <a:endParaRPr lang="en-US" altLang="zh-CN" sz="3200" spc="0">
              <a:solidFill>
                <a:schemeClr val="bg1"/>
              </a:solidFill>
              <a:uFillTx/>
              <a:cs typeface="+mj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629525" y="1283335"/>
            <a:ext cx="4257675" cy="4777105"/>
            <a:chOff x="12495" y="2582"/>
            <a:chExt cx="6705" cy="752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rcRect r="63248"/>
            <a:stretch>
              <a:fillRect/>
            </a:stretch>
          </p:blipFill>
          <p:spPr>
            <a:xfrm>
              <a:off x="13435" y="2582"/>
              <a:ext cx="4825" cy="435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rcRect l="37700"/>
            <a:stretch>
              <a:fillRect/>
            </a:stretch>
          </p:blipFill>
          <p:spPr>
            <a:xfrm>
              <a:off x="12495" y="6533"/>
              <a:ext cx="6705" cy="3572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8997315" y="606044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 Cheng</a:t>
            </a:r>
            <a:r>
              <a:rPr lang="en-US" altLang="zh-CN"/>
              <a:t>, 2017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 advTm="51238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863035"/>
            <a:ext cx="10969200" cy="705600"/>
          </a:xfrm>
        </p:spPr>
        <p:txBody>
          <a:bodyPr>
            <a:normAutofit/>
          </a:bodyPr>
          <a:p>
            <a:r>
              <a:rPr lang="en-US" altLang="zh-CN" sz="2800" spc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charset="0"/>
                <a:cs typeface="Calibri" panose="020F0502020204030204" charset="0"/>
              </a:rPr>
              <a:t>Video &amp; Ultrasound Registration Workfolow </a:t>
            </a:r>
            <a:endParaRPr lang="en-US" altLang="zh-CN" sz="2800" spc="0">
              <a:solidFill>
                <a:schemeClr val="tx1">
                  <a:lumMod val="85000"/>
                  <a:lumOff val="15000"/>
                </a:schemeClr>
              </a:solidFill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608330" y="1569085"/>
            <a:ext cx="10968990" cy="4671695"/>
          </a:xfrm>
          <a:prstGeom prst="rect">
            <a:avLst/>
          </a:prstGeom>
        </p:spPr>
        <p:txBody>
          <a:bodyPr vert="horz" lIns="90000" tIns="46800" rIns="90000" bIns="46800" rtlCol="0">
            <a:normAutofit lnSpcReduction="1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zh-CN" sz="2000" spc="0">
              <a:solidFill>
                <a:schemeClr val="tx1"/>
              </a:solidFill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184785" y="0"/>
            <a:ext cx="10968990" cy="61404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spc="0">
                <a:solidFill>
                  <a:schemeClr val="bg1"/>
                </a:solidFill>
                <a:uFillTx/>
                <a:cs typeface="+mj-lt"/>
              </a:rPr>
              <a:t>Technical Details</a:t>
            </a:r>
            <a:endParaRPr lang="en-US" altLang="zh-CN" sz="2800" spc="0">
              <a:solidFill>
                <a:schemeClr val="bg1"/>
              </a:solidFill>
              <a:uFillTx/>
              <a:cs typeface="+mj-lt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5683"/>
          <a:stretch>
            <a:fillRect/>
          </a:stretch>
        </p:blipFill>
        <p:spPr>
          <a:xfrm>
            <a:off x="1313180" y="1727835"/>
            <a:ext cx="8974455" cy="4353560"/>
          </a:xfrm>
          <a:prstGeom prst="rect">
            <a:avLst/>
          </a:prstGeom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863035"/>
            <a:ext cx="10969200" cy="705600"/>
          </a:xfrm>
        </p:spPr>
        <p:txBody>
          <a:bodyPr>
            <a:normAutofit/>
          </a:bodyPr>
          <a:p>
            <a:r>
              <a:rPr lang="en-US" altLang="zh-CN" sz="2800" spc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charset="0"/>
                <a:cs typeface="Calibri" panose="020F0502020204030204" charset="0"/>
              </a:rPr>
              <a:t>Active Point Localization with a Transrectal Transducer (TRUS)</a:t>
            </a:r>
            <a:endParaRPr lang="en-US" altLang="zh-CN" sz="2800" spc="0">
              <a:solidFill>
                <a:schemeClr val="tx1">
                  <a:lumMod val="85000"/>
                  <a:lumOff val="15000"/>
                </a:schemeClr>
              </a:solidFill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608330" y="1569085"/>
            <a:ext cx="10968990" cy="4671695"/>
          </a:xfrm>
          <a:prstGeom prst="rect">
            <a:avLst/>
          </a:prstGeom>
        </p:spPr>
        <p:txBody>
          <a:bodyPr vert="horz" lIns="90000" tIns="46800" rIns="90000" bIns="46800" rtlCol="0">
            <a:normAutofit lnSpcReduction="1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zh-CN" sz="2000" spc="0">
              <a:solidFill>
                <a:schemeClr val="tx1"/>
              </a:solidFill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184785" y="0"/>
            <a:ext cx="10968990" cy="61404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spc="0">
                <a:solidFill>
                  <a:schemeClr val="bg1"/>
                </a:solidFill>
                <a:uFillTx/>
                <a:cs typeface="+mj-lt"/>
              </a:rPr>
              <a:t>Technical Details</a:t>
            </a:r>
            <a:endParaRPr lang="en-US" altLang="zh-CN" sz="2800" spc="0">
              <a:solidFill>
                <a:schemeClr val="bg1"/>
              </a:solidFill>
              <a:uFillTx/>
              <a:cs typeface="+mj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67105" y="1753235"/>
            <a:ext cx="79159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>
                <a:latin typeface="Calibri" panose="020F0502020204030204" charset="0"/>
                <a:cs typeface="Calibri" panose="020F0502020204030204" charset="0"/>
              </a:rPr>
              <a:t>Bi-plane Transducer</a:t>
            </a:r>
            <a:endParaRPr lang="en-US" altLang="zh-CN" sz="2400">
              <a:latin typeface="Calibri" panose="020F0502020204030204" charset="0"/>
              <a:cs typeface="Calibri" panose="020F050202020403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>
                <a:latin typeface="Calibri" panose="020F0502020204030204" charset="0"/>
                <a:cs typeface="Calibri" panose="020F0502020204030204" charset="0"/>
              </a:rPr>
              <a:t>Localizing active point out of the field of view</a:t>
            </a:r>
            <a:endParaRPr lang="en-US" altLang="zh-CN" sz="240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1715" y="3505200"/>
            <a:ext cx="4960620" cy="2473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110" y="2858770"/>
            <a:ext cx="5026660" cy="2757170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863035"/>
            <a:ext cx="10969200" cy="705600"/>
          </a:xfrm>
        </p:spPr>
        <p:txBody>
          <a:bodyPr>
            <a:normAutofit/>
          </a:bodyPr>
          <a:p>
            <a:r>
              <a:rPr lang="en-US" altLang="zh-CN" sz="2800" spc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charset="0"/>
                <a:cs typeface="Calibri" panose="020F0502020204030204" charset="0"/>
              </a:rPr>
              <a:t>Active Point Localization </a:t>
            </a:r>
            <a:endParaRPr lang="en-US" altLang="zh-CN" sz="2800" spc="0">
              <a:solidFill>
                <a:schemeClr val="tx1">
                  <a:lumMod val="85000"/>
                  <a:lumOff val="15000"/>
                </a:schemeClr>
              </a:solidFill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608330" y="1569085"/>
            <a:ext cx="10968990" cy="4671695"/>
          </a:xfrm>
          <a:prstGeom prst="rect">
            <a:avLst/>
          </a:prstGeom>
        </p:spPr>
        <p:txBody>
          <a:bodyPr vert="horz" lIns="90000" tIns="46800" rIns="90000" bIns="46800" rtlCol="0">
            <a:normAutofit lnSpcReduction="1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zh-CN" sz="2000" spc="0">
              <a:solidFill>
                <a:schemeClr val="tx1"/>
              </a:solidFill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184785" y="0"/>
            <a:ext cx="10968990" cy="61404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spc="0">
                <a:solidFill>
                  <a:schemeClr val="bg1"/>
                </a:solidFill>
                <a:uFillTx/>
                <a:cs typeface="+mj-lt"/>
              </a:rPr>
              <a:t>Technical Details</a:t>
            </a:r>
            <a:endParaRPr lang="en-US" altLang="zh-CN" sz="2800" spc="0">
              <a:solidFill>
                <a:schemeClr val="bg1"/>
              </a:solidFill>
              <a:uFillTx/>
              <a:cs typeface="+mj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697095" y="1878330"/>
            <a:ext cx="7187565" cy="3933825"/>
            <a:chOff x="4200" y="3634"/>
            <a:chExt cx="11319" cy="6195"/>
          </a:xfrm>
        </p:grpSpPr>
        <p:grpSp>
          <p:nvGrpSpPr>
            <p:cNvPr id="16" name="组合 15"/>
            <p:cNvGrpSpPr/>
            <p:nvPr/>
          </p:nvGrpSpPr>
          <p:grpSpPr>
            <a:xfrm>
              <a:off x="4200" y="3634"/>
              <a:ext cx="11319" cy="6195"/>
              <a:chOff x="4200" y="3634"/>
              <a:chExt cx="11319" cy="6195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1"/>
              <a:srcRect l="54133"/>
              <a:stretch>
                <a:fillRect/>
              </a:stretch>
            </p:blipFill>
            <p:spPr>
              <a:xfrm>
                <a:off x="10281" y="3634"/>
                <a:ext cx="5238" cy="6194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00" y="7930"/>
                <a:ext cx="6514" cy="1899"/>
              </a:xfrm>
              <a:prstGeom prst="rect">
                <a:avLst/>
              </a:prstGeom>
            </p:spPr>
          </p:pic>
        </p:grp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00" y="8070"/>
              <a:ext cx="313" cy="823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728980" y="2167890"/>
            <a:ext cx="4538980" cy="3353435"/>
            <a:chOff x="1293" y="3192"/>
            <a:chExt cx="7148" cy="5281"/>
          </a:xfrm>
        </p:grpSpPr>
        <p:grpSp>
          <p:nvGrpSpPr>
            <p:cNvPr id="21" name="组合 20"/>
            <p:cNvGrpSpPr/>
            <p:nvPr/>
          </p:nvGrpSpPr>
          <p:grpSpPr>
            <a:xfrm>
              <a:off x="1293" y="3192"/>
              <a:ext cx="7148" cy="5281"/>
              <a:chOff x="1293" y="3192"/>
              <a:chExt cx="7148" cy="5281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1293" y="3192"/>
                <a:ext cx="7148" cy="52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en-US" altLang="zh-CN" sz="2400">
                    <a:latin typeface="Calibri" panose="020F0502020204030204" charset="0"/>
                    <a:cs typeface="Calibri" panose="020F0502020204030204" charset="0"/>
                  </a:rPr>
                  <a:t>Beamforming Scenario</a:t>
                </a:r>
                <a:endParaRPr lang="en-US" altLang="zh-CN" sz="2400">
                  <a:latin typeface="Calibri" panose="020F0502020204030204" charset="0"/>
                  <a:cs typeface="Calibri" panose="020F0502020204030204" charset="0"/>
                </a:endParaRPr>
              </a:p>
              <a:p>
                <a:endParaRPr lang="en-US" altLang="zh-CN" sz="24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/>
                  <a:t>Unknown </a:t>
                </a:r>
                <a:endParaRPr lang="en-US" altLang="zh-CN" sz="20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Known  shortest</a:t>
                </a:r>
                <a:endParaRPr lang="en-US" altLang="zh-CN"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Known position along lateral axis</a:t>
                </a:r>
                <a:endParaRPr lang="en-US" altLang="zh-CN"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Intersection of two circles</a:t>
                </a:r>
                <a:endParaRPr lang="en-US" altLang="zh-CN" sz="2000"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indent="0">
                  <a:buFont typeface="Arial" panose="020B0604020202020204" pitchFamily="34" charset="0"/>
                  <a:buNone/>
                </a:pPr>
                <a:endParaRPr lang="en-US" altLang="zh-CN" sz="24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aphicFrame>
            <p:nvGraphicFramePr>
              <p:cNvPr id="19" name="对象 18"/>
              <p:cNvGraphicFramePr/>
              <p:nvPr/>
            </p:nvGraphicFramePr>
            <p:xfrm>
              <a:off x="3751" y="4285"/>
              <a:ext cx="553" cy="6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" name="" r:id="rId3" imgW="252730" imgH="425450" progId="Equation.KSEE3">
                      <p:embed/>
                    </p:oleObj>
                  </mc:Choice>
                  <mc:Fallback>
                    <p:oleObj name="" r:id="rId3" imgW="252730" imgH="425450" progId="Equation.KSEE3">
                      <p:embed/>
                      <p:pic>
                        <p:nvPicPr>
                          <p:cNvPr id="0" name="图片 19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3751" y="4285"/>
                            <a:ext cx="553" cy="69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3" name="对象 22"/>
            <p:cNvGraphicFramePr/>
            <p:nvPr/>
          </p:nvGraphicFramePr>
          <p:xfrm>
            <a:off x="5208" y="5274"/>
            <a:ext cx="555" cy="5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" name="" r:id="rId5" imgW="317500" imgH="325120" progId="Equation.KSEE3">
                    <p:embed/>
                  </p:oleObj>
                </mc:Choice>
                <mc:Fallback>
                  <p:oleObj name="" r:id="rId5" imgW="317500" imgH="325120" progId="Equation.KSEE3">
                    <p:embed/>
                    <p:pic>
                      <p:nvPicPr>
                        <p:cNvPr id="0" name="图片 23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208" y="5274"/>
                          <a:ext cx="555" cy="59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组合 25"/>
          <p:cNvGrpSpPr/>
          <p:nvPr/>
        </p:nvGrpSpPr>
        <p:grpSpPr>
          <a:xfrm>
            <a:off x="1247775" y="2173605"/>
            <a:ext cx="7095490" cy="4161155"/>
            <a:chOff x="4200" y="3276"/>
            <a:chExt cx="11145" cy="6553"/>
          </a:xfrm>
        </p:grpSpPr>
        <p:grpSp>
          <p:nvGrpSpPr>
            <p:cNvPr id="27" name="组合 26"/>
            <p:cNvGrpSpPr/>
            <p:nvPr/>
          </p:nvGrpSpPr>
          <p:grpSpPr>
            <a:xfrm>
              <a:off x="4200" y="3276"/>
              <a:ext cx="11145" cy="6553"/>
              <a:chOff x="4200" y="3276"/>
              <a:chExt cx="11145" cy="6553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1"/>
              <a:srcRect l="6532" r="60911" b="34275"/>
              <a:stretch>
                <a:fillRect/>
              </a:stretch>
            </p:blipFill>
            <p:spPr>
              <a:xfrm>
                <a:off x="11627" y="3276"/>
                <a:ext cx="3718" cy="4071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00" y="7930"/>
                <a:ext cx="6514" cy="1899"/>
              </a:xfrm>
              <a:prstGeom prst="rect">
                <a:avLst/>
              </a:prstGeom>
            </p:spPr>
          </p:pic>
        </p:grp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00" y="8070"/>
              <a:ext cx="313" cy="823"/>
            </a:xfrm>
            <a:prstGeom prst="rect">
              <a:avLst/>
            </a:prstGeom>
          </p:spPr>
        </p:pic>
      </p:grp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863035"/>
            <a:ext cx="10969200" cy="705600"/>
          </a:xfrm>
        </p:spPr>
        <p:txBody>
          <a:bodyPr>
            <a:normAutofit/>
          </a:bodyPr>
          <a:p>
            <a:r>
              <a:rPr lang="en-US" altLang="zh-CN" sz="2800" spc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charset="0"/>
                <a:cs typeface="Calibri" panose="020F0502020204030204" charset="0"/>
              </a:rPr>
              <a:t>Active Point Localization </a:t>
            </a:r>
            <a:endParaRPr lang="en-US" altLang="zh-CN" sz="2800" spc="0">
              <a:solidFill>
                <a:schemeClr val="tx1">
                  <a:lumMod val="85000"/>
                  <a:lumOff val="15000"/>
                </a:schemeClr>
              </a:solidFill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608330" y="1569085"/>
            <a:ext cx="10968990" cy="4671695"/>
          </a:xfrm>
          <a:prstGeom prst="rect">
            <a:avLst/>
          </a:prstGeom>
        </p:spPr>
        <p:txBody>
          <a:bodyPr vert="horz" lIns="90000" tIns="46800" rIns="90000" bIns="46800" rtlCol="0">
            <a:normAutofit lnSpcReduction="1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zh-CN" sz="2000" spc="0">
              <a:solidFill>
                <a:schemeClr val="tx1"/>
              </a:solidFill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184785" y="0"/>
            <a:ext cx="10968990" cy="61404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spc="0">
                <a:solidFill>
                  <a:schemeClr val="bg1"/>
                </a:solidFill>
                <a:uFillTx/>
                <a:cs typeface="+mj-lt"/>
              </a:rPr>
              <a:t>Technical Details</a:t>
            </a:r>
            <a:endParaRPr lang="en-US" altLang="zh-CN" sz="2800" spc="0">
              <a:solidFill>
                <a:schemeClr val="bg1"/>
              </a:solidFill>
              <a:uFillTx/>
              <a:cs typeface="+mj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697095" y="1878330"/>
            <a:ext cx="7187565" cy="3933825"/>
            <a:chOff x="4200" y="3634"/>
            <a:chExt cx="11319" cy="6195"/>
          </a:xfrm>
        </p:grpSpPr>
        <p:grpSp>
          <p:nvGrpSpPr>
            <p:cNvPr id="16" name="组合 15"/>
            <p:cNvGrpSpPr/>
            <p:nvPr/>
          </p:nvGrpSpPr>
          <p:grpSpPr>
            <a:xfrm>
              <a:off x="4200" y="3634"/>
              <a:ext cx="11319" cy="6195"/>
              <a:chOff x="4200" y="3634"/>
              <a:chExt cx="11319" cy="6195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1"/>
              <a:srcRect l="54133"/>
              <a:stretch>
                <a:fillRect/>
              </a:stretch>
            </p:blipFill>
            <p:spPr>
              <a:xfrm>
                <a:off x="10281" y="3634"/>
                <a:ext cx="5238" cy="6194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00" y="7930"/>
                <a:ext cx="6514" cy="1899"/>
              </a:xfrm>
              <a:prstGeom prst="rect">
                <a:avLst/>
              </a:prstGeom>
            </p:spPr>
          </p:pic>
        </p:grp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00" y="8070"/>
              <a:ext cx="313" cy="823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728980" y="2167890"/>
            <a:ext cx="4046855" cy="2245360"/>
            <a:chOff x="1293" y="3192"/>
            <a:chExt cx="6373" cy="3536"/>
          </a:xfrm>
        </p:grpSpPr>
        <p:sp>
          <p:nvSpPr>
            <p:cNvPr id="8" name="文本框 7"/>
            <p:cNvSpPr txBox="1"/>
            <p:nvPr/>
          </p:nvSpPr>
          <p:spPr>
            <a:xfrm>
              <a:off x="1293" y="3192"/>
              <a:ext cx="6373" cy="3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2800">
                  <a:latin typeface="Calibri" panose="020F0502020204030204" charset="0"/>
                  <a:cs typeface="Calibri" panose="020F0502020204030204" charset="0"/>
                </a:rPr>
                <a:t>Pre-Beamforming Scenario</a:t>
              </a:r>
              <a:endParaRPr lang="en-US" altLang="zh-CN" sz="2400"/>
            </a:p>
            <a:p>
              <a:endParaRPr lang="en-US" alt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zh-CN" sz="2400">
                  <a:solidFill>
                    <a:srgbClr val="FF0000"/>
                  </a:solidFill>
                  <a:latin typeface="Calibri" panose="020F0502020204030204" charset="0"/>
                  <a:ea typeface="微软雅黑" panose="020B0503020204020204" charset="-122"/>
                  <a:cs typeface="Calibri" panose="020F0502020204030204" charset="0"/>
                </a:rPr>
                <a:t>Unknown shortest</a:t>
              </a:r>
              <a:r>
                <a:rPr lang="en-US" altLang="zh-CN"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 </a:t>
              </a:r>
              <a:endPara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zh-CN" sz="2400"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  <a:cs typeface="Calibri" panose="020F0502020204030204" charset="0"/>
                </a:rPr>
                <a:t>Optimization problem</a:t>
              </a:r>
              <a:endPara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indent="0">
                <a:buFont typeface="Arial" panose="020B0604020202020204" pitchFamily="34" charset="0"/>
                <a:buNone/>
              </a:pPr>
              <a:endPara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aphicFrame>
          <p:nvGraphicFramePr>
            <p:cNvPr id="23" name="对象 22"/>
            <p:cNvGraphicFramePr/>
            <p:nvPr/>
          </p:nvGraphicFramePr>
          <p:xfrm>
            <a:off x="5773" y="4417"/>
            <a:ext cx="555" cy="5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" name="" r:id="rId3" imgW="317500" imgH="325120" progId="Equation.KSEE3">
                    <p:embed/>
                  </p:oleObj>
                </mc:Choice>
                <mc:Fallback>
                  <p:oleObj name="" r:id="rId3" imgW="317500" imgH="325120" progId="Equation.KSEE3">
                    <p:embed/>
                    <p:pic>
                      <p:nvPicPr>
                        <p:cNvPr id="0" name="图片 2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773" y="4417"/>
                          <a:ext cx="555" cy="59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组合 25"/>
          <p:cNvGrpSpPr/>
          <p:nvPr/>
        </p:nvGrpSpPr>
        <p:grpSpPr>
          <a:xfrm>
            <a:off x="1247775" y="2173605"/>
            <a:ext cx="7095490" cy="4161155"/>
            <a:chOff x="4200" y="3276"/>
            <a:chExt cx="11145" cy="6553"/>
          </a:xfrm>
        </p:grpSpPr>
        <p:grpSp>
          <p:nvGrpSpPr>
            <p:cNvPr id="27" name="组合 26"/>
            <p:cNvGrpSpPr/>
            <p:nvPr/>
          </p:nvGrpSpPr>
          <p:grpSpPr>
            <a:xfrm>
              <a:off x="4200" y="3276"/>
              <a:ext cx="11145" cy="6553"/>
              <a:chOff x="4200" y="3276"/>
              <a:chExt cx="11145" cy="6553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1"/>
              <a:srcRect l="6532" r="60911" b="34275"/>
              <a:stretch>
                <a:fillRect/>
              </a:stretch>
            </p:blipFill>
            <p:spPr>
              <a:xfrm>
                <a:off x="11627" y="3276"/>
                <a:ext cx="3718" cy="4071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00" y="7930"/>
                <a:ext cx="6514" cy="1899"/>
              </a:xfrm>
              <a:prstGeom prst="rect">
                <a:avLst/>
              </a:prstGeom>
            </p:spPr>
          </p:pic>
        </p:grp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00" y="8070"/>
              <a:ext cx="313" cy="823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400" y="4101465"/>
            <a:ext cx="5100320" cy="781685"/>
          </a:xfrm>
          <a:prstGeom prst="rect">
            <a:avLst/>
          </a:prstGeom>
        </p:spPr>
      </p:pic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PLACING_PICTURE_USER_VIEWPORT" val="{&quot;height&quot;:5076,&quot;width&quot;:11844}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UNIT_PLACING_PICTURE_USER_VIEWPORT" val="{&quot;height&quot;:3912,&quot;width&quot;:11880}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UNIT_PLACING_PICTURE_USER_VIEWPORT" val="{&quot;height&quot;:7320,&quot;width&quot;:14232}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3005</Words>
  <Application>WPS 演示</Application>
  <PresentationFormat>宽屏</PresentationFormat>
  <Paragraphs>125</Paragraphs>
  <Slides>12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Wingdings</vt:lpstr>
      <vt:lpstr>微软雅黑</vt:lpstr>
      <vt:lpstr>Times New Roman</vt:lpstr>
      <vt:lpstr>Calibri</vt:lpstr>
      <vt:lpstr>Arial Unicode MS</vt:lpstr>
      <vt:lpstr>Office 主题​​</vt:lpstr>
      <vt:lpstr>Equation.KSEE3</vt:lpstr>
      <vt:lpstr>Equation.KSEE3</vt:lpstr>
      <vt:lpstr>Equation.KSEE3</vt:lpstr>
      <vt:lpstr>  Background Reading Presentation   Photoacoustic Image Based Intraoperative Surgical Guidance System in da Vinci Robot System  </vt:lpstr>
      <vt:lpstr>PowerPoint 演示文稿</vt:lpstr>
      <vt:lpstr>PowerPoint 演示文稿</vt:lpstr>
      <vt:lpstr>Why We Choose This Paper?</vt:lpstr>
      <vt:lpstr>PowerPoint 演示文稿</vt:lpstr>
      <vt:lpstr>Video &amp; Ultrasound Registration Workfolow </vt:lpstr>
      <vt:lpstr>Active Point Localization with a Transrectal Transducer (TRUS)</vt:lpstr>
      <vt:lpstr>Active Point Localization </vt:lpstr>
      <vt:lpstr>Active Point Localization </vt:lpstr>
      <vt:lpstr>PowerPoint 演示文稿</vt:lpstr>
      <vt:lpstr>PowerPoint 演示文稿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WPS_140338665</cp:lastModifiedBy>
  <cp:revision>237</cp:revision>
  <dcterms:created xsi:type="dcterms:W3CDTF">2019-06-19T02:08:00Z</dcterms:created>
  <dcterms:modified xsi:type="dcterms:W3CDTF">2022-04-26T14:18:20Z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43336383796345CEA25C5C0D8337D2F8</vt:lpwstr>
  </property>
</Properties>
</file>