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4" r:id="rId4"/>
    <p:sldMasterId id="2147483675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Roboto Slab"/>
      <p:regular r:id="rId8"/>
      <p:bold r:id="rId9"/>
    </p:embeddedFont>
    <p:embeddedFont>
      <p:font typeface="Roboto"/>
      <p:regular r:id="rId10"/>
      <p:bold r:id="rId11"/>
      <p:italic r:id="rId12"/>
      <p:boldItalic r:id="rId13"/>
    </p:embeddedFont>
    <p:embeddedFont>
      <p:font typeface="Proxima Nova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14">
          <p15:clr>
            <a:srgbClr val="A4A3A4"/>
          </p15:clr>
        </p15:guide>
        <p15:guide id="2" pos="5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14" orient="horz"/>
        <p:guide pos="520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Slab-bold.fntdata"/><Relationship Id="rId15" Type="http://schemas.openxmlformats.org/officeDocument/2006/relationships/font" Target="fonts/ProximaNova-bold.fntdata"/><Relationship Id="rId14" Type="http://schemas.openxmlformats.org/officeDocument/2006/relationships/font" Target="fonts/ProximaNova-regular.fntdata"/><Relationship Id="rId17" Type="http://schemas.openxmlformats.org/officeDocument/2006/relationships/font" Target="fonts/ProximaNova-boldItalic.fntdata"/><Relationship Id="rId16" Type="http://schemas.openxmlformats.org/officeDocument/2006/relationships/font" Target="fonts/ProximaNova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RobotoSlab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d6b79cde83_7_6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d6b79cde83_7_6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6858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0" name="Google Shape;70;p14"/>
          <p:cNvSpPr txBox="1"/>
          <p:nvPr>
            <p:ph idx="2" type="body"/>
          </p:nvPr>
        </p:nvSpPr>
        <p:spPr>
          <a:xfrm>
            <a:off x="46482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685800" y="685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83" name="Google Shape;83;p1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84" name="Google Shape;84;p18"/>
          <p:cNvSpPr txBox="1"/>
          <p:nvPr>
            <p:ph idx="3" type="body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85" name="Google Shape;85;p18"/>
          <p:cNvSpPr txBox="1"/>
          <p:nvPr>
            <p:ph idx="4" type="body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1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92" name="Google Shape;92;p21"/>
          <p:cNvSpPr txBox="1"/>
          <p:nvPr>
            <p:ph idx="2" type="body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22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1" type="body"/>
          </p:nvPr>
        </p:nvSpPr>
        <p:spPr>
          <a:xfrm rot="5400000">
            <a:off x="2514600" y="-11430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/>
          <p:nvPr>
            <p:ph type="title"/>
          </p:nvPr>
        </p:nvSpPr>
        <p:spPr>
          <a:xfrm rot="5400000">
            <a:off x="5172075" y="1514475"/>
            <a:ext cx="462915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4"/>
          <p:cNvSpPr txBox="1"/>
          <p:nvPr>
            <p:ph idx="1" type="body"/>
          </p:nvPr>
        </p:nvSpPr>
        <p:spPr>
          <a:xfrm rot="5400000">
            <a:off x="1209675" y="-352425"/>
            <a:ext cx="462915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1" type="body"/>
          </p:nvPr>
        </p:nvSpPr>
        <p:spPr>
          <a:xfrm>
            <a:off x="6858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2" type="body"/>
          </p:nvPr>
        </p:nvSpPr>
        <p:spPr>
          <a:xfrm>
            <a:off x="46482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 and Clip Art" type="txAndClipArt">
  <p:cSld name="TEXT_AND_CLIPAR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 txBox="1"/>
          <p:nvPr>
            <p:ph idx="1" type="body"/>
          </p:nvPr>
        </p:nvSpPr>
        <p:spPr>
          <a:xfrm>
            <a:off x="6858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10" name="Google Shape;110;p26"/>
          <p:cNvSpPr/>
          <p:nvPr>
            <p:ph idx="2" type="clipArt"/>
          </p:nvPr>
        </p:nvSpPr>
        <p:spPr>
          <a:xfrm>
            <a:off x="46482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 and Media Clip" type="txAndMedia">
  <p:cSld name="TEXT_AND_MEDIA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7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7"/>
          <p:cNvSpPr txBox="1"/>
          <p:nvPr>
            <p:ph idx="1" type="body"/>
          </p:nvPr>
        </p:nvSpPr>
        <p:spPr>
          <a:xfrm>
            <a:off x="6858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14" name="Google Shape;114;p27"/>
          <p:cNvSpPr/>
          <p:nvPr>
            <p:ph idx="2" type="media"/>
          </p:nvPr>
        </p:nvSpPr>
        <p:spPr>
          <a:xfrm>
            <a:off x="46482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2 Content" type="txAndTwoObj">
  <p:cSld name="TEXT_AND_TWO_OBJECTS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8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8"/>
          <p:cNvSpPr txBox="1"/>
          <p:nvPr>
            <p:ph idx="1" type="body"/>
          </p:nvPr>
        </p:nvSpPr>
        <p:spPr>
          <a:xfrm>
            <a:off x="685800" y="6858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18" name="Google Shape;118;p28"/>
          <p:cNvSpPr txBox="1"/>
          <p:nvPr>
            <p:ph idx="2" type="body"/>
          </p:nvPr>
        </p:nvSpPr>
        <p:spPr>
          <a:xfrm>
            <a:off x="4648200" y="685800"/>
            <a:ext cx="3810000" cy="2000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19" name="Google Shape;119;p28"/>
          <p:cNvSpPr txBox="1"/>
          <p:nvPr>
            <p:ph idx="3" type="body"/>
          </p:nvPr>
        </p:nvSpPr>
        <p:spPr>
          <a:xfrm>
            <a:off x="4648200" y="2800350"/>
            <a:ext cx="3810000" cy="2000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0.xml"/><Relationship Id="rId1" Type="http://schemas.openxmlformats.org/officeDocument/2006/relationships/image" Target="../media/image1.jp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3.xml"/><Relationship Id="rId19" Type="http://schemas.openxmlformats.org/officeDocument/2006/relationships/theme" Target="../theme/theme3.xml"/><Relationship Id="rId6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title"/>
          </p:nvPr>
        </p:nvSpPr>
        <p:spPr>
          <a:xfrm>
            <a:off x="685800" y="17145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685800" y="685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3"/>
          <p:cNvSpPr txBox="1"/>
          <p:nvPr/>
        </p:nvSpPr>
        <p:spPr>
          <a:xfrm>
            <a:off x="3047633" y="4906596"/>
            <a:ext cx="5554663" cy="1833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Engineering Research Center for Computer Integrated Surgical Systems and Technology</a:t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547987" y="4905941"/>
            <a:ext cx="2026685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1313" lvl="0" marL="341313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CIS 2, Spring 2019 </a:t>
            </a:r>
            <a:endParaRPr/>
          </a:p>
        </p:txBody>
      </p:sp>
      <p:pic>
        <p:nvPicPr>
          <p:cNvPr descr="LCSR Logo - crop - tiny.jpg" id="64" name="Google Shape;64;p13"/>
          <p:cNvPicPr preferRelativeResize="0"/>
          <p:nvPr/>
        </p:nvPicPr>
        <p:blipFill rotWithShape="1">
          <a:blip r:embed="rId1">
            <a:alphaModFix/>
          </a:blip>
          <a:srcRect b="9679" l="0" r="0" t="3884"/>
          <a:stretch/>
        </p:blipFill>
        <p:spPr>
          <a:xfrm>
            <a:off x="8814877" y="4828492"/>
            <a:ext cx="329123" cy="2743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RC logo 12.12.08.pdf" id="65" name="Google Shape;65;p13"/>
          <p:cNvPicPr preferRelativeResize="0"/>
          <p:nvPr/>
        </p:nvPicPr>
        <p:blipFill rotWithShape="1">
          <a:blip r:embed="rId2">
            <a:alphaModFix/>
          </a:blip>
          <a:srcRect b="37082" l="22560" r="29205" t="19588"/>
          <a:stretch/>
        </p:blipFill>
        <p:spPr>
          <a:xfrm>
            <a:off x="8561193" y="4862783"/>
            <a:ext cx="274320" cy="2400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isst_446_projects_logo_whiteback.png" id="66" name="Google Shape;66;p13"/>
          <p:cNvPicPr preferRelativeResize="0"/>
          <p:nvPr/>
        </p:nvPicPr>
        <p:blipFill rotWithShape="1">
          <a:blip r:embed="rId3">
            <a:alphaModFix/>
          </a:blip>
          <a:srcRect b="18228" l="0" r="0" t="12205"/>
          <a:stretch/>
        </p:blipFill>
        <p:spPr>
          <a:xfrm>
            <a:off x="1" y="4853048"/>
            <a:ext cx="556686" cy="29045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9"/>
          <p:cNvSpPr txBox="1"/>
          <p:nvPr>
            <p:ph type="title"/>
          </p:nvPr>
        </p:nvSpPr>
        <p:spPr>
          <a:xfrm>
            <a:off x="-124500" y="249225"/>
            <a:ext cx="9268500" cy="85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190500" rtl="0" algn="ctr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" sz="2200">
                <a:solidFill>
                  <a:srgbClr val="3C78D8"/>
                </a:solidFill>
                <a:latin typeface="Roboto"/>
                <a:ea typeface="Roboto"/>
                <a:cs typeface="Roboto"/>
                <a:sym typeface="Roboto"/>
              </a:rPr>
              <a:t>MRI-Compatible Skull-Embedded Implant for Direct Medicine Delivery</a:t>
            </a:r>
            <a:r>
              <a:rPr lang="en" sz="205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br>
              <a:rPr lang="en" sz="21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en" sz="13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Group 16</a:t>
            </a:r>
            <a:r>
              <a:rPr lang="en" sz="13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:</a:t>
            </a:r>
            <a:r>
              <a:rPr b="0" lang="en" sz="13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b="0" lang="en" sz="1300">
                <a:latin typeface="Proxima Nova"/>
                <a:ea typeface="Proxima Nova"/>
                <a:cs typeface="Proxima Nova"/>
                <a:sym typeface="Proxima Nova"/>
              </a:rPr>
              <a:t>Vivian Looi, Henry Noren, Disha Mishra</a:t>
            </a:r>
            <a:br>
              <a:rPr b="0" lang="en" sz="1300"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en" sz="13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Mentors:</a:t>
            </a:r>
            <a:r>
              <a:rPr b="0" lang="en" sz="13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b="0" lang="en" sz="1300">
                <a:latin typeface="Proxima Nova"/>
                <a:ea typeface="Proxima Nova"/>
                <a:cs typeface="Proxima Nova"/>
                <a:sym typeface="Proxima Nova"/>
              </a:rPr>
              <a:t>Tushar Jois,</a:t>
            </a:r>
            <a:r>
              <a:rPr b="0" lang="en" sz="1300">
                <a:solidFill>
                  <a:srgbClr val="3C78D8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b="0" lang="en" sz="1300">
                <a:latin typeface="Proxima Nova"/>
                <a:ea typeface="Proxima Nova"/>
                <a:cs typeface="Proxima Nova"/>
                <a:sym typeface="Proxima Nova"/>
              </a:rPr>
              <a:t>Dr. Chad Gordon, Dr. Avi Rubin, Dr. Nathan Scott, Dr. Mehran Armand </a:t>
            </a:r>
            <a:endParaRPr b="0" sz="13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190500" rtl="0" algn="ctr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100"/>
              <a:buNone/>
            </a:pPr>
            <a:r>
              <a:t/>
            </a:r>
            <a:endParaRPr b="0" sz="13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5" name="Google Shape;125;p29"/>
          <p:cNvSpPr txBox="1"/>
          <p:nvPr>
            <p:ph idx="1" type="body"/>
          </p:nvPr>
        </p:nvSpPr>
        <p:spPr>
          <a:xfrm>
            <a:off x="0" y="885575"/>
            <a:ext cx="67785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" sz="2000">
                <a:solidFill>
                  <a:srgbClr val="3C78D8"/>
                </a:solidFill>
                <a:latin typeface="Roboto"/>
                <a:ea typeface="Roboto"/>
                <a:cs typeface="Roboto"/>
                <a:sym typeface="Roboto"/>
              </a:rPr>
              <a:t>Context</a:t>
            </a:r>
            <a:r>
              <a:rPr b="1" lang="en" sz="2000">
                <a:solidFill>
                  <a:srgbClr val="3C78D8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endParaRPr>
              <a:solidFill>
                <a:srgbClr val="3C78D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1762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Proxima Nova"/>
              <a:buChar char="•"/>
            </a:pP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Pump-</a:t>
            </a: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assisted implant with the first chronic infusion of medicine directly into the brain</a:t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" sz="2000">
                <a:solidFill>
                  <a:srgbClr val="3C78D8"/>
                </a:solidFill>
                <a:latin typeface="Roboto"/>
                <a:ea typeface="Roboto"/>
                <a:cs typeface="Roboto"/>
                <a:sym typeface="Roboto"/>
              </a:rPr>
              <a:t>Goal</a:t>
            </a:r>
            <a:r>
              <a:rPr b="1" lang="en" sz="2000">
                <a:solidFill>
                  <a:srgbClr val="3C78D8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>
              <a:solidFill>
                <a:srgbClr val="3C78D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92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roxima Nova"/>
              <a:buChar char="•"/>
            </a:pP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Integrate Bluetooth Low Energy (BLE)  with current implant prototype allowing clinicians to access medicine infusion data and alter delivery settings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" sz="2000">
                <a:solidFill>
                  <a:srgbClr val="3C78D8"/>
                </a:solidFill>
                <a:latin typeface="Roboto"/>
                <a:ea typeface="Roboto"/>
                <a:cs typeface="Roboto"/>
                <a:sym typeface="Roboto"/>
              </a:rPr>
              <a:t>Results:</a:t>
            </a:r>
            <a:endParaRPr>
              <a:solidFill>
                <a:srgbClr val="3C78D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roxima Nova"/>
              <a:buChar char="•"/>
            </a:pP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Use readings from sensing pins to perform flow rate calculations every minute </a:t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roxima Nova"/>
              <a:buChar char="•"/>
            </a:pP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Utilize BLE to transmit pump flow rates</a:t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Proxima Nova"/>
              <a:buChar char="•"/>
            </a:pP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Allow user to send signals to turn pumps on and off</a:t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176213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26" name="Google Shape;126;p29"/>
          <p:cNvPicPr preferRelativeResize="0"/>
          <p:nvPr/>
        </p:nvPicPr>
        <p:blipFill rotWithShape="1">
          <a:blip r:embed="rId3">
            <a:alphaModFix/>
          </a:blip>
          <a:srcRect b="912" l="2429" r="0" t="3025"/>
          <a:stretch/>
        </p:blipFill>
        <p:spPr>
          <a:xfrm>
            <a:off x="6709250" y="1162250"/>
            <a:ext cx="1954600" cy="263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