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81" r:id="rId5"/>
    <p:sldId id="270" r:id="rId6"/>
    <p:sldId id="271" r:id="rId7"/>
    <p:sldId id="272" r:id="rId8"/>
    <p:sldId id="261" r:id="rId9"/>
    <p:sldId id="267" r:id="rId10"/>
    <p:sldId id="273" r:id="rId11"/>
    <p:sldId id="274" r:id="rId12"/>
    <p:sldId id="275" r:id="rId13"/>
    <p:sldId id="276" r:id="rId14"/>
    <p:sldId id="277" r:id="rId15"/>
    <p:sldId id="279" r:id="rId16"/>
    <p:sldId id="280" r:id="rId17"/>
    <p:sldId id="269" r:id="rId18"/>
    <p:sldId id="262" r:id="rId19"/>
    <p:sldId id="268"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g-Cheng Ku" initials="PK" lastIdx="1" clrIdx="0">
    <p:extLst>
      <p:ext uri="{19B8F6BF-5375-455C-9EA6-DF929625EA0E}">
        <p15:presenceInfo xmlns:p15="http://schemas.microsoft.com/office/powerpoint/2012/main" userId="Ping-Cheng K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78" autoAdjust="0"/>
    <p:restoredTop sz="94660"/>
  </p:normalViewPr>
  <p:slideViewPr>
    <p:cSldViewPr snapToGrid="0">
      <p:cViewPr varScale="1">
        <p:scale>
          <a:sx n="93" d="100"/>
          <a:sy n="93" d="100"/>
        </p:scale>
        <p:origin x="1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6T12:49:52.724"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FDB57-72BC-4CBC-BAA2-B9FF65043D0B}" type="datetimeFigureOut">
              <a:rPr lang="en-US" smtClean="0"/>
              <a:t>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40FCD-020E-41C0-AA88-B68F080AA983}" type="slidenum">
              <a:rPr lang="en-US" smtClean="0"/>
              <a:t>‹#›</a:t>
            </a:fld>
            <a:endParaRPr lang="en-US"/>
          </a:p>
        </p:txBody>
      </p:sp>
    </p:spTree>
    <p:extLst>
      <p:ext uri="{BB962C8B-B14F-4D97-AF65-F5344CB8AC3E}">
        <p14:creationId xmlns:p14="http://schemas.microsoft.com/office/powerpoint/2010/main" val="1443592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4796-8372-42BB-8C3D-4855AEB798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27192-2F65-4B59-916D-64AB0E802D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E4A4B-1493-4CCE-B876-FE1387682F2A}"/>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CD39462B-B4B8-4CB3-852B-B3FE24B96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8DC53-47E9-4510-983A-2D836C47AF14}"/>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325664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0EAC-AF17-4FCD-B8ED-A7899B643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908B0-3C25-494A-BE83-D0A41B535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B263B-1688-4545-940B-3F060614F178}"/>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62A86169-A960-4889-9D36-F6537F611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C1F23-5AF2-4344-977A-BDB401DFA5EF}"/>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3304196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9AC40-3CDE-4152-9AB0-7FAAF019EC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325273-F02D-4DD1-8043-84651C9BE3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93F66-F2EC-4C40-AD97-7FD3AE684485}"/>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E25F5771-5EDC-4806-B2EB-5CAE568EC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57685-B8C2-4722-B979-CAA6814611E0}"/>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178814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D353-8DD0-4846-B2C3-843EF7CBB456}"/>
              </a:ext>
            </a:extLst>
          </p:cNvPr>
          <p:cNvSpPr>
            <a:spLocks noGrp="1"/>
          </p:cNvSpPr>
          <p:nvPr>
            <p:ph type="title"/>
          </p:nvPr>
        </p:nvSpPr>
        <p:spPr>
          <a:xfrm>
            <a:off x="624468" y="365126"/>
            <a:ext cx="10729332" cy="660833"/>
          </a:xfrm>
        </p:spPr>
        <p:txBody>
          <a:bodyPr>
            <a:normAutofit/>
          </a:bodyPr>
          <a:lstStyle>
            <a:lvl1pPr>
              <a:defRPr sz="3400" b="1"/>
            </a:lvl1pPr>
          </a:lstStyle>
          <a:p>
            <a:endParaRPr lang="en-US" dirty="0"/>
          </a:p>
        </p:txBody>
      </p:sp>
      <p:sp>
        <p:nvSpPr>
          <p:cNvPr id="3" name="Content Placeholder 2">
            <a:extLst>
              <a:ext uri="{FF2B5EF4-FFF2-40B4-BE49-F238E27FC236}">
                <a16:creationId xmlns:a16="http://schemas.microsoft.com/office/drawing/2014/main" id="{DA0BE4DF-3B48-4897-806F-088AD12719B6}"/>
              </a:ext>
            </a:extLst>
          </p:cNvPr>
          <p:cNvSpPr>
            <a:spLocks noGrp="1"/>
          </p:cNvSpPr>
          <p:nvPr>
            <p:ph idx="1"/>
          </p:nvPr>
        </p:nvSpPr>
        <p:spPr>
          <a:xfrm>
            <a:off x="624468" y="1201140"/>
            <a:ext cx="10729332" cy="4975824"/>
          </a:xfrm>
        </p:spPr>
        <p:txBody>
          <a:bodyPr>
            <a:normAutofit/>
          </a:bodyPr>
          <a:lstStyle>
            <a:lvl1pPr marL="228600" indent="-228600">
              <a:buClr>
                <a:schemeClr val="accent1"/>
              </a:buClr>
              <a:buFont typeface="Wingdings" panose="05000000000000000000" pitchFamily="2" charset="2"/>
              <a:buChar char="§"/>
              <a:defRPr sz="2400"/>
            </a:lvl1pPr>
            <a:lvl2pPr marL="685800" indent="-228600">
              <a:buClr>
                <a:schemeClr val="accent1"/>
              </a:buClr>
              <a:buFont typeface="Wingdings" panose="05000000000000000000" pitchFamily="2" charset="2"/>
              <a:buChar char="§"/>
              <a:defRPr sz="2400"/>
            </a:lvl2pPr>
            <a:lvl3pPr marL="1143000" indent="-228600">
              <a:buClr>
                <a:schemeClr val="accent1"/>
              </a:buClr>
              <a:buFont typeface="Wingdings" panose="05000000000000000000" pitchFamily="2" charset="2"/>
              <a:buChar char="§"/>
              <a:defRPr sz="2400"/>
            </a:lvl3pPr>
            <a:lvl4pPr marL="1600200" indent="-228600">
              <a:buClr>
                <a:schemeClr val="accent1"/>
              </a:buClr>
              <a:buFont typeface="Wingdings" panose="05000000000000000000" pitchFamily="2" charset="2"/>
              <a:buChar char="§"/>
              <a:defRPr sz="2400"/>
            </a:lvl4pPr>
            <a:lvl5pPr marL="2057400" indent="-228600">
              <a:buClr>
                <a:schemeClr val="accent1"/>
              </a:buClr>
              <a:buFont typeface="Wingdings" panose="05000000000000000000" pitchFamily="2"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CBE6D4-3617-4D0A-B426-4928218B4DC5}"/>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A8FF5A76-8E6E-4855-92B9-072248B35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C5A4C-96B3-4797-A661-1F06AB968823}"/>
              </a:ext>
            </a:extLst>
          </p:cNvPr>
          <p:cNvSpPr>
            <a:spLocks noGrp="1"/>
          </p:cNvSpPr>
          <p:nvPr>
            <p:ph type="sldNum" sz="quarter" idx="12"/>
          </p:nvPr>
        </p:nvSpPr>
        <p:spPr/>
        <p:txBody>
          <a:bodyPr/>
          <a:lstStyle/>
          <a:p>
            <a:fld id="{17416285-3834-449E-A3C1-D9D7B3EFAD7F}" type="slidenum">
              <a:rPr lang="en-US" smtClean="0"/>
              <a:t>‹#›</a:t>
            </a:fld>
            <a:endParaRPr lang="en-US"/>
          </a:p>
        </p:txBody>
      </p:sp>
      <p:sp>
        <p:nvSpPr>
          <p:cNvPr id="8" name="TextBox 7">
            <a:extLst>
              <a:ext uri="{FF2B5EF4-FFF2-40B4-BE49-F238E27FC236}">
                <a16:creationId xmlns:a16="http://schemas.microsoft.com/office/drawing/2014/main" id="{DE9B590E-394E-4842-87D0-1161895D130C}"/>
              </a:ext>
            </a:extLst>
          </p:cNvPr>
          <p:cNvSpPr txBox="1"/>
          <p:nvPr userDrawn="1"/>
        </p:nvSpPr>
        <p:spPr>
          <a:xfrm>
            <a:off x="0" y="6531530"/>
            <a:ext cx="7593980" cy="369332"/>
          </a:xfrm>
          <a:prstGeom prst="rect">
            <a:avLst/>
          </a:prstGeom>
          <a:noFill/>
        </p:spPr>
        <p:txBody>
          <a:bodyPr wrap="square">
            <a:spAutoFit/>
          </a:bodyPr>
          <a:lstStyle/>
          <a:p>
            <a:r>
              <a:rPr lang="en-US" i="1" dirty="0">
                <a:solidFill>
                  <a:schemeClr val="bg1">
                    <a:lumMod val="65000"/>
                  </a:schemeClr>
                </a:solidFill>
              </a:rPr>
              <a:t>EN 600.456/656 CIS II   Spring 2021</a:t>
            </a:r>
          </a:p>
        </p:txBody>
      </p:sp>
      <p:cxnSp>
        <p:nvCxnSpPr>
          <p:cNvPr id="10" name="Straight Connector 9">
            <a:extLst>
              <a:ext uri="{FF2B5EF4-FFF2-40B4-BE49-F238E27FC236}">
                <a16:creationId xmlns:a16="http://schemas.microsoft.com/office/drawing/2014/main" id="{8908315A-FB3E-459D-88F7-CF41C7EEBFFB}"/>
              </a:ext>
            </a:extLst>
          </p:cNvPr>
          <p:cNvCxnSpPr>
            <a:cxnSpLocks/>
          </p:cNvCxnSpPr>
          <p:nvPr userDrawn="1"/>
        </p:nvCxnSpPr>
        <p:spPr>
          <a:xfrm>
            <a:off x="713676" y="966969"/>
            <a:ext cx="386947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B7ECC42-4B67-48BC-80FD-15FDCDAA7537}"/>
              </a:ext>
            </a:extLst>
          </p:cNvPr>
          <p:cNvPicPr>
            <a:picLocks noChangeAspect="1"/>
          </p:cNvPicPr>
          <p:nvPr userDrawn="1"/>
        </p:nvPicPr>
        <p:blipFill>
          <a:blip r:embed="rId2"/>
          <a:stretch>
            <a:fillRect/>
          </a:stretch>
        </p:blipFill>
        <p:spPr>
          <a:xfrm>
            <a:off x="8836413" y="6268003"/>
            <a:ext cx="1433860" cy="465775"/>
          </a:xfrm>
          <a:prstGeom prst="rect">
            <a:avLst/>
          </a:prstGeom>
        </p:spPr>
      </p:pic>
      <p:pic>
        <p:nvPicPr>
          <p:cNvPr id="4098" name="Picture 2" descr="Image result for johns hopkins logo">
            <a:extLst>
              <a:ext uri="{FF2B5EF4-FFF2-40B4-BE49-F238E27FC236}">
                <a16:creationId xmlns:a16="http://schemas.microsoft.com/office/drawing/2014/main" id="{97E6EC65-807E-4E4E-832B-7E33472DDD9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143" t="12007" r="12189" b="15566"/>
          <a:stretch/>
        </p:blipFill>
        <p:spPr bwMode="auto">
          <a:xfrm>
            <a:off x="10458915" y="6176964"/>
            <a:ext cx="1706136" cy="66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386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C93D-1737-4A65-9FC4-5C53038DC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12C2A7-4599-4852-9C87-46A4EEA851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94049-2C57-4C6A-9349-D8E030B967FF}"/>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D1632CF8-2956-4ED6-A3C3-0E5F09FAD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13338-A1AB-4FC1-A65D-0D60893C2079}"/>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65716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BA10-67D7-491C-BC1C-96F1DA4B8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CE6EC-9603-45D6-89AF-5DEE767A2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6EB3F-E412-44BE-93A5-16554B38D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D9B9F-67C6-41BA-871F-8D22A40B0236}"/>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6" name="Footer Placeholder 5">
            <a:extLst>
              <a:ext uri="{FF2B5EF4-FFF2-40B4-BE49-F238E27FC236}">
                <a16:creationId xmlns:a16="http://schemas.microsoft.com/office/drawing/2014/main" id="{D4EB5EE3-90CA-49D8-81FE-0E2243D0B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19DBC-63B4-4317-BC88-8E161E3EF1F7}"/>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3325986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23EA-4F40-42D7-8C95-7B18AC43F9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6374A-4116-47B5-BD0E-356A71C48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442E0E-ABAF-4DFB-B3A2-8FDAF724DA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9F861-F5C0-428E-BA14-02F01F49C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C1A4B-6544-497F-9B7A-84D7E1266B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D47BE1-1CAE-4567-AF96-570E2BB6A9AD}"/>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8" name="Footer Placeholder 7">
            <a:extLst>
              <a:ext uri="{FF2B5EF4-FFF2-40B4-BE49-F238E27FC236}">
                <a16:creationId xmlns:a16="http://schemas.microsoft.com/office/drawing/2014/main" id="{6B43AEA2-E6B4-4544-A393-152C1C4BB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81938D-1B0A-44F2-BE75-DAC389B810B3}"/>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157534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3EB61-7A45-4275-9C68-D4383979F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7B7C2C-F08D-40E1-96CA-75923248C84E}"/>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4" name="Footer Placeholder 3">
            <a:extLst>
              <a:ext uri="{FF2B5EF4-FFF2-40B4-BE49-F238E27FC236}">
                <a16:creationId xmlns:a16="http://schemas.microsoft.com/office/drawing/2014/main" id="{FD020BBE-8620-4AB2-97C0-E8BB092AC2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634C27-ECDF-4414-BA78-B9F6B757EAE5}"/>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765100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FE941-CB7C-47E9-B816-CB1FD61423DF}"/>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3" name="Footer Placeholder 2">
            <a:extLst>
              <a:ext uri="{FF2B5EF4-FFF2-40B4-BE49-F238E27FC236}">
                <a16:creationId xmlns:a16="http://schemas.microsoft.com/office/drawing/2014/main" id="{FC95EC69-1508-4A12-AAEA-1901C23E5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E05764-4DA5-4A71-8353-CA14AE6939C2}"/>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86675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292F-C9D5-42F5-8650-B6AB0BFCD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02E20-BB62-4109-81AE-77D5A8B7B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83EE1-4FC5-4929-BEF5-5F34DCDBB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B9ECB-22A1-413D-8311-2C9F2982B0FF}"/>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6" name="Footer Placeholder 5">
            <a:extLst>
              <a:ext uri="{FF2B5EF4-FFF2-40B4-BE49-F238E27FC236}">
                <a16:creationId xmlns:a16="http://schemas.microsoft.com/office/drawing/2014/main" id="{1761863D-A83F-4533-AFE0-54EE405CE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6AB1D-B720-42DC-9B0C-7E4E63A7E7F3}"/>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27964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C57D-5900-4DD5-AC64-E99319D1E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AD2619-D206-4429-824C-114591B4F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44C5FD-2985-46CF-9E34-89D7D14AF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410A1-F424-4DB6-A9D5-8DAE6F05B07C}"/>
              </a:ext>
            </a:extLst>
          </p:cNvPr>
          <p:cNvSpPr>
            <a:spLocks noGrp="1"/>
          </p:cNvSpPr>
          <p:nvPr>
            <p:ph type="dt" sz="half" idx="10"/>
          </p:nvPr>
        </p:nvSpPr>
        <p:spPr/>
        <p:txBody>
          <a:bodyPr/>
          <a:lstStyle/>
          <a:p>
            <a:fld id="{8DE634BF-F741-4ED5-98AD-B8E278EB0CB0}" type="datetimeFigureOut">
              <a:rPr lang="en-US" smtClean="0"/>
              <a:t>4/6/2021</a:t>
            </a:fld>
            <a:endParaRPr lang="en-US"/>
          </a:p>
        </p:txBody>
      </p:sp>
      <p:sp>
        <p:nvSpPr>
          <p:cNvPr id="6" name="Footer Placeholder 5">
            <a:extLst>
              <a:ext uri="{FF2B5EF4-FFF2-40B4-BE49-F238E27FC236}">
                <a16:creationId xmlns:a16="http://schemas.microsoft.com/office/drawing/2014/main" id="{F36417D4-9397-4E6F-87E6-85206978A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C73D0-B7FB-4041-AD11-F9196A0B1AE2}"/>
              </a:ext>
            </a:extLst>
          </p:cNvPr>
          <p:cNvSpPr>
            <a:spLocks noGrp="1"/>
          </p:cNvSpPr>
          <p:nvPr>
            <p:ph type="sldNum" sz="quarter" idx="12"/>
          </p:nvPr>
        </p:nvSpPr>
        <p:spPr/>
        <p:txBody>
          <a:bodyPr/>
          <a:lstStyle/>
          <a:p>
            <a:fld id="{17416285-3834-449E-A3C1-D9D7B3EFAD7F}" type="slidenum">
              <a:rPr lang="en-US" smtClean="0"/>
              <a:t>‹#›</a:t>
            </a:fld>
            <a:endParaRPr lang="en-US"/>
          </a:p>
        </p:txBody>
      </p:sp>
    </p:spTree>
    <p:extLst>
      <p:ext uri="{BB962C8B-B14F-4D97-AF65-F5344CB8AC3E}">
        <p14:creationId xmlns:p14="http://schemas.microsoft.com/office/powerpoint/2010/main" val="307627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EBF70-7552-4391-B7C8-9CA97984E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B585F2-AC7E-4A11-8E9C-4670344BB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FA433-0036-4DAF-BC9C-CC05A4465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634BF-F741-4ED5-98AD-B8E278EB0CB0}" type="datetimeFigureOut">
              <a:rPr lang="en-US" smtClean="0"/>
              <a:t>4/6/2021</a:t>
            </a:fld>
            <a:endParaRPr lang="en-US"/>
          </a:p>
        </p:txBody>
      </p:sp>
      <p:sp>
        <p:nvSpPr>
          <p:cNvPr id="5" name="Footer Placeholder 4">
            <a:extLst>
              <a:ext uri="{FF2B5EF4-FFF2-40B4-BE49-F238E27FC236}">
                <a16:creationId xmlns:a16="http://schemas.microsoft.com/office/drawing/2014/main" id="{167BF9C5-C08D-4DCD-ADDE-2D9BA8273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7C4FB4-E18D-4553-9C04-F57ADBE14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16285-3834-449E-A3C1-D9D7B3EFAD7F}" type="slidenum">
              <a:rPr lang="en-US" smtClean="0"/>
              <a:t>‹#›</a:t>
            </a:fld>
            <a:endParaRPr lang="en-US"/>
          </a:p>
        </p:txBody>
      </p:sp>
    </p:spTree>
    <p:extLst>
      <p:ext uri="{BB962C8B-B14F-4D97-AF65-F5344CB8AC3E}">
        <p14:creationId xmlns:p14="http://schemas.microsoft.com/office/powerpoint/2010/main" val="2355433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mailto:pku1@jh.edu"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AxDante/MR_Xray_registration" TargetMode="External"/><Relationship Id="rId2" Type="http://schemas.openxmlformats.org/officeDocument/2006/relationships/hyperlink" Target="mailto:alejandro.martin@jhu.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orthoinfo.aaos.org/en/diseases--conditions/osteonecrosis-of-the-hi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CF53E-A474-4369-9293-990F85257C03}"/>
              </a:ext>
            </a:extLst>
          </p:cNvPr>
          <p:cNvSpPr>
            <a:spLocks noGrp="1"/>
          </p:cNvSpPr>
          <p:nvPr>
            <p:ph type="ctrTitle"/>
          </p:nvPr>
        </p:nvSpPr>
        <p:spPr>
          <a:xfrm>
            <a:off x="1072934" y="2798073"/>
            <a:ext cx="10131069" cy="1318552"/>
          </a:xfrm>
        </p:spPr>
        <p:txBody>
          <a:bodyPr>
            <a:noAutofit/>
          </a:bodyPr>
          <a:lstStyle/>
          <a:p>
            <a:pPr algn="l"/>
            <a:r>
              <a:rPr lang="en-US" sz="2400" i="0" dirty="0">
                <a:effectLst/>
              </a:rPr>
              <a:t>Group 10: Cross Modality Medical Image Synthesis and Registration through Machine Learning</a:t>
            </a:r>
            <a:br>
              <a:rPr lang="en-US" sz="3200" b="1" i="0" dirty="0">
                <a:effectLst/>
              </a:rPr>
            </a:br>
            <a:endParaRPr lang="en-US" sz="3200" b="1" i="0" dirty="0">
              <a:effectLst/>
            </a:endParaRPr>
          </a:p>
        </p:txBody>
      </p:sp>
      <p:sp>
        <p:nvSpPr>
          <p:cNvPr id="3" name="Subtitle 2">
            <a:extLst>
              <a:ext uri="{FF2B5EF4-FFF2-40B4-BE49-F238E27FC236}">
                <a16:creationId xmlns:a16="http://schemas.microsoft.com/office/drawing/2014/main" id="{1FFCB805-1DD3-46A9-88DB-1FB2982A41ED}"/>
              </a:ext>
            </a:extLst>
          </p:cNvPr>
          <p:cNvSpPr>
            <a:spLocks noGrp="1"/>
          </p:cNvSpPr>
          <p:nvPr>
            <p:ph type="subTitle" idx="1"/>
          </p:nvPr>
        </p:nvSpPr>
        <p:spPr>
          <a:xfrm>
            <a:off x="1072934" y="4521259"/>
            <a:ext cx="7529610" cy="1272831"/>
          </a:xfrm>
        </p:spPr>
        <p:txBody>
          <a:bodyPr anchor="t">
            <a:normAutofit/>
          </a:bodyPr>
          <a:lstStyle/>
          <a:p>
            <a:pPr algn="l"/>
            <a:r>
              <a:rPr lang="en-US" sz="2000" dirty="0"/>
              <a:t>Team member: Ping-Cheng Ku (</a:t>
            </a:r>
            <a:r>
              <a:rPr lang="en-US" sz="2000" dirty="0">
                <a:hlinkClick r:id="rId2"/>
              </a:rPr>
              <a:t>pku1@jh.edu</a:t>
            </a:r>
            <a:r>
              <a:rPr lang="en-US" sz="2000" dirty="0"/>
              <a:t>)</a:t>
            </a:r>
          </a:p>
          <a:p>
            <a:pPr algn="l"/>
            <a:r>
              <a:rPr lang="en-US" sz="2000" dirty="0"/>
              <a:t>Mentors: Mehran Armand, </a:t>
            </a:r>
            <a:r>
              <a:rPr lang="en-US" sz="2000" b="0" i="0" dirty="0">
                <a:solidFill>
                  <a:srgbClr val="333333"/>
                </a:solidFill>
                <a:effectLst/>
              </a:rPr>
              <a:t>Alejandro Martin Gomez</a:t>
            </a:r>
            <a:endParaRPr lang="en-US" sz="2000" dirty="0"/>
          </a:p>
        </p:txBody>
      </p:sp>
      <p:sp>
        <p:nvSpPr>
          <p:cNvPr id="193" name="Rectangle 19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93">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95"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A6C6B5D-0A1F-5B49-807C-0B56FC8543B8}"/>
              </a:ext>
            </a:extLst>
          </p:cNvPr>
          <p:cNvPicPr>
            <a:picLocks noChangeAspect="1"/>
          </p:cNvPicPr>
          <p:nvPr/>
        </p:nvPicPr>
        <p:blipFill>
          <a:blip r:embed="rId3"/>
          <a:stretch>
            <a:fillRect/>
          </a:stretch>
        </p:blipFill>
        <p:spPr>
          <a:xfrm>
            <a:off x="6647542" y="5786446"/>
            <a:ext cx="2835185" cy="920983"/>
          </a:xfrm>
          <a:prstGeom prst="rect">
            <a:avLst/>
          </a:prstGeom>
        </p:spPr>
      </p:pic>
      <p:sp>
        <p:nvSpPr>
          <p:cNvPr id="215" name="Rectangle 21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johns hopkins logo">
            <a:extLst>
              <a:ext uri="{FF2B5EF4-FFF2-40B4-BE49-F238E27FC236}">
                <a16:creationId xmlns:a16="http://schemas.microsoft.com/office/drawing/2014/main" id="{C2995CD4-C621-437B-AF6D-19C3B8B6A8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49" t="20813" r="13123" b="16899"/>
          <a:stretch/>
        </p:blipFill>
        <p:spPr bwMode="auto">
          <a:xfrm>
            <a:off x="9695543" y="5680548"/>
            <a:ext cx="2057444" cy="1132781"/>
          </a:xfrm>
          <a:prstGeom prst="rect">
            <a:avLst/>
          </a:prstGeom>
          <a:noFill/>
          <a:extLst>
            <a:ext uri="{909E8E84-426E-40DD-AFC4-6F175D3DCCD1}">
              <a14:hiddenFill xmlns:a14="http://schemas.microsoft.com/office/drawing/2010/main">
                <a:solidFill>
                  <a:srgbClr val="FFFFFF"/>
                </a:solidFill>
              </a14:hiddenFill>
            </a:ext>
          </a:extLst>
        </p:spPr>
      </p:pic>
      <p:sp>
        <p:nvSpPr>
          <p:cNvPr id="30" name="Subtitle 2">
            <a:extLst>
              <a:ext uri="{FF2B5EF4-FFF2-40B4-BE49-F238E27FC236}">
                <a16:creationId xmlns:a16="http://schemas.microsoft.com/office/drawing/2014/main" id="{FF2B8D5D-54B2-4D99-8E5E-443AFD3BFDD7}"/>
              </a:ext>
            </a:extLst>
          </p:cNvPr>
          <p:cNvSpPr txBox="1">
            <a:spLocks/>
          </p:cNvSpPr>
          <p:nvPr/>
        </p:nvSpPr>
        <p:spPr>
          <a:xfrm>
            <a:off x="1072934" y="2277635"/>
            <a:ext cx="7529610" cy="127283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t>Project Checkpoint Presentation </a:t>
            </a:r>
          </a:p>
        </p:txBody>
      </p:sp>
    </p:spTree>
    <p:extLst>
      <p:ext uri="{BB962C8B-B14F-4D97-AF65-F5344CB8AC3E}">
        <p14:creationId xmlns:p14="http://schemas.microsoft.com/office/powerpoint/2010/main" val="1296199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BE11-7F8D-41E2-A3C3-4D645EA31619}"/>
              </a:ext>
            </a:extLst>
          </p:cNvPr>
          <p:cNvSpPr>
            <a:spLocks noGrp="1"/>
          </p:cNvSpPr>
          <p:nvPr>
            <p:ph type="title"/>
          </p:nvPr>
        </p:nvSpPr>
        <p:spPr/>
        <p:txBody>
          <a:bodyPr/>
          <a:lstStyle/>
          <a:p>
            <a:r>
              <a:rPr lang="en-US" dirty="0"/>
              <a:t>Progress Update (MR-CT Synthesis)</a:t>
            </a:r>
          </a:p>
        </p:txBody>
      </p:sp>
      <p:sp>
        <p:nvSpPr>
          <p:cNvPr id="3" name="Content Placeholder 2">
            <a:extLst>
              <a:ext uri="{FF2B5EF4-FFF2-40B4-BE49-F238E27FC236}">
                <a16:creationId xmlns:a16="http://schemas.microsoft.com/office/drawing/2014/main" id="{CBC1CB44-46B0-4BCB-A436-3AE1906A2B7F}"/>
              </a:ext>
            </a:extLst>
          </p:cNvPr>
          <p:cNvSpPr>
            <a:spLocks noGrp="1"/>
          </p:cNvSpPr>
          <p:nvPr>
            <p:ph idx="1"/>
          </p:nvPr>
        </p:nvSpPr>
        <p:spPr/>
        <p:txBody>
          <a:bodyPr/>
          <a:lstStyle/>
          <a:p>
            <a:r>
              <a:rPr lang="en-US" sz="2400" i="1" dirty="0" err="1">
                <a:solidFill>
                  <a:schemeClr val="tx1"/>
                </a:solidFill>
              </a:rPr>
              <a:t>ImagePreprocessing</a:t>
            </a:r>
            <a:r>
              <a:rPr lang="en-US" sz="2400" i="1" dirty="0">
                <a:solidFill>
                  <a:schemeClr val="tx1"/>
                </a:solidFill>
              </a:rPr>
              <a:t> </a:t>
            </a:r>
          </a:p>
          <a:p>
            <a:pPr lvl="1"/>
            <a:r>
              <a:rPr lang="en-US" dirty="0"/>
              <a:t>Data loading (Support different datasets and formats (AVN and NMDID))</a:t>
            </a:r>
            <a:endParaRPr lang="en-US" dirty="0">
              <a:solidFill>
                <a:schemeClr val="tx1"/>
              </a:solidFill>
            </a:endParaRPr>
          </a:p>
          <a:p>
            <a:pPr lvl="1"/>
            <a:r>
              <a:rPr lang="en-US" dirty="0"/>
              <a:t>Data augmentation (random rotation, random cropping, intensity shift)</a:t>
            </a:r>
          </a:p>
          <a:p>
            <a:pPr lvl="1"/>
            <a:r>
              <a:rPr lang="en-US" dirty="0"/>
              <a:t>Dataset generation (training, validation and testing sets)</a:t>
            </a:r>
          </a:p>
          <a:p>
            <a:r>
              <a:rPr lang="en-US" i="1" dirty="0" err="1"/>
              <a:t>CycleGAN</a:t>
            </a:r>
            <a:r>
              <a:rPr lang="en-US" i="1" dirty="0"/>
              <a:t> (Jun-Yan Zhu et al.)</a:t>
            </a:r>
          </a:p>
          <a:p>
            <a:pPr lvl="1"/>
            <a:r>
              <a:rPr lang="en-US" dirty="0"/>
              <a:t>Modifications: adjusted loss function to take structural loss into consideration</a:t>
            </a:r>
          </a:p>
        </p:txBody>
      </p:sp>
      <p:pic>
        <p:nvPicPr>
          <p:cNvPr id="4" name="Picture 3">
            <a:extLst>
              <a:ext uri="{FF2B5EF4-FFF2-40B4-BE49-F238E27FC236}">
                <a16:creationId xmlns:a16="http://schemas.microsoft.com/office/drawing/2014/main" id="{9EDE7988-CE34-4D82-8FDD-35DFAC32A450}"/>
              </a:ext>
            </a:extLst>
          </p:cNvPr>
          <p:cNvPicPr/>
          <p:nvPr/>
        </p:nvPicPr>
        <p:blipFill>
          <a:blip r:embed="rId2">
            <a:extLst>
              <a:ext uri="{28A0092B-C50C-407E-A947-70E740481C1C}">
                <a14:useLocalDpi xmlns:a14="http://schemas.microsoft.com/office/drawing/2010/main" val="0"/>
              </a:ext>
            </a:extLst>
          </a:blip>
          <a:stretch>
            <a:fillRect/>
          </a:stretch>
        </p:blipFill>
        <p:spPr>
          <a:xfrm>
            <a:off x="3352916" y="3689052"/>
            <a:ext cx="3986347" cy="2803822"/>
          </a:xfrm>
          <a:prstGeom prst="rect">
            <a:avLst/>
          </a:prstGeom>
        </p:spPr>
      </p:pic>
      <p:sp>
        <p:nvSpPr>
          <p:cNvPr id="5" name="TextBox 4">
            <a:extLst>
              <a:ext uri="{FF2B5EF4-FFF2-40B4-BE49-F238E27FC236}">
                <a16:creationId xmlns:a16="http://schemas.microsoft.com/office/drawing/2014/main" id="{07991462-F76D-4F1F-AD21-7265AA15E80A}"/>
              </a:ext>
            </a:extLst>
          </p:cNvPr>
          <p:cNvSpPr txBox="1"/>
          <p:nvPr/>
        </p:nvSpPr>
        <p:spPr>
          <a:xfrm>
            <a:off x="7339263" y="5576017"/>
            <a:ext cx="11460666" cy="307777"/>
          </a:xfrm>
          <a:prstGeom prst="rect">
            <a:avLst/>
          </a:prstGeom>
          <a:noFill/>
        </p:spPr>
        <p:txBody>
          <a:bodyPr wrap="square" rtlCol="0">
            <a:spAutoFit/>
          </a:bodyPr>
          <a:lstStyle/>
          <a:p>
            <a:r>
              <a:rPr lang="en-US" sz="1400" dirty="0">
                <a:effectLst/>
              </a:rPr>
              <a:t>Image Reference: [5] </a:t>
            </a:r>
            <a:r>
              <a:rPr lang="en-US" sz="1400" dirty="0" err="1">
                <a:effectLst/>
              </a:rPr>
              <a:t>Hiasa</a:t>
            </a:r>
            <a:r>
              <a:rPr lang="en-US" sz="1400" dirty="0">
                <a:effectLst/>
              </a:rPr>
              <a:t>, Y et</a:t>
            </a:r>
            <a:r>
              <a:rPr lang="en-US" sz="1400" dirty="0"/>
              <a:t> al.</a:t>
            </a:r>
            <a:endParaRPr lang="en-US" sz="1400" dirty="0">
              <a:effectLst/>
            </a:endParaRPr>
          </a:p>
        </p:txBody>
      </p:sp>
    </p:spTree>
    <p:extLst>
      <p:ext uri="{BB962C8B-B14F-4D97-AF65-F5344CB8AC3E}">
        <p14:creationId xmlns:p14="http://schemas.microsoft.com/office/powerpoint/2010/main" val="355499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CC41-BE22-4CA9-AD32-B8ECCE693AD4}"/>
              </a:ext>
            </a:extLst>
          </p:cNvPr>
          <p:cNvSpPr>
            <a:spLocks noGrp="1"/>
          </p:cNvSpPr>
          <p:nvPr>
            <p:ph type="title"/>
          </p:nvPr>
        </p:nvSpPr>
        <p:spPr/>
        <p:txBody>
          <a:bodyPr/>
          <a:lstStyle/>
          <a:p>
            <a:r>
              <a:rPr lang="en-US" dirty="0"/>
              <a:t>Progress Update (MR-CT Synthesis)</a:t>
            </a:r>
          </a:p>
        </p:txBody>
      </p:sp>
      <p:pic>
        <p:nvPicPr>
          <p:cNvPr id="4" name="Content Placeholder 3" descr="A screenshot of a video game&#10;&#10;Description automatically generated with medium confidence">
            <a:extLst>
              <a:ext uri="{FF2B5EF4-FFF2-40B4-BE49-F238E27FC236}">
                <a16:creationId xmlns:a16="http://schemas.microsoft.com/office/drawing/2014/main" id="{E12C539B-EC25-4CE0-A27C-6A91D90C0E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809"/>
          <a:stretch/>
        </p:blipFill>
        <p:spPr>
          <a:xfrm>
            <a:off x="1022683" y="3284427"/>
            <a:ext cx="9172073" cy="3208447"/>
          </a:xfrm>
          <a:prstGeom prst="rect">
            <a:avLst/>
          </a:prstGeom>
        </p:spPr>
      </p:pic>
      <p:sp>
        <p:nvSpPr>
          <p:cNvPr id="5" name="Content Placeholder 2">
            <a:extLst>
              <a:ext uri="{FF2B5EF4-FFF2-40B4-BE49-F238E27FC236}">
                <a16:creationId xmlns:a16="http://schemas.microsoft.com/office/drawing/2014/main" id="{9F7EA9C0-E1AF-42C3-999D-DCB051BE82B2}"/>
              </a:ext>
            </a:extLst>
          </p:cNvPr>
          <p:cNvSpPr txBox="1">
            <a:spLocks/>
          </p:cNvSpPr>
          <p:nvPr/>
        </p:nvSpPr>
        <p:spPr>
          <a:xfrm>
            <a:off x="624468" y="1201140"/>
            <a:ext cx="10729332" cy="49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err="1"/>
              <a:t>CycleGAN</a:t>
            </a:r>
            <a:r>
              <a:rPr lang="en-US" i="1" dirty="0"/>
              <a:t> (Jun-Yan Zhu et al.)</a:t>
            </a:r>
          </a:p>
          <a:p>
            <a:pPr lvl="1"/>
            <a:r>
              <a:rPr lang="en-US" dirty="0"/>
              <a:t>Training dataset: 3000 CT from 12 patients (AVN and NMDID), 3000 MR images from 15 patients (all AVN)</a:t>
            </a:r>
          </a:p>
          <a:p>
            <a:pPr lvl="1"/>
            <a:r>
              <a:rPr lang="en-US" dirty="0"/>
              <a:t>Testing dataset: CT volumes from 3 patients (AVN and NMDID) and MR volumes from 3 patients (AVN)</a:t>
            </a:r>
          </a:p>
          <a:p>
            <a:pPr lvl="1"/>
            <a:r>
              <a:rPr lang="en-US" dirty="0"/>
              <a:t>Generator from MR to CT (</a:t>
            </a:r>
            <a:r>
              <a:rPr lang="en-US" dirty="0">
                <a:solidFill>
                  <a:schemeClr val="tx1"/>
                </a:solidFill>
              </a:rPr>
              <a:t>G</a:t>
            </a:r>
            <a:r>
              <a:rPr lang="en-US" sz="1400" dirty="0">
                <a:solidFill>
                  <a:schemeClr val="tx1"/>
                </a:solidFill>
              </a:rPr>
              <a:t>CT</a:t>
            </a:r>
            <a:r>
              <a:rPr lang="en-US" dirty="0"/>
              <a:t>):  (epoch = 200)</a:t>
            </a:r>
          </a:p>
        </p:txBody>
      </p:sp>
    </p:spTree>
    <p:extLst>
      <p:ext uri="{BB962C8B-B14F-4D97-AF65-F5344CB8AC3E}">
        <p14:creationId xmlns:p14="http://schemas.microsoft.com/office/powerpoint/2010/main" val="300631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CC41-BE22-4CA9-AD32-B8ECCE693AD4}"/>
              </a:ext>
            </a:extLst>
          </p:cNvPr>
          <p:cNvSpPr>
            <a:spLocks noGrp="1"/>
          </p:cNvSpPr>
          <p:nvPr>
            <p:ph type="title"/>
          </p:nvPr>
        </p:nvSpPr>
        <p:spPr/>
        <p:txBody>
          <a:bodyPr/>
          <a:lstStyle/>
          <a:p>
            <a:r>
              <a:rPr lang="en-US" dirty="0"/>
              <a:t>Progress Update (Validation of synthesized CT)</a:t>
            </a:r>
          </a:p>
        </p:txBody>
      </p:sp>
      <p:sp>
        <p:nvSpPr>
          <p:cNvPr id="5" name="Content Placeholder 2">
            <a:extLst>
              <a:ext uri="{FF2B5EF4-FFF2-40B4-BE49-F238E27FC236}">
                <a16:creationId xmlns:a16="http://schemas.microsoft.com/office/drawing/2014/main" id="{9F7EA9C0-E1AF-42C3-999D-DCB051BE82B2}"/>
              </a:ext>
            </a:extLst>
          </p:cNvPr>
          <p:cNvSpPr txBox="1">
            <a:spLocks/>
          </p:cNvSpPr>
          <p:nvPr/>
        </p:nvSpPr>
        <p:spPr>
          <a:xfrm>
            <a:off x="624468" y="1201140"/>
            <a:ext cx="10729332" cy="49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Manual registration between paired MR and CT images in AVN dataset </a:t>
            </a:r>
          </a:p>
          <a:p>
            <a:pPr lvl="1"/>
            <a:r>
              <a:rPr lang="en-US" i="1" dirty="0"/>
              <a:t>8 MR and CT pairs in AVN dataset (completed)</a:t>
            </a:r>
            <a:endParaRPr lang="en-US" i="1" dirty="0">
              <a:solidFill>
                <a:schemeClr val="tx1"/>
              </a:solidFill>
            </a:endParaRPr>
          </a:p>
          <a:p>
            <a:r>
              <a:rPr lang="en-US" sz="2400" i="1" dirty="0" err="1">
                <a:solidFill>
                  <a:schemeClr val="tx1"/>
                </a:solidFill>
              </a:rPr>
              <a:t>volumeValidation</a:t>
            </a:r>
            <a:r>
              <a:rPr lang="en-US" sz="2400" i="1" dirty="0">
                <a:solidFill>
                  <a:schemeClr val="tx1"/>
                </a:solidFill>
              </a:rPr>
              <a:t> (70% completion)</a:t>
            </a:r>
          </a:p>
          <a:p>
            <a:pPr lvl="1"/>
            <a:r>
              <a:rPr lang="en-US" dirty="0">
                <a:solidFill>
                  <a:schemeClr val="tx1"/>
                </a:solidFill>
              </a:rPr>
              <a:t>Reads the entire MR and CT volumes as input </a:t>
            </a:r>
          </a:p>
          <a:p>
            <a:pPr lvl="1"/>
            <a:r>
              <a:rPr lang="en-US" dirty="0"/>
              <a:t>C</a:t>
            </a:r>
            <a:r>
              <a:rPr lang="en-US" dirty="0">
                <a:solidFill>
                  <a:schemeClr val="tx1"/>
                </a:solidFill>
              </a:rPr>
              <a:t>onverts </a:t>
            </a:r>
            <a:r>
              <a:rPr lang="en-US" dirty="0"/>
              <a:t>volumes </a:t>
            </a:r>
            <a:r>
              <a:rPr lang="en-US" dirty="0">
                <a:solidFill>
                  <a:schemeClr val="tx1"/>
                </a:solidFill>
              </a:rPr>
              <a:t>to tensors and run them through CT generator in </a:t>
            </a:r>
            <a:r>
              <a:rPr lang="en-US" dirty="0" err="1">
                <a:solidFill>
                  <a:schemeClr val="tx1"/>
                </a:solidFill>
              </a:rPr>
              <a:t>cycleGAN</a:t>
            </a:r>
            <a:endParaRPr lang="en-US" dirty="0">
              <a:solidFill>
                <a:schemeClr val="tx1"/>
              </a:solidFill>
            </a:endParaRPr>
          </a:p>
          <a:p>
            <a:pPr lvl="1"/>
            <a:r>
              <a:rPr lang="en-US" dirty="0">
                <a:solidFill>
                  <a:schemeClr val="tx1"/>
                </a:solidFill>
              </a:rPr>
              <a:t>Calculation of image similarity between ground truth CT and synthesized CT</a:t>
            </a:r>
          </a:p>
          <a:p>
            <a:r>
              <a:rPr lang="en-US" sz="2400" i="1" dirty="0" err="1">
                <a:solidFill>
                  <a:schemeClr val="tx1"/>
                </a:solidFill>
              </a:rPr>
              <a:t>ImageSimilarity</a:t>
            </a:r>
            <a:endParaRPr lang="en-US" i="1" dirty="0"/>
          </a:p>
          <a:p>
            <a:pPr lvl="1"/>
            <a:r>
              <a:rPr lang="en-US" i="1" dirty="0">
                <a:solidFill>
                  <a:schemeClr val="tx1"/>
                </a:solidFill>
              </a:rPr>
              <a:t>Image quality metrics implementation: </a:t>
            </a:r>
          </a:p>
          <a:p>
            <a:pPr lvl="2"/>
            <a:r>
              <a:rPr lang="en-US" dirty="0"/>
              <a:t>Mean square error(MSE), </a:t>
            </a:r>
          </a:p>
          <a:p>
            <a:pPr lvl="2"/>
            <a:r>
              <a:rPr lang="en-US" dirty="0"/>
              <a:t>Peak Signal to Noise Ratio (PSNR), </a:t>
            </a:r>
          </a:p>
          <a:p>
            <a:pPr lvl="2"/>
            <a:r>
              <a:rPr lang="en-US" dirty="0"/>
              <a:t>Structural similarity index(SSIM)</a:t>
            </a:r>
          </a:p>
          <a:p>
            <a:pPr lvl="1"/>
            <a:endParaRPr lang="en-US" dirty="0"/>
          </a:p>
        </p:txBody>
      </p:sp>
    </p:spTree>
    <p:extLst>
      <p:ext uri="{BB962C8B-B14F-4D97-AF65-F5344CB8AC3E}">
        <p14:creationId xmlns:p14="http://schemas.microsoft.com/office/powerpoint/2010/main" val="3178970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CC41-BE22-4CA9-AD32-B8ECCE693AD4}"/>
              </a:ext>
            </a:extLst>
          </p:cNvPr>
          <p:cNvSpPr>
            <a:spLocks noGrp="1"/>
          </p:cNvSpPr>
          <p:nvPr>
            <p:ph type="title"/>
          </p:nvPr>
        </p:nvSpPr>
        <p:spPr/>
        <p:txBody>
          <a:bodyPr/>
          <a:lstStyle/>
          <a:p>
            <a:r>
              <a:rPr lang="en-US" dirty="0"/>
              <a:t>Progress Update (Validation of synthesized CT)</a:t>
            </a:r>
          </a:p>
        </p:txBody>
      </p:sp>
      <p:sp>
        <p:nvSpPr>
          <p:cNvPr id="5" name="Content Placeholder 2">
            <a:extLst>
              <a:ext uri="{FF2B5EF4-FFF2-40B4-BE49-F238E27FC236}">
                <a16:creationId xmlns:a16="http://schemas.microsoft.com/office/drawing/2014/main" id="{9F7EA9C0-E1AF-42C3-999D-DCB051BE82B2}"/>
              </a:ext>
            </a:extLst>
          </p:cNvPr>
          <p:cNvSpPr txBox="1">
            <a:spLocks/>
          </p:cNvSpPr>
          <p:nvPr/>
        </p:nvSpPr>
        <p:spPr>
          <a:xfrm>
            <a:off x="624468" y="1201140"/>
            <a:ext cx="10729332" cy="49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Manual registration (</a:t>
            </a:r>
            <a:r>
              <a:rPr lang="en-US" i="1" dirty="0" err="1"/>
              <a:t>Imfusion</a:t>
            </a:r>
            <a:r>
              <a:rPr lang="en-US" i="1" dirty="0"/>
              <a:t> Suite)</a:t>
            </a:r>
          </a:p>
          <a:p>
            <a:endParaRPr lang="en-US" dirty="0"/>
          </a:p>
        </p:txBody>
      </p:sp>
      <p:pic>
        <p:nvPicPr>
          <p:cNvPr id="4" name="Picture 3">
            <a:extLst>
              <a:ext uri="{FF2B5EF4-FFF2-40B4-BE49-F238E27FC236}">
                <a16:creationId xmlns:a16="http://schemas.microsoft.com/office/drawing/2014/main" id="{E382E4AA-BC5B-4063-BB57-DD6F318A170B}"/>
              </a:ext>
            </a:extLst>
          </p:cNvPr>
          <p:cNvPicPr>
            <a:picLocks noChangeAspect="1"/>
          </p:cNvPicPr>
          <p:nvPr/>
        </p:nvPicPr>
        <p:blipFill>
          <a:blip r:embed="rId2"/>
          <a:stretch>
            <a:fillRect/>
          </a:stretch>
        </p:blipFill>
        <p:spPr>
          <a:xfrm>
            <a:off x="2346156" y="1642183"/>
            <a:ext cx="6496593" cy="4534781"/>
          </a:xfrm>
          <a:prstGeom prst="rect">
            <a:avLst/>
          </a:prstGeom>
        </p:spPr>
      </p:pic>
    </p:spTree>
    <p:extLst>
      <p:ext uri="{BB962C8B-B14F-4D97-AF65-F5344CB8AC3E}">
        <p14:creationId xmlns:p14="http://schemas.microsoft.com/office/powerpoint/2010/main" val="6874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CD53-79D8-4B5C-A907-50B4ABA00A26}"/>
              </a:ext>
            </a:extLst>
          </p:cNvPr>
          <p:cNvSpPr>
            <a:spLocks noGrp="1"/>
          </p:cNvSpPr>
          <p:nvPr>
            <p:ph type="title"/>
          </p:nvPr>
        </p:nvSpPr>
        <p:spPr/>
        <p:txBody>
          <a:bodyPr/>
          <a:lstStyle/>
          <a:p>
            <a:r>
              <a:rPr lang="en-US" dirty="0"/>
              <a:t>Progress Update (Validation of synthesized CT)</a:t>
            </a:r>
          </a:p>
        </p:txBody>
      </p:sp>
      <p:sp>
        <p:nvSpPr>
          <p:cNvPr id="3" name="Content Placeholder 2">
            <a:extLst>
              <a:ext uri="{FF2B5EF4-FFF2-40B4-BE49-F238E27FC236}">
                <a16:creationId xmlns:a16="http://schemas.microsoft.com/office/drawing/2014/main" id="{E150834B-9CF7-4ADC-8FBC-E865C395ABC9}"/>
              </a:ext>
            </a:extLst>
          </p:cNvPr>
          <p:cNvSpPr>
            <a:spLocks noGrp="1"/>
          </p:cNvSpPr>
          <p:nvPr>
            <p:ph idx="1"/>
          </p:nvPr>
        </p:nvSpPr>
        <p:spPr/>
        <p:txBody>
          <a:bodyPr/>
          <a:lstStyle/>
          <a:p>
            <a:r>
              <a:rPr lang="en-US" sz="2400" i="1" dirty="0" err="1">
                <a:solidFill>
                  <a:schemeClr val="tx1"/>
                </a:solidFill>
              </a:rPr>
              <a:t>volumeValidation</a:t>
            </a:r>
            <a:endParaRPr lang="en-US" sz="2400" i="1" dirty="0">
              <a:solidFill>
                <a:schemeClr val="tx1"/>
              </a:solidFill>
            </a:endParaRPr>
          </a:p>
          <a:p>
            <a:pPr lvl="1"/>
            <a:r>
              <a:rPr lang="en-US" i="1" dirty="0"/>
              <a:t>Issue: Generated CT seem to have low resolution and have much thinner volumes (around 15 slices)</a:t>
            </a:r>
            <a:endParaRPr lang="en-US" dirty="0"/>
          </a:p>
        </p:txBody>
      </p:sp>
      <p:pic>
        <p:nvPicPr>
          <p:cNvPr id="4" name="Video_001">
            <a:hlinkClick r:id="" action="ppaction://media"/>
            <a:extLst>
              <a:ext uri="{FF2B5EF4-FFF2-40B4-BE49-F238E27FC236}">
                <a16:creationId xmlns:a16="http://schemas.microsoft.com/office/drawing/2014/main" id="{207EB40B-2518-496F-88B3-7526F54989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4654" y="2429467"/>
            <a:ext cx="7128959" cy="3747497"/>
          </a:xfrm>
          <a:prstGeom prst="rect">
            <a:avLst/>
          </a:prstGeom>
        </p:spPr>
      </p:pic>
    </p:spTree>
    <p:extLst>
      <p:ext uri="{BB962C8B-B14F-4D97-AF65-F5344CB8AC3E}">
        <p14:creationId xmlns:p14="http://schemas.microsoft.com/office/powerpoint/2010/main" val="1403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CC41-BE22-4CA9-AD32-B8ECCE693AD4}"/>
              </a:ext>
            </a:extLst>
          </p:cNvPr>
          <p:cNvSpPr>
            <a:spLocks noGrp="1"/>
          </p:cNvSpPr>
          <p:nvPr>
            <p:ph type="title"/>
          </p:nvPr>
        </p:nvSpPr>
        <p:spPr/>
        <p:txBody>
          <a:bodyPr/>
          <a:lstStyle/>
          <a:p>
            <a:r>
              <a:rPr lang="en-US" dirty="0"/>
              <a:t>Progress Update (CT to X-ray registration)</a:t>
            </a:r>
          </a:p>
        </p:txBody>
      </p:sp>
      <p:sp>
        <p:nvSpPr>
          <p:cNvPr id="5" name="Content Placeholder 2">
            <a:extLst>
              <a:ext uri="{FF2B5EF4-FFF2-40B4-BE49-F238E27FC236}">
                <a16:creationId xmlns:a16="http://schemas.microsoft.com/office/drawing/2014/main" id="{9F7EA9C0-E1AF-42C3-999D-DCB051BE82B2}"/>
              </a:ext>
            </a:extLst>
          </p:cNvPr>
          <p:cNvSpPr txBox="1">
            <a:spLocks/>
          </p:cNvSpPr>
          <p:nvPr/>
        </p:nvSpPr>
        <p:spPr>
          <a:xfrm>
            <a:off x="624468" y="1201140"/>
            <a:ext cx="10729332" cy="4975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tx1"/>
                </a:solidFill>
              </a:rPr>
              <a:t>Bone-segmentation (</a:t>
            </a:r>
            <a:r>
              <a:rPr lang="en-US" i="1" dirty="0"/>
              <a:t>Developed by Marcel </a:t>
            </a:r>
            <a:r>
              <a:rPr lang="en-US" i="1" dirty="0" err="1"/>
              <a:t>Krčah</a:t>
            </a:r>
            <a:r>
              <a:rPr lang="en-US" i="1" dirty="0"/>
              <a:t> et al.</a:t>
            </a:r>
            <a:r>
              <a:rPr lang="en-US" sz="2400" i="1" dirty="0">
                <a:solidFill>
                  <a:schemeClr val="tx1"/>
                </a:solidFill>
              </a:rPr>
              <a:t>)</a:t>
            </a:r>
          </a:p>
          <a:p>
            <a:pPr lvl="1"/>
            <a:r>
              <a:rPr lang="en-US" i="1" dirty="0"/>
              <a:t>Black-box segmentation method for hip CT</a:t>
            </a:r>
          </a:p>
          <a:p>
            <a:pPr lvl="1"/>
            <a:r>
              <a:rPr lang="en-US" i="1" dirty="0"/>
              <a:t>Not 100% accurate, requires manual adjustments</a:t>
            </a:r>
          </a:p>
          <a:p>
            <a:pPr lvl="1"/>
            <a:r>
              <a:rPr lang="en-US" i="1" dirty="0"/>
              <a:t>Test result on </a:t>
            </a:r>
            <a:r>
              <a:rPr lang="en-US" b="1" i="1" dirty="0"/>
              <a:t>real CT images </a:t>
            </a:r>
            <a:r>
              <a:rPr lang="en-US" i="1" dirty="0"/>
              <a:t>in AVN dataset (</a:t>
            </a:r>
            <a:r>
              <a:rPr lang="en-US" b="1" i="1" dirty="0"/>
              <a:t>NO tested result on synthesized CT yet </a:t>
            </a:r>
            <a:r>
              <a:rPr lang="en-US" i="1" dirty="0"/>
              <a:t>, the results will be worse due to the thinner volume and less accurate CT, which may require implementation of </a:t>
            </a:r>
            <a:r>
              <a:rPr lang="en-US" i="1" u="sng" dirty="0"/>
              <a:t>additional post-processing packages</a:t>
            </a:r>
            <a:r>
              <a:rPr lang="en-US" i="1" dirty="0"/>
              <a:t>)</a:t>
            </a:r>
          </a:p>
        </p:txBody>
      </p:sp>
      <p:pic>
        <p:nvPicPr>
          <p:cNvPr id="4" name="Picture 3">
            <a:extLst>
              <a:ext uri="{FF2B5EF4-FFF2-40B4-BE49-F238E27FC236}">
                <a16:creationId xmlns:a16="http://schemas.microsoft.com/office/drawing/2014/main" id="{69C126F0-68D5-4C35-AB1F-A3A972BC150E}"/>
              </a:ext>
            </a:extLst>
          </p:cNvPr>
          <p:cNvPicPr>
            <a:picLocks noChangeAspect="1"/>
          </p:cNvPicPr>
          <p:nvPr/>
        </p:nvPicPr>
        <p:blipFill>
          <a:blip r:embed="rId2"/>
          <a:stretch>
            <a:fillRect/>
          </a:stretch>
        </p:blipFill>
        <p:spPr>
          <a:xfrm>
            <a:off x="1855719" y="3429000"/>
            <a:ext cx="3726933" cy="2755154"/>
          </a:xfrm>
          <a:prstGeom prst="rect">
            <a:avLst/>
          </a:prstGeom>
        </p:spPr>
      </p:pic>
      <p:pic>
        <p:nvPicPr>
          <p:cNvPr id="7" name="Picture 6">
            <a:extLst>
              <a:ext uri="{FF2B5EF4-FFF2-40B4-BE49-F238E27FC236}">
                <a16:creationId xmlns:a16="http://schemas.microsoft.com/office/drawing/2014/main" id="{90151D7B-1858-47D1-AFCE-7DA7797A33C7}"/>
              </a:ext>
            </a:extLst>
          </p:cNvPr>
          <p:cNvPicPr>
            <a:picLocks noChangeAspect="1"/>
          </p:cNvPicPr>
          <p:nvPr/>
        </p:nvPicPr>
        <p:blipFill>
          <a:blip r:embed="rId3"/>
          <a:stretch>
            <a:fillRect/>
          </a:stretch>
        </p:blipFill>
        <p:spPr>
          <a:xfrm>
            <a:off x="5883446" y="3572028"/>
            <a:ext cx="3332747" cy="2512070"/>
          </a:xfrm>
          <a:prstGeom prst="rect">
            <a:avLst/>
          </a:prstGeom>
        </p:spPr>
      </p:pic>
    </p:spTree>
    <p:extLst>
      <p:ext uri="{BB962C8B-B14F-4D97-AF65-F5344CB8AC3E}">
        <p14:creationId xmlns:p14="http://schemas.microsoft.com/office/powerpoint/2010/main" val="253757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0218-8A2F-4F0C-86F8-9239CA67E051}"/>
              </a:ext>
            </a:extLst>
          </p:cNvPr>
          <p:cNvSpPr>
            <a:spLocks noGrp="1"/>
          </p:cNvSpPr>
          <p:nvPr>
            <p:ph type="title"/>
          </p:nvPr>
        </p:nvSpPr>
        <p:spPr/>
        <p:txBody>
          <a:bodyPr/>
          <a:lstStyle/>
          <a:p>
            <a:r>
              <a:rPr lang="en-US" dirty="0"/>
              <a:t>Progress Update (CT to X-ray registration)</a:t>
            </a:r>
          </a:p>
        </p:txBody>
      </p:sp>
      <p:sp>
        <p:nvSpPr>
          <p:cNvPr id="3" name="Content Placeholder 2">
            <a:extLst>
              <a:ext uri="{FF2B5EF4-FFF2-40B4-BE49-F238E27FC236}">
                <a16:creationId xmlns:a16="http://schemas.microsoft.com/office/drawing/2014/main" id="{B35D0D93-17F4-48B1-84F8-425A35E1EF75}"/>
              </a:ext>
            </a:extLst>
          </p:cNvPr>
          <p:cNvSpPr>
            <a:spLocks noGrp="1"/>
          </p:cNvSpPr>
          <p:nvPr>
            <p:ph idx="1"/>
          </p:nvPr>
        </p:nvSpPr>
        <p:spPr/>
        <p:txBody>
          <a:bodyPr/>
          <a:lstStyle/>
          <a:p>
            <a:r>
              <a:rPr lang="en-US" sz="2400" i="1" dirty="0">
                <a:solidFill>
                  <a:srgbClr val="24292E"/>
                </a:solidFill>
                <a:effectLst/>
                <a:latin typeface="-apple-system"/>
              </a:rPr>
              <a:t>Regi2D3D-IPCAI2020 </a:t>
            </a:r>
            <a:r>
              <a:rPr lang="en-US" i="1" dirty="0"/>
              <a:t>(Developed by Robert </a:t>
            </a:r>
            <a:r>
              <a:rPr lang="en-US" i="1" dirty="0" err="1"/>
              <a:t>Grupp</a:t>
            </a:r>
            <a:r>
              <a:rPr lang="en-US" i="1" dirty="0"/>
              <a:t>)</a:t>
            </a:r>
          </a:p>
          <a:p>
            <a:pPr lvl="1"/>
            <a:r>
              <a:rPr lang="en-US" b="0" i="0" dirty="0">
                <a:solidFill>
                  <a:srgbClr val="24292E"/>
                </a:solidFill>
                <a:effectLst/>
                <a:latin typeface="-apple-system"/>
              </a:rPr>
              <a:t>2D/3D registration process between fluoroscopy images and CT images</a:t>
            </a:r>
          </a:p>
          <a:p>
            <a:pPr lvl="1"/>
            <a:r>
              <a:rPr lang="en-US" b="1" i="1" dirty="0">
                <a:solidFill>
                  <a:srgbClr val="24292E"/>
                </a:solidFill>
                <a:latin typeface="-apple-system"/>
              </a:rPr>
              <a:t>NO tested results yet</a:t>
            </a:r>
          </a:p>
          <a:p>
            <a:pPr lvl="1"/>
            <a:r>
              <a:rPr lang="en-US" dirty="0"/>
              <a:t>I can directly discuss with Robert if I run into trouble working on implementation and modification of this package. </a:t>
            </a:r>
          </a:p>
        </p:txBody>
      </p:sp>
      <p:pic>
        <p:nvPicPr>
          <p:cNvPr id="6148" name="Picture 4" descr="Header Figure 1">
            <a:extLst>
              <a:ext uri="{FF2B5EF4-FFF2-40B4-BE49-F238E27FC236}">
                <a16:creationId xmlns:a16="http://schemas.microsoft.com/office/drawing/2014/main" id="{65117FB8-4B32-4263-8BE6-29D9F2A52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46640"/>
            <a:ext cx="5979532" cy="21102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eader Figure 2">
            <a:extLst>
              <a:ext uri="{FF2B5EF4-FFF2-40B4-BE49-F238E27FC236}">
                <a16:creationId xmlns:a16="http://schemas.microsoft.com/office/drawing/2014/main" id="{300B6688-E87F-4D5C-A0DC-9A8FE9E26E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50100" y="368735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eader Figure 3">
            <a:extLst>
              <a:ext uri="{FF2B5EF4-FFF2-40B4-BE49-F238E27FC236}">
                <a16:creationId xmlns:a16="http://schemas.microsoft.com/office/drawing/2014/main" id="{B98518E7-78B7-4998-A9D6-934F87FD72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51950" y="368735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2276B9-B75C-4358-8C20-23B6BD189602}"/>
              </a:ext>
            </a:extLst>
          </p:cNvPr>
          <p:cNvSpPr txBox="1"/>
          <p:nvPr/>
        </p:nvSpPr>
        <p:spPr>
          <a:xfrm>
            <a:off x="8702086" y="5656860"/>
            <a:ext cx="2650469" cy="338554"/>
          </a:xfrm>
          <a:prstGeom prst="rect">
            <a:avLst/>
          </a:prstGeom>
          <a:noFill/>
        </p:spPr>
        <p:txBody>
          <a:bodyPr wrap="none" rtlCol="0">
            <a:spAutoFit/>
          </a:bodyPr>
          <a:lstStyle/>
          <a:p>
            <a:r>
              <a:rPr lang="en-US" sz="1600" dirty="0"/>
              <a:t>Image reference: [6] </a:t>
            </a:r>
            <a:r>
              <a:rPr lang="en-US" sz="1600" dirty="0" err="1">
                <a:effectLst/>
              </a:rPr>
              <a:t>Grupp</a:t>
            </a:r>
            <a:r>
              <a:rPr lang="en-US" sz="1600" dirty="0">
                <a:effectLst/>
              </a:rPr>
              <a:t>, R</a:t>
            </a:r>
            <a:endParaRPr lang="en-US" sz="1600" dirty="0"/>
          </a:p>
        </p:txBody>
      </p:sp>
    </p:spTree>
    <p:extLst>
      <p:ext uri="{BB962C8B-B14F-4D97-AF65-F5344CB8AC3E}">
        <p14:creationId xmlns:p14="http://schemas.microsoft.com/office/powerpoint/2010/main" val="1672695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BAA2-AC89-4712-8A31-2D584B1E36A9}"/>
              </a:ext>
            </a:extLst>
          </p:cNvPr>
          <p:cNvSpPr>
            <a:spLocks noGrp="1"/>
          </p:cNvSpPr>
          <p:nvPr>
            <p:ph type="title"/>
          </p:nvPr>
        </p:nvSpPr>
        <p:spPr/>
        <p:txBody>
          <a:bodyPr/>
          <a:lstStyle/>
          <a:p>
            <a:r>
              <a:rPr lang="en-US" dirty="0"/>
              <a:t>Registration of annotated paths (removed)</a:t>
            </a:r>
          </a:p>
        </p:txBody>
      </p:sp>
      <p:sp>
        <p:nvSpPr>
          <p:cNvPr id="3" name="Content Placeholder 2">
            <a:extLst>
              <a:ext uri="{FF2B5EF4-FFF2-40B4-BE49-F238E27FC236}">
                <a16:creationId xmlns:a16="http://schemas.microsoft.com/office/drawing/2014/main" id="{B531ECD2-AFF6-4BE8-B11C-061727615104}"/>
              </a:ext>
            </a:extLst>
          </p:cNvPr>
          <p:cNvSpPr>
            <a:spLocks noGrp="1"/>
          </p:cNvSpPr>
          <p:nvPr>
            <p:ph idx="1"/>
          </p:nvPr>
        </p:nvSpPr>
        <p:spPr/>
        <p:txBody>
          <a:bodyPr/>
          <a:lstStyle/>
          <a:p>
            <a:r>
              <a:rPr lang="en-US" dirty="0"/>
              <a:t>Core decompression drilling path planning in </a:t>
            </a:r>
            <a:r>
              <a:rPr lang="en-US" dirty="0" err="1"/>
              <a:t>Imfusion</a:t>
            </a:r>
            <a:r>
              <a:rPr lang="en-US" dirty="0"/>
              <a:t> Suite</a:t>
            </a:r>
          </a:p>
          <a:p>
            <a:r>
              <a:rPr lang="en-US" dirty="0"/>
              <a:t>Exporting the annotated path</a:t>
            </a:r>
          </a:p>
        </p:txBody>
      </p:sp>
      <p:pic>
        <p:nvPicPr>
          <p:cNvPr id="5" name="Picture 4">
            <a:extLst>
              <a:ext uri="{FF2B5EF4-FFF2-40B4-BE49-F238E27FC236}">
                <a16:creationId xmlns:a16="http://schemas.microsoft.com/office/drawing/2014/main" id="{C9F54B14-640E-454A-A818-E08B623ECF85}"/>
              </a:ext>
            </a:extLst>
          </p:cNvPr>
          <p:cNvPicPr>
            <a:picLocks noChangeAspect="1"/>
          </p:cNvPicPr>
          <p:nvPr/>
        </p:nvPicPr>
        <p:blipFill>
          <a:blip r:embed="rId2"/>
          <a:stretch>
            <a:fillRect/>
          </a:stretch>
        </p:blipFill>
        <p:spPr>
          <a:xfrm>
            <a:off x="2579220" y="2121207"/>
            <a:ext cx="6047421" cy="4230938"/>
          </a:xfrm>
          <a:prstGeom prst="rect">
            <a:avLst/>
          </a:prstGeom>
        </p:spPr>
      </p:pic>
    </p:spTree>
    <p:extLst>
      <p:ext uri="{BB962C8B-B14F-4D97-AF65-F5344CB8AC3E}">
        <p14:creationId xmlns:p14="http://schemas.microsoft.com/office/powerpoint/2010/main" val="97829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82B9-C5B9-439D-8F0D-1EB3C0F521BB}"/>
              </a:ext>
            </a:extLst>
          </p:cNvPr>
          <p:cNvSpPr>
            <a:spLocks noGrp="1"/>
          </p:cNvSpPr>
          <p:nvPr>
            <p:ph type="title"/>
          </p:nvPr>
        </p:nvSpPr>
        <p:spPr/>
        <p:txBody>
          <a:bodyPr/>
          <a:lstStyle/>
          <a:p>
            <a:r>
              <a:rPr lang="en-US" dirty="0"/>
              <a:t>Project Milestones </a:t>
            </a:r>
          </a:p>
        </p:txBody>
      </p:sp>
      <p:graphicFrame>
        <p:nvGraphicFramePr>
          <p:cNvPr id="4" name="Table 4">
            <a:extLst>
              <a:ext uri="{FF2B5EF4-FFF2-40B4-BE49-F238E27FC236}">
                <a16:creationId xmlns:a16="http://schemas.microsoft.com/office/drawing/2014/main" id="{5E2CA694-27AE-4BF3-B110-C62D0FC02572}"/>
              </a:ext>
            </a:extLst>
          </p:cNvPr>
          <p:cNvGraphicFramePr>
            <a:graphicFrameLocks noGrp="1"/>
          </p:cNvGraphicFramePr>
          <p:nvPr>
            <p:ph idx="1"/>
            <p:extLst>
              <p:ext uri="{D42A27DB-BD31-4B8C-83A1-F6EECF244321}">
                <p14:modId xmlns:p14="http://schemas.microsoft.com/office/powerpoint/2010/main" val="4101121083"/>
              </p:ext>
            </p:extLst>
          </p:nvPr>
        </p:nvGraphicFramePr>
        <p:xfrm>
          <a:off x="507112" y="1025959"/>
          <a:ext cx="11177776" cy="5418927"/>
        </p:xfrm>
        <a:graphic>
          <a:graphicData uri="http://schemas.openxmlformats.org/drawingml/2006/table">
            <a:tbl>
              <a:tblPr firstRow="1" bandRow="1">
                <a:tableStyleId>{5C22544A-7EE6-4342-B048-85BDC9FD1C3A}</a:tableStyleId>
              </a:tblPr>
              <a:tblGrid>
                <a:gridCol w="5053012">
                  <a:extLst>
                    <a:ext uri="{9D8B030D-6E8A-4147-A177-3AD203B41FA5}">
                      <a16:colId xmlns:a16="http://schemas.microsoft.com/office/drawing/2014/main" val="73567397"/>
                    </a:ext>
                  </a:extLst>
                </a:gridCol>
                <a:gridCol w="1193800">
                  <a:extLst>
                    <a:ext uri="{9D8B030D-6E8A-4147-A177-3AD203B41FA5}">
                      <a16:colId xmlns:a16="http://schemas.microsoft.com/office/drawing/2014/main" val="1076294334"/>
                    </a:ext>
                  </a:extLst>
                </a:gridCol>
                <a:gridCol w="1333500">
                  <a:extLst>
                    <a:ext uri="{9D8B030D-6E8A-4147-A177-3AD203B41FA5}">
                      <a16:colId xmlns:a16="http://schemas.microsoft.com/office/drawing/2014/main" val="533588155"/>
                    </a:ext>
                  </a:extLst>
                </a:gridCol>
                <a:gridCol w="3597464">
                  <a:extLst>
                    <a:ext uri="{9D8B030D-6E8A-4147-A177-3AD203B41FA5}">
                      <a16:colId xmlns:a16="http://schemas.microsoft.com/office/drawing/2014/main" val="2032276235"/>
                    </a:ext>
                  </a:extLst>
                </a:gridCol>
              </a:tblGrid>
              <a:tr h="598147">
                <a:tc>
                  <a:txBody>
                    <a:bodyPr/>
                    <a:lstStyle/>
                    <a:p>
                      <a:pPr algn="ctr"/>
                      <a:r>
                        <a:rPr lang="en-US" dirty="0"/>
                        <a:t>Tasks</a:t>
                      </a:r>
                    </a:p>
                  </a:txBody>
                  <a:tcPr/>
                </a:tc>
                <a:tc>
                  <a:txBody>
                    <a:bodyPr/>
                    <a:lstStyle/>
                    <a:p>
                      <a:r>
                        <a:rPr lang="en-US" sz="1800" b="1" i="0" kern="1200" dirty="0">
                          <a:solidFill>
                            <a:schemeClr val="lt1"/>
                          </a:solidFill>
                          <a:effectLst/>
                          <a:latin typeface="+mn-lt"/>
                          <a:ea typeface="+mn-ea"/>
                          <a:cs typeface="+mn-cs"/>
                        </a:rPr>
                        <a:t>Expected </a:t>
                      </a:r>
                    </a:p>
                    <a:p>
                      <a:r>
                        <a:rPr lang="en-US" sz="1800" b="1" i="0" kern="1200" dirty="0">
                          <a:solidFill>
                            <a:schemeClr val="lt1"/>
                          </a:solidFill>
                          <a:effectLst/>
                          <a:latin typeface="+mn-lt"/>
                          <a:ea typeface="+mn-ea"/>
                          <a:cs typeface="+mn-cs"/>
                        </a:rPr>
                        <a:t>Date</a:t>
                      </a:r>
                      <a:endParaRPr lang="en-US" b="1" dirty="0"/>
                    </a:p>
                  </a:txBody>
                  <a:tcPr/>
                </a:tc>
                <a:tc>
                  <a:txBody>
                    <a:bodyPr/>
                    <a:lstStyle/>
                    <a:p>
                      <a:r>
                        <a:rPr lang="en-US" dirty="0"/>
                        <a:t>Completion Date</a:t>
                      </a:r>
                    </a:p>
                  </a:txBody>
                  <a:tcPr/>
                </a:tc>
                <a:tc>
                  <a:txBody>
                    <a:bodyPr/>
                    <a:lstStyle/>
                    <a:p>
                      <a:r>
                        <a:rPr lang="en-US" dirty="0"/>
                        <a:t>Status</a:t>
                      </a:r>
                    </a:p>
                  </a:txBody>
                  <a:tcPr/>
                </a:tc>
                <a:extLst>
                  <a:ext uri="{0D108BD9-81ED-4DB2-BD59-A6C34878D82A}">
                    <a16:rowId xmlns:a16="http://schemas.microsoft.com/office/drawing/2014/main" val="1302160548"/>
                  </a:ext>
                </a:extLst>
              </a:tr>
              <a:tr h="341798">
                <a:tc>
                  <a:txBody>
                    <a:bodyPr/>
                    <a:lstStyle/>
                    <a:p>
                      <a:r>
                        <a:rPr lang="en-US" sz="1800" b="0" i="0" kern="1200" dirty="0">
                          <a:solidFill>
                            <a:schemeClr val="dk1"/>
                          </a:solidFill>
                          <a:effectLst/>
                          <a:latin typeface="+mn-lt"/>
                          <a:ea typeface="+mn-ea"/>
                          <a:cs typeface="+mn-cs"/>
                        </a:rPr>
                        <a:t>MR to CT synthesis - Dataset collection</a:t>
                      </a:r>
                      <a:endParaRPr lang="en-US" dirty="0"/>
                    </a:p>
                  </a:txBody>
                  <a:tcPr/>
                </a:tc>
                <a:tc>
                  <a:txBody>
                    <a:bodyPr/>
                    <a:lstStyle/>
                    <a:p>
                      <a:r>
                        <a:rPr lang="en-US" sz="1800" b="0" i="0" kern="1200" dirty="0">
                          <a:solidFill>
                            <a:schemeClr val="dk1"/>
                          </a:solidFill>
                          <a:effectLst/>
                          <a:latin typeface="+mn-lt"/>
                          <a:ea typeface="+mn-ea"/>
                          <a:cs typeface="+mn-cs"/>
                        </a:rPr>
                        <a:t>2/15</a:t>
                      </a:r>
                      <a:endParaRPr lang="en-US" dirty="0"/>
                    </a:p>
                  </a:txBody>
                  <a:tcPr/>
                </a:tc>
                <a:tc>
                  <a:txBody>
                    <a:bodyPr/>
                    <a:lstStyle/>
                    <a:p>
                      <a:r>
                        <a:rPr lang="en-US" sz="1800" b="0" i="0" kern="1200" dirty="0">
                          <a:solidFill>
                            <a:schemeClr val="dk1"/>
                          </a:solidFill>
                          <a:effectLst/>
                          <a:latin typeface="+mn-lt"/>
                          <a:ea typeface="+mn-ea"/>
                          <a:cs typeface="+mn-cs"/>
                        </a:rPr>
                        <a:t>2/22</a:t>
                      </a:r>
                      <a:endParaRPr lang="en-US" dirty="0"/>
                    </a:p>
                  </a:txBody>
                  <a:tcPr/>
                </a:tc>
                <a:tc>
                  <a:txBody>
                    <a:bodyPr/>
                    <a:lstStyle/>
                    <a:p>
                      <a:r>
                        <a:rPr lang="en-US" sz="1800" b="1" i="0" kern="1200" dirty="0">
                          <a:solidFill>
                            <a:schemeClr val="dk1"/>
                          </a:solidFill>
                          <a:effectLst/>
                          <a:latin typeface="+mn-lt"/>
                          <a:ea typeface="+mn-ea"/>
                          <a:cs typeface="+mn-cs"/>
                        </a:rPr>
                        <a:t>Completed</a:t>
                      </a:r>
                      <a:endParaRPr lang="en-US" dirty="0"/>
                    </a:p>
                  </a:txBody>
                  <a:tcPr/>
                </a:tc>
                <a:extLst>
                  <a:ext uri="{0D108BD9-81ED-4DB2-BD59-A6C34878D82A}">
                    <a16:rowId xmlns:a16="http://schemas.microsoft.com/office/drawing/2014/main" val="3287978317"/>
                  </a:ext>
                </a:extLst>
              </a:tr>
              <a:tr h="341798">
                <a:tc>
                  <a:txBody>
                    <a:bodyPr/>
                    <a:lstStyle/>
                    <a:p>
                      <a:r>
                        <a:rPr lang="en-US" sz="1800" b="0" i="0" kern="1200" dirty="0">
                          <a:solidFill>
                            <a:schemeClr val="dk1"/>
                          </a:solidFill>
                          <a:effectLst/>
                          <a:latin typeface="+mn-lt"/>
                          <a:ea typeface="+mn-ea"/>
                          <a:cs typeface="+mn-cs"/>
                        </a:rPr>
                        <a:t>MR to CT synthesis - Dataset preprocessing</a:t>
                      </a:r>
                      <a:endParaRPr lang="en-US" dirty="0"/>
                    </a:p>
                  </a:txBody>
                  <a:tcPr/>
                </a:tc>
                <a:tc>
                  <a:txBody>
                    <a:bodyPr/>
                    <a:lstStyle/>
                    <a:p>
                      <a:r>
                        <a:rPr lang="en-US" dirty="0"/>
                        <a:t>2/18</a:t>
                      </a:r>
                    </a:p>
                  </a:txBody>
                  <a:tcPr/>
                </a:tc>
                <a:tc>
                  <a:txBody>
                    <a:bodyPr/>
                    <a:lstStyle/>
                    <a:p>
                      <a:r>
                        <a:rPr lang="en-US" dirty="0"/>
                        <a:t>3/01</a:t>
                      </a:r>
                    </a:p>
                  </a:txBody>
                  <a:tcPr/>
                </a:tc>
                <a:tc>
                  <a:txBody>
                    <a:bodyPr/>
                    <a:lstStyle/>
                    <a:p>
                      <a:r>
                        <a:rPr lang="en-US" sz="1800" b="1" i="0" kern="1200" dirty="0">
                          <a:solidFill>
                            <a:schemeClr val="dk1"/>
                          </a:solidFill>
                          <a:effectLst/>
                          <a:latin typeface="+mn-lt"/>
                          <a:ea typeface="+mn-ea"/>
                          <a:cs typeface="+mn-cs"/>
                        </a:rPr>
                        <a:t>Completed</a:t>
                      </a:r>
                      <a:endParaRPr lang="en-US" dirty="0"/>
                    </a:p>
                  </a:txBody>
                  <a:tcPr/>
                </a:tc>
                <a:extLst>
                  <a:ext uri="{0D108BD9-81ED-4DB2-BD59-A6C34878D82A}">
                    <a16:rowId xmlns:a16="http://schemas.microsoft.com/office/drawing/2014/main" val="4003514137"/>
                  </a:ext>
                </a:extLst>
              </a:tr>
              <a:tr h="598147">
                <a:tc>
                  <a:txBody>
                    <a:bodyPr/>
                    <a:lstStyle/>
                    <a:p>
                      <a:r>
                        <a:rPr lang="en-US" sz="1800" b="0" i="0" kern="1200" dirty="0">
                          <a:solidFill>
                            <a:schemeClr val="dk1"/>
                          </a:solidFill>
                          <a:effectLst/>
                          <a:latin typeface="+mn-lt"/>
                          <a:ea typeface="+mn-ea"/>
                          <a:cs typeface="+mn-cs"/>
                        </a:rPr>
                        <a:t>MR to CT synthesis - </a:t>
                      </a:r>
                      <a:r>
                        <a:rPr lang="en-US" sz="1800" b="0" i="0" kern="1200" dirty="0" err="1">
                          <a:solidFill>
                            <a:schemeClr val="dk1"/>
                          </a:solidFill>
                          <a:effectLst/>
                          <a:latin typeface="+mn-lt"/>
                          <a:ea typeface="+mn-ea"/>
                          <a:cs typeface="+mn-cs"/>
                        </a:rPr>
                        <a:t>CycleGAN</a:t>
                      </a:r>
                      <a:r>
                        <a:rPr lang="en-US" sz="1800" b="0" i="0" kern="1200" dirty="0">
                          <a:solidFill>
                            <a:schemeClr val="dk1"/>
                          </a:solidFill>
                          <a:effectLst/>
                          <a:latin typeface="+mn-lt"/>
                          <a:ea typeface="+mn-ea"/>
                          <a:cs typeface="+mn-cs"/>
                        </a:rPr>
                        <a:t> network architecture design</a:t>
                      </a:r>
                      <a:endParaRPr lang="en-US" dirty="0"/>
                    </a:p>
                  </a:txBody>
                  <a:tcPr/>
                </a:tc>
                <a:tc>
                  <a:txBody>
                    <a:bodyPr/>
                    <a:lstStyle/>
                    <a:p>
                      <a:r>
                        <a:rPr lang="en-US" sz="1800" b="0" i="0" kern="1200" dirty="0">
                          <a:solidFill>
                            <a:schemeClr val="dk1"/>
                          </a:solidFill>
                          <a:effectLst/>
                          <a:latin typeface="+mn-lt"/>
                          <a:ea typeface="+mn-ea"/>
                          <a:cs typeface="+mn-cs"/>
                        </a:rPr>
                        <a:t>3/08</a:t>
                      </a:r>
                      <a:endParaRPr lang="en-US" dirty="0"/>
                    </a:p>
                  </a:txBody>
                  <a:tcPr/>
                </a:tc>
                <a:tc>
                  <a:txBody>
                    <a:bodyPr/>
                    <a:lstStyle/>
                    <a:p>
                      <a:r>
                        <a:rPr lang="en-US" sz="1800" b="0" i="0" kern="1200" dirty="0">
                          <a:solidFill>
                            <a:schemeClr val="dk1"/>
                          </a:solidFill>
                          <a:effectLst/>
                          <a:latin typeface="+mn-lt"/>
                          <a:ea typeface="+mn-ea"/>
                          <a:cs typeface="+mn-cs"/>
                        </a:rPr>
                        <a:t>3/08</a:t>
                      </a:r>
                      <a:endParaRPr lang="en-US" dirty="0"/>
                    </a:p>
                  </a:txBody>
                  <a:tcPr/>
                </a:tc>
                <a:tc>
                  <a:txBody>
                    <a:bodyPr/>
                    <a:lstStyle/>
                    <a:p>
                      <a:r>
                        <a:rPr lang="en-US" sz="1800" b="1" i="0" kern="1200" dirty="0">
                          <a:solidFill>
                            <a:schemeClr val="dk1"/>
                          </a:solidFill>
                          <a:effectLst/>
                          <a:latin typeface="+mn-lt"/>
                          <a:ea typeface="+mn-ea"/>
                          <a:cs typeface="+mn-cs"/>
                        </a:rPr>
                        <a:t>Completed</a:t>
                      </a:r>
                      <a:endParaRPr lang="en-US" dirty="0"/>
                    </a:p>
                  </a:txBody>
                  <a:tcPr/>
                </a:tc>
                <a:extLst>
                  <a:ext uri="{0D108BD9-81ED-4DB2-BD59-A6C34878D82A}">
                    <a16:rowId xmlns:a16="http://schemas.microsoft.com/office/drawing/2014/main" val="3234093970"/>
                  </a:ext>
                </a:extLst>
              </a:tr>
              <a:tr h="598147">
                <a:tc>
                  <a:txBody>
                    <a:bodyPr/>
                    <a:lstStyle/>
                    <a:p>
                      <a:r>
                        <a:rPr lang="en-US" sz="1800" b="0" i="0" kern="1200" dirty="0">
                          <a:solidFill>
                            <a:schemeClr val="dk1"/>
                          </a:solidFill>
                          <a:effectLst/>
                          <a:latin typeface="+mn-lt"/>
                          <a:ea typeface="+mn-ea"/>
                          <a:cs typeface="+mn-cs"/>
                        </a:rPr>
                        <a:t>MR to CT synthesis - Network performance improvement</a:t>
                      </a:r>
                      <a:endParaRPr lang="en-US" dirty="0"/>
                    </a:p>
                  </a:txBody>
                  <a:tcPr/>
                </a:tc>
                <a:tc>
                  <a:txBody>
                    <a:bodyPr/>
                    <a:lstStyle/>
                    <a:p>
                      <a:r>
                        <a:rPr lang="en-US" sz="1800" b="0" i="0" kern="1200" dirty="0">
                          <a:solidFill>
                            <a:schemeClr val="dk1"/>
                          </a:solidFill>
                          <a:effectLst/>
                          <a:latin typeface="+mn-lt"/>
                          <a:ea typeface="+mn-ea"/>
                          <a:cs typeface="+mn-cs"/>
                        </a:rPr>
                        <a:t>3/15</a:t>
                      </a:r>
                      <a:endParaRPr lang="en-US" dirty="0"/>
                    </a:p>
                  </a:txBody>
                  <a:tcPr/>
                </a:tc>
                <a:tc>
                  <a:txBody>
                    <a:bodyPr/>
                    <a:lstStyle/>
                    <a:p>
                      <a:r>
                        <a:rPr lang="en-US" sz="1800" b="0" i="0" kern="1200" dirty="0">
                          <a:solidFill>
                            <a:schemeClr val="dk1"/>
                          </a:solidFill>
                          <a:effectLst/>
                          <a:latin typeface="+mn-lt"/>
                          <a:ea typeface="+mn-ea"/>
                          <a:cs typeface="+mn-cs"/>
                        </a:rPr>
                        <a:t>3/23</a:t>
                      </a:r>
                      <a:endParaRPr lang="en-US" dirty="0"/>
                    </a:p>
                  </a:txBody>
                  <a:tcPr/>
                </a:tc>
                <a:tc>
                  <a:txBody>
                    <a:bodyPr/>
                    <a:lstStyle/>
                    <a:p>
                      <a:r>
                        <a:rPr lang="en-US" sz="1800" b="1" i="0" kern="1200" dirty="0">
                          <a:solidFill>
                            <a:schemeClr val="dk1"/>
                          </a:solidFill>
                          <a:effectLst/>
                          <a:latin typeface="+mn-lt"/>
                          <a:ea typeface="+mn-ea"/>
                          <a:cs typeface="+mn-cs"/>
                        </a:rPr>
                        <a:t>Completed</a:t>
                      </a:r>
                      <a:endParaRPr lang="en-US" dirty="0"/>
                    </a:p>
                  </a:txBody>
                  <a:tcPr/>
                </a:tc>
                <a:extLst>
                  <a:ext uri="{0D108BD9-81ED-4DB2-BD59-A6C34878D82A}">
                    <a16:rowId xmlns:a16="http://schemas.microsoft.com/office/drawing/2014/main" val="3206206408"/>
                  </a:ext>
                </a:extLst>
              </a:tr>
              <a:tr h="854495">
                <a:tc>
                  <a:txBody>
                    <a:bodyPr/>
                    <a:lstStyle/>
                    <a:p>
                      <a:r>
                        <a:rPr lang="en-US" sz="1800" b="0" i="0" kern="1200" dirty="0">
                          <a:solidFill>
                            <a:schemeClr val="dk1"/>
                          </a:solidFill>
                          <a:effectLst/>
                          <a:latin typeface="+mn-lt"/>
                          <a:ea typeface="+mn-ea"/>
                          <a:cs typeface="+mn-cs"/>
                        </a:rPr>
                        <a:t>MR to CT synthesis - Validation and debugging</a:t>
                      </a:r>
                      <a:endParaRPr lang="en-US" dirty="0"/>
                    </a:p>
                  </a:txBody>
                  <a:tcPr/>
                </a:tc>
                <a:tc>
                  <a:txBody>
                    <a:bodyPr/>
                    <a:lstStyle/>
                    <a:p>
                      <a:r>
                        <a:rPr lang="en-US" sz="1800" b="0" i="0" strike="sngStrike" kern="1200" dirty="0">
                          <a:solidFill>
                            <a:schemeClr val="dk1"/>
                          </a:solidFill>
                          <a:effectLst/>
                          <a:latin typeface="+mn-lt"/>
                          <a:ea typeface="+mn-ea"/>
                          <a:cs typeface="+mn-cs"/>
                        </a:rPr>
                        <a:t>3/21 </a:t>
                      </a:r>
                    </a:p>
                    <a:p>
                      <a:r>
                        <a:rPr lang="en-US" sz="1800" b="0" i="0" strike="noStrike" kern="1200" dirty="0">
                          <a:solidFill>
                            <a:srgbClr val="FF0000"/>
                          </a:solidFill>
                          <a:effectLst/>
                          <a:latin typeface="+mn-lt"/>
                          <a:ea typeface="+mn-ea"/>
                          <a:cs typeface="+mn-cs"/>
                        </a:rPr>
                        <a:t>4/11</a:t>
                      </a:r>
                      <a:endParaRPr lang="en-US" strike="noStrike" dirty="0">
                        <a:solidFill>
                          <a:srgbClr val="FF0000"/>
                        </a:solidFill>
                        <a:effectLst/>
                      </a:endParaRPr>
                    </a:p>
                  </a:txBody>
                  <a:tcPr/>
                </a:tc>
                <a:tc>
                  <a:txBody>
                    <a:bodyPr/>
                    <a:lstStyle/>
                    <a:p>
                      <a:endParaRPr lang="en-US" dirty="0"/>
                    </a:p>
                  </a:txBody>
                  <a:tcPr/>
                </a:tc>
                <a:tc>
                  <a:txBody>
                    <a:bodyPr/>
                    <a:lstStyle/>
                    <a:p>
                      <a:r>
                        <a:rPr lang="en-US" dirty="0"/>
                        <a:t>70% complete. TODO: exportation of manually registered MR-CT pairs, volume test</a:t>
                      </a:r>
                    </a:p>
                  </a:txBody>
                  <a:tcPr/>
                </a:tc>
                <a:extLst>
                  <a:ext uri="{0D108BD9-81ED-4DB2-BD59-A6C34878D82A}">
                    <a16:rowId xmlns:a16="http://schemas.microsoft.com/office/drawing/2014/main" val="1089129265"/>
                  </a:ext>
                </a:extLst>
              </a:tr>
              <a:tr h="598147">
                <a:tc>
                  <a:txBody>
                    <a:bodyPr/>
                    <a:lstStyle/>
                    <a:p>
                      <a:r>
                        <a:rPr lang="en-US" sz="1800" b="0" i="0" kern="1200" dirty="0">
                          <a:solidFill>
                            <a:schemeClr val="dk1"/>
                          </a:solidFill>
                          <a:effectLst/>
                          <a:latin typeface="+mn-lt"/>
                          <a:ea typeface="+mn-ea"/>
                          <a:cs typeface="+mn-cs"/>
                        </a:rPr>
                        <a:t>CT to X-ray reg. - Model dependency setup</a:t>
                      </a:r>
                      <a:endParaRPr lang="en-US" dirty="0"/>
                    </a:p>
                  </a:txBody>
                  <a:tcPr/>
                </a:tc>
                <a:tc>
                  <a:txBody>
                    <a:bodyPr/>
                    <a:lstStyle/>
                    <a:p>
                      <a:r>
                        <a:rPr lang="en-US" sz="1800" b="0" i="0" strike="sngStrike" kern="1200" dirty="0">
                          <a:solidFill>
                            <a:schemeClr val="dk1"/>
                          </a:solidFill>
                          <a:effectLst/>
                          <a:latin typeface="+mn-lt"/>
                          <a:ea typeface="+mn-ea"/>
                          <a:cs typeface="+mn-cs"/>
                        </a:rPr>
                        <a:t>3/21</a:t>
                      </a:r>
                    </a:p>
                    <a:p>
                      <a:r>
                        <a:rPr lang="en-US" sz="1800" b="0" i="0" strike="noStrike" kern="1200" dirty="0">
                          <a:solidFill>
                            <a:srgbClr val="FF0000"/>
                          </a:solidFill>
                          <a:effectLst/>
                          <a:latin typeface="+mn-lt"/>
                          <a:ea typeface="+mn-ea"/>
                          <a:cs typeface="+mn-cs"/>
                        </a:rPr>
                        <a:t>3/30</a:t>
                      </a:r>
                      <a:endParaRPr lang="en-US" strike="noStrike" dirty="0">
                        <a:solidFill>
                          <a:srgbClr val="FF0000"/>
                        </a:solidFill>
                      </a:endParaRPr>
                    </a:p>
                  </a:txBody>
                  <a:tcPr/>
                </a:tc>
                <a:tc>
                  <a:txBody>
                    <a:bodyPr/>
                    <a:lstStyle/>
                    <a:p>
                      <a:r>
                        <a:rPr lang="en-US" dirty="0"/>
                        <a:t>3/30</a:t>
                      </a:r>
                    </a:p>
                  </a:txBody>
                  <a:tcPr/>
                </a:tc>
                <a:tc>
                  <a:txBody>
                    <a:bodyPr/>
                    <a:lstStyle/>
                    <a:p>
                      <a:r>
                        <a:rPr lang="en-US" sz="1800" b="1" i="0" kern="1200" dirty="0">
                          <a:solidFill>
                            <a:schemeClr val="dk1"/>
                          </a:solidFill>
                          <a:effectLst/>
                          <a:latin typeface="+mn-lt"/>
                          <a:ea typeface="+mn-ea"/>
                          <a:cs typeface="+mn-cs"/>
                        </a:rPr>
                        <a:t>Completed</a:t>
                      </a:r>
                      <a:endParaRPr lang="en-US" dirty="0"/>
                    </a:p>
                  </a:txBody>
                  <a:tcPr/>
                </a:tc>
                <a:extLst>
                  <a:ext uri="{0D108BD9-81ED-4DB2-BD59-A6C34878D82A}">
                    <a16:rowId xmlns:a16="http://schemas.microsoft.com/office/drawing/2014/main" val="174706103"/>
                  </a:ext>
                </a:extLst>
              </a:tr>
              <a:tr h="341798">
                <a:tc>
                  <a:txBody>
                    <a:bodyPr/>
                    <a:lstStyle/>
                    <a:p>
                      <a:r>
                        <a:rPr lang="en-US" sz="1800" b="0" i="0" kern="1200" dirty="0">
                          <a:solidFill>
                            <a:schemeClr val="dk1"/>
                          </a:solidFill>
                          <a:effectLst/>
                          <a:latin typeface="+mn-lt"/>
                          <a:ea typeface="+mn-ea"/>
                          <a:cs typeface="+mn-cs"/>
                        </a:rPr>
                        <a:t>CT to X-ray reg. - Model training and evaluation</a:t>
                      </a:r>
                      <a:endParaRPr lang="en-US" dirty="0"/>
                    </a:p>
                  </a:txBody>
                  <a:tcPr/>
                </a:tc>
                <a:tc>
                  <a:txBody>
                    <a:bodyPr/>
                    <a:lstStyle/>
                    <a:p>
                      <a:r>
                        <a:rPr lang="en-US" sz="1800" b="0" i="0" kern="1200" dirty="0">
                          <a:solidFill>
                            <a:schemeClr val="dk1"/>
                          </a:solidFill>
                          <a:effectLst/>
                          <a:latin typeface="+mn-lt"/>
                          <a:ea typeface="+mn-ea"/>
                          <a:cs typeface="+mn-cs"/>
                        </a:rPr>
                        <a:t>4/18</a:t>
                      </a:r>
                      <a:endParaRPr lang="en-US" dirty="0"/>
                    </a:p>
                  </a:txBody>
                  <a:tcPr/>
                </a:tc>
                <a:tc>
                  <a:txBody>
                    <a:bodyPr/>
                    <a:lstStyle/>
                    <a:p>
                      <a:endParaRPr lang="en-US" dirty="0"/>
                    </a:p>
                  </a:txBody>
                  <a:tcPr/>
                </a:tc>
                <a:tc>
                  <a:txBody>
                    <a:bodyPr/>
                    <a:lstStyle/>
                    <a:p>
                      <a:r>
                        <a:rPr lang="en-US" dirty="0"/>
                        <a:t>Main focus in the next few weeks</a:t>
                      </a:r>
                    </a:p>
                  </a:txBody>
                  <a:tcPr/>
                </a:tc>
                <a:extLst>
                  <a:ext uri="{0D108BD9-81ED-4DB2-BD59-A6C34878D82A}">
                    <a16:rowId xmlns:a16="http://schemas.microsoft.com/office/drawing/2014/main" val="1967910856"/>
                  </a:ext>
                </a:extLst>
              </a:tr>
              <a:tr h="341798">
                <a:tc>
                  <a:txBody>
                    <a:bodyPr/>
                    <a:lstStyle/>
                    <a:p>
                      <a:r>
                        <a:rPr lang="en-US" sz="1800" b="0" i="0" strike="sngStrike" kern="1200" dirty="0">
                          <a:solidFill>
                            <a:schemeClr val="dk1"/>
                          </a:solidFill>
                          <a:effectLst/>
                          <a:latin typeface="+mn-lt"/>
                          <a:ea typeface="+mn-ea"/>
                          <a:cs typeface="+mn-cs"/>
                        </a:rPr>
                        <a:t>Code optimization - Combination of model loss</a:t>
                      </a:r>
                      <a:endParaRPr lang="en-US" strike="sngStrike" dirty="0"/>
                    </a:p>
                  </a:txBody>
                  <a:tcPr/>
                </a:tc>
                <a:tc>
                  <a:txBody>
                    <a:bodyPr/>
                    <a:lstStyle/>
                    <a:p>
                      <a:r>
                        <a:rPr lang="en-US" strike="sngStrike" dirty="0"/>
                        <a:t>4/29</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7137670"/>
                  </a:ext>
                </a:extLst>
              </a:tr>
              <a:tr h="481167">
                <a:tc>
                  <a:txBody>
                    <a:bodyPr/>
                    <a:lstStyle/>
                    <a:p>
                      <a:r>
                        <a:rPr lang="en-US" sz="1800" b="0" i="0" kern="1200" dirty="0">
                          <a:solidFill>
                            <a:schemeClr val="dk1"/>
                          </a:solidFill>
                          <a:effectLst/>
                          <a:latin typeface="+mn-lt"/>
                          <a:ea typeface="+mn-ea"/>
                          <a:cs typeface="+mn-cs"/>
                        </a:rPr>
                        <a:t>Code optimization - Code cleanup &amp; documentation</a:t>
                      </a:r>
                    </a:p>
                  </a:txBody>
                  <a:tcPr/>
                </a:tc>
                <a:tc>
                  <a:txBody>
                    <a:bodyPr/>
                    <a:lstStyle/>
                    <a:p>
                      <a:r>
                        <a:rPr lang="en-US" dirty="0"/>
                        <a:t>4/29</a:t>
                      </a:r>
                    </a:p>
                  </a:txBody>
                  <a:tcPr/>
                </a:tc>
                <a:tc>
                  <a:txBody>
                    <a:bodyPr/>
                    <a:lstStyle/>
                    <a:p>
                      <a:endParaRPr lang="en-US" dirty="0"/>
                    </a:p>
                  </a:txBody>
                  <a:tcPr/>
                </a:tc>
                <a:tc>
                  <a:txBody>
                    <a:bodyPr/>
                    <a:lstStyle/>
                    <a:p>
                      <a:r>
                        <a:rPr lang="en-US" dirty="0" err="1"/>
                        <a:t>Github</a:t>
                      </a:r>
                      <a:r>
                        <a:rPr lang="en-US" dirty="0"/>
                        <a:t> repository is now up</a:t>
                      </a:r>
                    </a:p>
                  </a:txBody>
                  <a:tcPr/>
                </a:tc>
                <a:extLst>
                  <a:ext uri="{0D108BD9-81ED-4DB2-BD59-A6C34878D82A}">
                    <a16:rowId xmlns:a16="http://schemas.microsoft.com/office/drawing/2014/main" val="4216872031"/>
                  </a:ext>
                </a:extLst>
              </a:tr>
            </a:tbl>
          </a:graphicData>
        </a:graphic>
      </p:graphicFrame>
    </p:spTree>
    <p:extLst>
      <p:ext uri="{BB962C8B-B14F-4D97-AF65-F5344CB8AC3E}">
        <p14:creationId xmlns:p14="http://schemas.microsoft.com/office/powerpoint/2010/main" val="490092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33BD-172D-4CEF-AE31-2EFE063522C8}"/>
              </a:ext>
            </a:extLst>
          </p:cNvPr>
          <p:cNvSpPr>
            <a:spLocks noGrp="1"/>
          </p:cNvSpPr>
          <p:nvPr>
            <p:ph type="title"/>
          </p:nvPr>
        </p:nvSpPr>
        <p:spPr>
          <a:xfrm>
            <a:off x="624468" y="365126"/>
            <a:ext cx="10729332" cy="660833"/>
          </a:xfrm>
        </p:spPr>
        <p:txBody>
          <a:bodyPr/>
          <a:lstStyle/>
          <a:p>
            <a:r>
              <a:rPr lang="en-US" dirty="0"/>
              <a:t>Responsibility &amp; Management plans</a:t>
            </a:r>
          </a:p>
        </p:txBody>
      </p:sp>
      <p:sp>
        <p:nvSpPr>
          <p:cNvPr id="3" name="Content Placeholder 2">
            <a:extLst>
              <a:ext uri="{FF2B5EF4-FFF2-40B4-BE49-F238E27FC236}">
                <a16:creationId xmlns:a16="http://schemas.microsoft.com/office/drawing/2014/main" id="{EBC581FA-3782-4680-809A-8496D2B04342}"/>
              </a:ext>
            </a:extLst>
          </p:cNvPr>
          <p:cNvSpPr>
            <a:spLocks noGrp="1"/>
          </p:cNvSpPr>
          <p:nvPr>
            <p:ph idx="1"/>
          </p:nvPr>
        </p:nvSpPr>
        <p:spPr>
          <a:xfrm>
            <a:off x="624468" y="1201140"/>
            <a:ext cx="10729332" cy="4975824"/>
          </a:xfrm>
        </p:spPr>
        <p:txBody>
          <a:bodyPr>
            <a:normAutofit lnSpcReduction="10000"/>
          </a:bodyPr>
          <a:lstStyle/>
          <a:p>
            <a:r>
              <a:rPr lang="en-US" dirty="0"/>
              <a:t>Responsibility</a:t>
            </a:r>
          </a:p>
          <a:p>
            <a:pPr lvl="1"/>
            <a:r>
              <a:rPr lang="en-US" dirty="0"/>
              <a:t>The Team:</a:t>
            </a:r>
          </a:p>
          <a:p>
            <a:pPr lvl="2"/>
            <a:r>
              <a:rPr lang="en-US" dirty="0"/>
              <a:t>Ku Ping-Cheng: Takes the responsibilities for all tasks</a:t>
            </a:r>
          </a:p>
          <a:p>
            <a:pPr lvl="1"/>
            <a:r>
              <a:rPr lang="en-US" dirty="0"/>
              <a:t>Mentors:</a:t>
            </a:r>
          </a:p>
          <a:p>
            <a:pPr lvl="2"/>
            <a:r>
              <a:rPr lang="en-US" dirty="0"/>
              <a:t>Mehran Armand (Mehran.Armand@jhuapl.edu)</a:t>
            </a:r>
          </a:p>
          <a:p>
            <a:pPr lvl="2"/>
            <a:r>
              <a:rPr lang="en-US" dirty="0"/>
              <a:t>Alejandro Martin Gomez (</a:t>
            </a:r>
            <a:r>
              <a:rPr lang="en-US" dirty="0">
                <a:hlinkClick r:id="rId2"/>
              </a:rPr>
              <a:t>alejandro.martin@jhu.edu</a:t>
            </a:r>
            <a:r>
              <a:rPr lang="en-US" dirty="0"/>
              <a:t>)</a:t>
            </a:r>
          </a:p>
          <a:p>
            <a:pPr marL="457200" lvl="1" indent="0">
              <a:buNone/>
            </a:pPr>
            <a:endParaRPr lang="en-US" dirty="0"/>
          </a:p>
          <a:p>
            <a:r>
              <a:rPr lang="en-US" dirty="0"/>
              <a:t>Meetings:</a:t>
            </a:r>
          </a:p>
          <a:p>
            <a:pPr lvl="1"/>
            <a:r>
              <a:rPr lang="en-US" dirty="0"/>
              <a:t>Weekly meeting with Mehran Armand and Robert </a:t>
            </a:r>
            <a:r>
              <a:rPr lang="en-US" dirty="0" err="1"/>
              <a:t>Grupp</a:t>
            </a:r>
            <a:r>
              <a:rPr lang="en-US" dirty="0"/>
              <a:t> on Tuesday</a:t>
            </a:r>
          </a:p>
          <a:p>
            <a:pPr lvl="1"/>
            <a:r>
              <a:rPr lang="en-US" dirty="0"/>
              <a:t>Weekly meeting with Alejandro on Friday</a:t>
            </a:r>
          </a:p>
          <a:p>
            <a:pPr lvl="1"/>
            <a:endParaRPr lang="en-US" dirty="0"/>
          </a:p>
          <a:p>
            <a:r>
              <a:rPr lang="en-US" dirty="0"/>
              <a:t>Code: repository hosted on </a:t>
            </a:r>
            <a:r>
              <a:rPr lang="en-US" dirty="0" err="1"/>
              <a:t>Github</a:t>
            </a:r>
            <a:r>
              <a:rPr lang="en-US" dirty="0"/>
              <a:t> </a:t>
            </a:r>
            <a:r>
              <a:rPr lang="en-US" sz="1600" dirty="0"/>
              <a:t>(</a:t>
            </a:r>
            <a:r>
              <a:rPr lang="en-US" sz="1600" i="0" dirty="0">
                <a:solidFill>
                  <a:srgbClr val="24292E"/>
                </a:solidFill>
                <a:effectLst/>
                <a:latin typeface="-apple-system"/>
                <a:hlinkClick r:id="rId3"/>
              </a:rPr>
              <a:t>https://github.com/AxDante/MR_Xray_registration</a:t>
            </a:r>
            <a:r>
              <a:rPr lang="en-US" sz="1600" i="0" dirty="0">
                <a:solidFill>
                  <a:srgbClr val="24292E"/>
                </a:solidFill>
                <a:effectLst/>
                <a:latin typeface="-apple-system"/>
              </a:rPr>
              <a:t>)</a:t>
            </a:r>
            <a:endParaRPr lang="en-US" sz="1600" dirty="0"/>
          </a:p>
          <a:p>
            <a:r>
              <a:rPr lang="en-US" dirty="0"/>
              <a:t>Reports and writeups: Overleaf </a:t>
            </a:r>
          </a:p>
          <a:p>
            <a:pPr lvl="1"/>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659874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A07109-B70F-4789-AB74-4A228F3E7F77}"/>
              </a:ext>
            </a:extLst>
          </p:cNvPr>
          <p:cNvSpPr>
            <a:spLocks noGrp="1"/>
          </p:cNvSpPr>
          <p:nvPr>
            <p:ph type="title"/>
          </p:nvPr>
        </p:nvSpPr>
        <p:spPr>
          <a:xfrm>
            <a:off x="624468" y="365126"/>
            <a:ext cx="10729332" cy="660833"/>
          </a:xfrm>
        </p:spPr>
        <p:txBody>
          <a:bodyPr/>
          <a:lstStyle/>
          <a:p>
            <a:r>
              <a:rPr lang="en-US" dirty="0"/>
              <a:t>Background – Osteonecrosis of the Hip</a:t>
            </a:r>
          </a:p>
        </p:txBody>
      </p:sp>
      <p:sp>
        <p:nvSpPr>
          <p:cNvPr id="17" name="Content Placeholder 16">
            <a:extLst>
              <a:ext uri="{FF2B5EF4-FFF2-40B4-BE49-F238E27FC236}">
                <a16:creationId xmlns:a16="http://schemas.microsoft.com/office/drawing/2014/main" id="{C00C1769-A362-42B8-B341-2C075E77B61F}"/>
              </a:ext>
            </a:extLst>
          </p:cNvPr>
          <p:cNvSpPr>
            <a:spLocks noGrp="1"/>
          </p:cNvSpPr>
          <p:nvPr>
            <p:ph idx="1"/>
          </p:nvPr>
        </p:nvSpPr>
        <p:spPr>
          <a:xfrm>
            <a:off x="624468" y="1201140"/>
            <a:ext cx="10729332" cy="4975824"/>
          </a:xfrm>
        </p:spPr>
        <p:txBody>
          <a:bodyPr/>
          <a:lstStyle/>
          <a:p>
            <a:r>
              <a:rPr lang="en-US" dirty="0"/>
              <a:t>Core Decompression for Osteonecrosis</a:t>
            </a:r>
          </a:p>
          <a:p>
            <a:pPr lvl="1"/>
            <a:r>
              <a:rPr lang="en-US" dirty="0"/>
              <a:t>Drilling </a:t>
            </a:r>
            <a:r>
              <a:rPr lang="en-US" b="0" i="0" dirty="0">
                <a:solidFill>
                  <a:srgbClr val="263238"/>
                </a:solidFill>
                <a:effectLst/>
                <a:latin typeface="Aleo-Regular"/>
              </a:rPr>
              <a:t>several holes into the femoral head to relieve pressure in the bone and create channels for new blood vessels to nourish the affected areas of the hip </a:t>
            </a:r>
          </a:p>
          <a:p>
            <a:pPr lvl="1"/>
            <a:r>
              <a:rPr lang="en-US" dirty="0"/>
              <a:t>X-rays provides images of dense structures (like bones) and intraoperative x-ray shots are taken to monitor the surgical procedure.</a:t>
            </a:r>
          </a:p>
          <a:p>
            <a:pPr lvl="1"/>
            <a:endParaRPr lang="en-US" dirty="0"/>
          </a:p>
          <a:p>
            <a:pPr lvl="1"/>
            <a:endParaRPr lang="en-US" dirty="0"/>
          </a:p>
          <a:p>
            <a:endParaRPr lang="en-US" dirty="0"/>
          </a:p>
        </p:txBody>
      </p:sp>
      <p:sp>
        <p:nvSpPr>
          <p:cNvPr id="11" name="TextBox 10">
            <a:extLst>
              <a:ext uri="{FF2B5EF4-FFF2-40B4-BE49-F238E27FC236}">
                <a16:creationId xmlns:a16="http://schemas.microsoft.com/office/drawing/2014/main" id="{CFE52A6F-2AF3-46FA-8563-E541A575D9C5}"/>
              </a:ext>
            </a:extLst>
          </p:cNvPr>
          <p:cNvSpPr txBox="1"/>
          <p:nvPr/>
        </p:nvSpPr>
        <p:spPr>
          <a:xfrm>
            <a:off x="2504154" y="6045399"/>
            <a:ext cx="11460666" cy="307777"/>
          </a:xfrm>
          <a:prstGeom prst="rect">
            <a:avLst/>
          </a:prstGeom>
          <a:noFill/>
        </p:spPr>
        <p:txBody>
          <a:bodyPr wrap="square" rtlCol="0">
            <a:spAutoFit/>
          </a:bodyPr>
          <a:lstStyle/>
          <a:p>
            <a:r>
              <a:rPr lang="en-US" sz="1400" dirty="0">
                <a:effectLst/>
              </a:rPr>
              <a:t>Image source (Left and right image): [1] </a:t>
            </a:r>
            <a:r>
              <a:rPr lang="en-US" sz="1400" dirty="0" err="1">
                <a:effectLst/>
              </a:rPr>
              <a:t>orthoinfo</a:t>
            </a:r>
            <a:r>
              <a:rPr lang="en-US" sz="1400" dirty="0">
                <a:effectLst/>
              </a:rPr>
              <a:t> - </a:t>
            </a:r>
            <a:r>
              <a:rPr lang="en-US" sz="1400" dirty="0" err="1">
                <a:effectLst/>
              </a:rPr>
              <a:t>aaos</a:t>
            </a:r>
            <a:r>
              <a:rPr lang="en-US" sz="1400" dirty="0">
                <a:effectLst/>
              </a:rPr>
              <a:t>.  Retrieved February 16, 2021</a:t>
            </a:r>
          </a:p>
        </p:txBody>
      </p:sp>
      <p:pic>
        <p:nvPicPr>
          <p:cNvPr id="21" name="Picture 2" descr="Osteonecrosis of the hip">
            <a:extLst>
              <a:ext uri="{FF2B5EF4-FFF2-40B4-BE49-F238E27FC236}">
                <a16:creationId xmlns:a16="http://schemas.microsoft.com/office/drawing/2014/main" id="{6ECB4A51-7F3A-4878-A1FE-382A89A92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468" y="3360521"/>
            <a:ext cx="3739192" cy="2508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e decompression procedure">
            <a:extLst>
              <a:ext uri="{FF2B5EF4-FFF2-40B4-BE49-F238E27FC236}">
                <a16:creationId xmlns:a16="http://schemas.microsoft.com/office/drawing/2014/main" id="{35881F97-D962-4C3F-8221-A4383F5D1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134" y="3429000"/>
            <a:ext cx="4029462" cy="244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903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4B1A-B742-46CB-BEC8-56FE725E4583}"/>
              </a:ext>
            </a:extLst>
          </p:cNvPr>
          <p:cNvSpPr>
            <a:spLocks noGrp="1"/>
          </p:cNvSpPr>
          <p:nvPr>
            <p:ph type="title"/>
          </p:nvPr>
        </p:nvSpPr>
        <p:spPr/>
        <p:txBody>
          <a:bodyPr/>
          <a:lstStyle/>
          <a:p>
            <a:r>
              <a:rPr lang="en-US" dirty="0"/>
              <a:t>Reference</a:t>
            </a:r>
          </a:p>
        </p:txBody>
      </p:sp>
      <p:sp>
        <p:nvSpPr>
          <p:cNvPr id="3" name="Content Placeholder 2">
            <a:extLst>
              <a:ext uri="{FF2B5EF4-FFF2-40B4-BE49-F238E27FC236}">
                <a16:creationId xmlns:a16="http://schemas.microsoft.com/office/drawing/2014/main" id="{A9F8851A-B111-44DC-8D1F-2990247F7BEC}"/>
              </a:ext>
            </a:extLst>
          </p:cNvPr>
          <p:cNvSpPr>
            <a:spLocks noGrp="1"/>
          </p:cNvSpPr>
          <p:nvPr>
            <p:ph idx="1"/>
          </p:nvPr>
        </p:nvSpPr>
        <p:spPr/>
        <p:txBody>
          <a:bodyPr>
            <a:normAutofit fontScale="85000" lnSpcReduction="20000"/>
          </a:bodyPr>
          <a:lstStyle/>
          <a:p>
            <a:pPr marL="457200" indent="-457200">
              <a:buFont typeface="+mj-lt"/>
              <a:buAutoNum type="arabicPeriod"/>
            </a:pPr>
            <a:r>
              <a:rPr lang="en-US" sz="2400" dirty="0">
                <a:effectLst/>
              </a:rPr>
              <a:t>Osteonecrosis of the hip - </a:t>
            </a:r>
            <a:r>
              <a:rPr lang="en-US" sz="2400" dirty="0" err="1">
                <a:effectLst/>
              </a:rPr>
              <a:t>orthoinfo</a:t>
            </a:r>
            <a:r>
              <a:rPr lang="en-US" sz="2400" dirty="0">
                <a:effectLst/>
              </a:rPr>
              <a:t> - </a:t>
            </a:r>
            <a:r>
              <a:rPr lang="en-US" sz="2400" dirty="0" err="1">
                <a:effectLst/>
              </a:rPr>
              <a:t>aaos</a:t>
            </a:r>
            <a:r>
              <a:rPr lang="en-US" sz="2400" dirty="0">
                <a:effectLst/>
              </a:rPr>
              <a:t>. (n.d.). Retrieved February 16, 2021, from </a:t>
            </a:r>
            <a:r>
              <a:rPr lang="en-US" sz="2400" dirty="0">
                <a:effectLst/>
                <a:hlinkClick r:id="rId2"/>
              </a:rPr>
              <a:t>https://orthoinfo.aaos.org/en/diseases--conditions/osteonecrosis-of-the-hip</a:t>
            </a:r>
            <a:endParaRPr lang="en-US" sz="2400" dirty="0">
              <a:effectLst/>
            </a:endParaRPr>
          </a:p>
          <a:p>
            <a:pPr marL="457200" indent="-457200">
              <a:buFont typeface="+mj-lt"/>
              <a:buAutoNum type="arabicPeriod"/>
            </a:pPr>
            <a:r>
              <a:rPr lang="en-US" dirty="0">
                <a:effectLst/>
              </a:rPr>
              <a:t>Zhu, J., Park, T., Isola, P., &amp; </a:t>
            </a:r>
            <a:r>
              <a:rPr lang="en-US" dirty="0" err="1">
                <a:effectLst/>
              </a:rPr>
              <a:t>Efros</a:t>
            </a:r>
            <a:r>
              <a:rPr lang="en-US" dirty="0">
                <a:effectLst/>
              </a:rPr>
              <a:t>, A. A. (2017). Unpaired image-to-image translation Using Cycle-Consistent adversarial networks. </a:t>
            </a:r>
            <a:r>
              <a:rPr lang="en-US" i="1" dirty="0">
                <a:effectLst/>
              </a:rPr>
              <a:t>2017 IEEE International Conference on Computer Vision (ICCV)</a:t>
            </a:r>
            <a:r>
              <a:rPr lang="en-US" dirty="0">
                <a:effectLst/>
              </a:rPr>
              <a:t>. doi:10.1109/iccv.2017.244</a:t>
            </a:r>
          </a:p>
          <a:p>
            <a:pPr marL="457200" indent="-457200">
              <a:buFont typeface="+mj-lt"/>
              <a:buAutoNum type="arabicPeriod"/>
            </a:pPr>
            <a:r>
              <a:rPr lang="en-US" dirty="0">
                <a:effectLst/>
              </a:rPr>
              <a:t>Liao, H., Lin, W., Zhang, J., Zhang, J., Luo, J., &amp; Zhou, S. K. (2019). Multiview 2D/3D RIGID registration via a Point-Of-Interest network for tracking and triangulation. </a:t>
            </a:r>
            <a:r>
              <a:rPr lang="en-US" i="1" dirty="0">
                <a:effectLst/>
              </a:rPr>
              <a:t>2019 IEEE/CVF Conference on Computer Vision and Pattern Recognition (CVPR)</a:t>
            </a:r>
            <a:r>
              <a:rPr lang="en-US" dirty="0">
                <a:effectLst/>
              </a:rPr>
              <a:t>. doi:10.1109/cvpr.2019.01292</a:t>
            </a:r>
          </a:p>
          <a:p>
            <a:pPr marL="457200" indent="-457200">
              <a:buFont typeface="+mj-lt"/>
              <a:buAutoNum type="arabicPeriod"/>
            </a:pPr>
            <a:r>
              <a:rPr lang="en-US" dirty="0">
                <a:effectLst/>
              </a:rPr>
              <a:t>Toth, D., Panayiotou, M., </a:t>
            </a:r>
            <a:r>
              <a:rPr lang="en-US" dirty="0" err="1">
                <a:effectLst/>
              </a:rPr>
              <a:t>Brost</a:t>
            </a:r>
            <a:r>
              <a:rPr lang="en-US" dirty="0">
                <a:effectLst/>
              </a:rPr>
              <a:t>, A., Behar, J. M., Rinaldi, C. A., Rhode, K. S., &amp; </a:t>
            </a:r>
            <a:r>
              <a:rPr lang="en-US" dirty="0" err="1">
                <a:effectLst/>
              </a:rPr>
              <a:t>Mountney</a:t>
            </a:r>
            <a:r>
              <a:rPr lang="en-US" dirty="0">
                <a:effectLst/>
              </a:rPr>
              <a:t>, P. (2017). 3D/2D registration With superabundant VESSEL reconstruction for cardiac resynchronization therapy. </a:t>
            </a:r>
            <a:r>
              <a:rPr lang="en-US" i="1" dirty="0">
                <a:effectLst/>
              </a:rPr>
              <a:t>Medical Image Analysis,</a:t>
            </a:r>
            <a:r>
              <a:rPr lang="en-US" dirty="0">
                <a:effectLst/>
              </a:rPr>
              <a:t> </a:t>
            </a:r>
            <a:r>
              <a:rPr lang="en-US" i="1" dirty="0">
                <a:effectLst/>
              </a:rPr>
              <a:t>42</a:t>
            </a:r>
            <a:r>
              <a:rPr lang="en-US" dirty="0">
                <a:effectLst/>
              </a:rPr>
              <a:t>, 160-172. doi:10.1016/j.media.2017.08.001</a:t>
            </a:r>
          </a:p>
          <a:p>
            <a:pPr marL="457200" indent="-457200">
              <a:buFont typeface="+mj-lt"/>
              <a:buAutoNum type="arabicPeriod"/>
            </a:pPr>
            <a:endParaRPr lang="en-US" dirty="0">
              <a:effectLst/>
            </a:endParaRPr>
          </a:p>
          <a:p>
            <a:pPr marL="457200" indent="-457200">
              <a:buFont typeface="+mj-lt"/>
              <a:buAutoNum type="arabicPeriod"/>
            </a:pPr>
            <a:r>
              <a:rPr lang="en-US" dirty="0" err="1">
                <a:effectLst/>
              </a:rPr>
              <a:t>Hiasa</a:t>
            </a:r>
            <a:r>
              <a:rPr lang="en-US" dirty="0">
                <a:effectLst/>
              </a:rPr>
              <a:t>, Y., </a:t>
            </a:r>
            <a:r>
              <a:rPr lang="en-US" dirty="0" err="1">
                <a:effectLst/>
              </a:rPr>
              <a:t>Otake</a:t>
            </a:r>
            <a:r>
              <a:rPr lang="en-US" dirty="0">
                <a:effectLst/>
              </a:rPr>
              <a:t>, Y., Takao, M., Matsuoka, T., Takashima, K., </a:t>
            </a:r>
            <a:r>
              <a:rPr lang="en-US" dirty="0" err="1">
                <a:effectLst/>
              </a:rPr>
              <a:t>Carass</a:t>
            </a:r>
            <a:r>
              <a:rPr lang="en-US" dirty="0">
                <a:effectLst/>
              </a:rPr>
              <a:t>, A., . . . Sato, Y. (2018). Cross-Modality image synthesis From UNPAIRED data Using </a:t>
            </a:r>
            <a:r>
              <a:rPr lang="en-US" dirty="0" err="1">
                <a:effectLst/>
              </a:rPr>
              <a:t>CycleGAN</a:t>
            </a:r>
            <a:r>
              <a:rPr lang="en-US" dirty="0">
                <a:effectLst/>
              </a:rPr>
              <a:t>. </a:t>
            </a:r>
            <a:r>
              <a:rPr lang="en-US" i="1" dirty="0">
                <a:effectLst/>
              </a:rPr>
              <a:t>Simulation and Synthesis in Medical Imaging,</a:t>
            </a:r>
            <a:r>
              <a:rPr lang="en-US" dirty="0">
                <a:effectLst/>
              </a:rPr>
              <a:t> 31-41. doi:10.1007/978-3-030-00536-8_4</a:t>
            </a:r>
          </a:p>
          <a:p>
            <a:pPr marL="457200" indent="-457200">
              <a:buFont typeface="+mj-lt"/>
              <a:buAutoNum type="arabicPeriod"/>
            </a:pPr>
            <a:r>
              <a:rPr lang="en-US" dirty="0" err="1">
                <a:effectLst/>
              </a:rPr>
              <a:t>Grupp</a:t>
            </a:r>
            <a:r>
              <a:rPr lang="en-US" dirty="0">
                <a:effectLst/>
              </a:rPr>
              <a:t>, R. B., </a:t>
            </a:r>
            <a:r>
              <a:rPr lang="en-US" dirty="0" err="1">
                <a:effectLst/>
              </a:rPr>
              <a:t>Unberath</a:t>
            </a:r>
            <a:r>
              <a:rPr lang="en-US" dirty="0">
                <a:effectLst/>
              </a:rPr>
              <a:t>, M., Gao, C., </a:t>
            </a:r>
            <a:r>
              <a:rPr lang="en-US" dirty="0" err="1">
                <a:effectLst/>
              </a:rPr>
              <a:t>Hegeman</a:t>
            </a:r>
            <a:r>
              <a:rPr lang="en-US" dirty="0">
                <a:effectLst/>
              </a:rPr>
              <a:t>, R. A., Murphy, R. J., Alexander, C. P., . . . Taylor, R. H. (2020). Automatic annotation of hip anatomy in FLUOROSCOPY for robust and efficient 2D/3D REGISTRATION. </a:t>
            </a:r>
            <a:r>
              <a:rPr lang="en-US" i="1" dirty="0">
                <a:effectLst/>
              </a:rPr>
              <a:t>International Journal of Computer Assisted Radiology and Surgery,</a:t>
            </a:r>
            <a:r>
              <a:rPr lang="en-US" dirty="0">
                <a:effectLst/>
              </a:rPr>
              <a:t> </a:t>
            </a:r>
            <a:r>
              <a:rPr lang="en-US" i="1" dirty="0">
                <a:effectLst/>
              </a:rPr>
              <a:t>15</a:t>
            </a:r>
            <a:r>
              <a:rPr lang="en-US" dirty="0">
                <a:effectLst/>
              </a:rPr>
              <a:t>(5), 759-769. doi:10.1007/s11548-020-02162-7</a:t>
            </a:r>
          </a:p>
          <a:p>
            <a:pPr marL="457200" indent="-457200">
              <a:buFont typeface="+mj-lt"/>
              <a:buAutoNum type="arabicPeriod"/>
            </a:pPr>
            <a:endParaRPr lang="en-US" dirty="0">
              <a:effectLst/>
            </a:endParaRPr>
          </a:p>
          <a:p>
            <a:pPr marL="457200" indent="-457200">
              <a:buFont typeface="+mj-lt"/>
              <a:buAutoNum type="arabicPeriod"/>
            </a:pPr>
            <a:endParaRPr lang="en-US" dirty="0">
              <a:effectLst/>
            </a:endParaRPr>
          </a:p>
          <a:p>
            <a:pPr marL="457200" indent="-457200">
              <a:buFont typeface="+mj-lt"/>
              <a:buAutoNum type="arabicPeriod"/>
            </a:pPr>
            <a:endParaRPr lang="en-US" dirty="0"/>
          </a:p>
        </p:txBody>
      </p:sp>
    </p:spTree>
    <p:extLst>
      <p:ext uri="{BB962C8B-B14F-4D97-AF65-F5344CB8AC3E}">
        <p14:creationId xmlns:p14="http://schemas.microsoft.com/office/powerpoint/2010/main" val="280716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5107-606B-4921-BA26-67FD568114C3}"/>
              </a:ext>
            </a:extLst>
          </p:cNvPr>
          <p:cNvSpPr>
            <a:spLocks noGrp="1"/>
          </p:cNvSpPr>
          <p:nvPr>
            <p:ph type="title"/>
          </p:nvPr>
        </p:nvSpPr>
        <p:spPr/>
        <p:txBody>
          <a:bodyPr/>
          <a:lstStyle/>
          <a:p>
            <a:r>
              <a:rPr lang="en-US" dirty="0"/>
              <a:t>Motivation and Project Goal</a:t>
            </a:r>
          </a:p>
        </p:txBody>
      </p:sp>
      <p:sp>
        <p:nvSpPr>
          <p:cNvPr id="3" name="Content Placeholder 2">
            <a:extLst>
              <a:ext uri="{FF2B5EF4-FFF2-40B4-BE49-F238E27FC236}">
                <a16:creationId xmlns:a16="http://schemas.microsoft.com/office/drawing/2014/main" id="{486E7960-F27C-4081-BF94-B6EFC3FAECA1}"/>
              </a:ext>
            </a:extLst>
          </p:cNvPr>
          <p:cNvSpPr>
            <a:spLocks noGrp="1"/>
          </p:cNvSpPr>
          <p:nvPr>
            <p:ph idx="1"/>
          </p:nvPr>
        </p:nvSpPr>
        <p:spPr/>
        <p:txBody>
          <a:bodyPr/>
          <a:lstStyle/>
          <a:p>
            <a:r>
              <a:rPr lang="en-US" dirty="0"/>
              <a:t>Motivation</a:t>
            </a:r>
          </a:p>
          <a:p>
            <a:pPr lvl="1"/>
            <a:r>
              <a:rPr lang="en-US" dirty="0"/>
              <a:t>Surgeons also rely on preoperative MR scans for tool trajectory planning for core decompression surgery, but there is no easy way for them to visualize the planned paths in the intra-operative X-ray shots</a:t>
            </a:r>
          </a:p>
          <a:p>
            <a:r>
              <a:rPr lang="en-US" dirty="0"/>
              <a:t>Project Goal</a:t>
            </a:r>
          </a:p>
          <a:p>
            <a:pPr lvl="1"/>
            <a:r>
              <a:rPr lang="en-US" dirty="0"/>
              <a:t>We would like to convert the annotations of segmentation of the necrotic tissues and the drill insertion paths from preoperative MR images to intraoperative x-rays would be helpful for surgeons.</a:t>
            </a:r>
          </a:p>
          <a:p>
            <a:pPr marL="0" indent="0">
              <a:buNone/>
            </a:pPr>
            <a:endParaRPr lang="en-US" dirty="0"/>
          </a:p>
        </p:txBody>
      </p:sp>
      <p:sp>
        <p:nvSpPr>
          <p:cNvPr id="4" name="AutoShape 2" descr="MRI of osteonecrosis">
            <a:extLst>
              <a:ext uri="{FF2B5EF4-FFF2-40B4-BE49-F238E27FC236}">
                <a16:creationId xmlns:a16="http://schemas.microsoft.com/office/drawing/2014/main" id="{8C658ABE-C87E-491C-BEC4-E542ED2000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MRI of osteonecrosis">
            <a:extLst>
              <a:ext uri="{FF2B5EF4-FFF2-40B4-BE49-F238E27FC236}">
                <a16:creationId xmlns:a16="http://schemas.microsoft.com/office/drawing/2014/main" id="{62ECD4FE-9D58-493A-8567-87114A8F4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801" y="4203090"/>
            <a:ext cx="2984468" cy="1684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CC5E09-2B05-469D-9E4C-529C509DD51D}"/>
              </a:ext>
            </a:extLst>
          </p:cNvPr>
          <p:cNvSpPr txBox="1"/>
          <p:nvPr/>
        </p:nvSpPr>
        <p:spPr>
          <a:xfrm>
            <a:off x="2415635" y="5975366"/>
            <a:ext cx="11460666" cy="523220"/>
          </a:xfrm>
          <a:prstGeom prst="rect">
            <a:avLst/>
          </a:prstGeom>
          <a:noFill/>
        </p:spPr>
        <p:txBody>
          <a:bodyPr wrap="square" rtlCol="0">
            <a:spAutoFit/>
          </a:bodyPr>
          <a:lstStyle/>
          <a:p>
            <a:r>
              <a:rPr lang="en-US" sz="1400" dirty="0">
                <a:effectLst/>
              </a:rPr>
              <a:t>Image source (Left and right image): [1] </a:t>
            </a:r>
            <a:r>
              <a:rPr lang="en-US" sz="1400" dirty="0" err="1">
                <a:effectLst/>
              </a:rPr>
              <a:t>orthoinfo</a:t>
            </a:r>
            <a:r>
              <a:rPr lang="en-US" sz="1400" dirty="0">
                <a:effectLst/>
              </a:rPr>
              <a:t> - </a:t>
            </a:r>
            <a:r>
              <a:rPr lang="en-US" sz="1400" dirty="0" err="1">
                <a:effectLst/>
              </a:rPr>
              <a:t>aaos</a:t>
            </a:r>
            <a:r>
              <a:rPr lang="en-US" sz="1400" dirty="0">
                <a:effectLst/>
              </a:rPr>
              <a:t>. (n.d.). Retrieved February 16, 2021</a:t>
            </a:r>
          </a:p>
          <a:p>
            <a:endParaRPr lang="en-US" sz="1400" dirty="0">
              <a:effectLst/>
            </a:endParaRPr>
          </a:p>
        </p:txBody>
      </p:sp>
      <p:pic>
        <p:nvPicPr>
          <p:cNvPr id="3078" name="Picture 6" descr="Normal hip and hip with osteonecrosis">
            <a:extLst>
              <a:ext uri="{FF2B5EF4-FFF2-40B4-BE49-F238E27FC236}">
                <a16:creationId xmlns:a16="http://schemas.microsoft.com/office/drawing/2014/main" id="{EFA52C3C-1073-4C78-84E2-EDE438818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506" y="4203090"/>
            <a:ext cx="3147509" cy="1705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09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C6F0-9E44-4131-AC21-2E0038E88E52}"/>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2246C158-D4C8-46FE-9FC0-1493297672D0}"/>
              </a:ext>
            </a:extLst>
          </p:cNvPr>
          <p:cNvSpPr>
            <a:spLocks noGrp="1"/>
          </p:cNvSpPr>
          <p:nvPr>
            <p:ph idx="1"/>
          </p:nvPr>
        </p:nvSpPr>
        <p:spPr/>
        <p:txBody>
          <a:bodyPr/>
          <a:lstStyle/>
          <a:p>
            <a:r>
              <a:rPr lang="en-US" dirty="0"/>
              <a:t>MR-Xray registration issue: </a:t>
            </a:r>
          </a:p>
          <a:p>
            <a:pPr lvl="1"/>
            <a:r>
              <a:rPr lang="en-US" dirty="0"/>
              <a:t>Direct registration between MR and X-ray is difficult due lack of </a:t>
            </a:r>
            <a:r>
              <a:rPr lang="en-US" b="0" i="0" dirty="0">
                <a:solidFill>
                  <a:srgbClr val="2E2E2E"/>
                </a:solidFill>
                <a:effectLst/>
                <a:latin typeface="NexusSerif"/>
              </a:rPr>
              <a:t>cross-modality information</a:t>
            </a:r>
            <a:r>
              <a:rPr lang="en-US" dirty="0"/>
              <a:t> between MR and X-ray</a:t>
            </a:r>
          </a:p>
          <a:p>
            <a:endParaRPr lang="en-US" dirty="0"/>
          </a:p>
          <a:p>
            <a:r>
              <a:rPr lang="en-US" dirty="0"/>
              <a:t>Indirect approach to achieve this goal:</a:t>
            </a:r>
          </a:p>
          <a:p>
            <a:pPr lvl="1"/>
            <a:r>
              <a:rPr lang="en-US" dirty="0"/>
              <a:t>1. MR-CT synthesis</a:t>
            </a:r>
          </a:p>
          <a:p>
            <a:pPr lvl="1"/>
            <a:r>
              <a:rPr lang="en-US" dirty="0"/>
              <a:t>2. Validation of synthesized CT </a:t>
            </a:r>
          </a:p>
          <a:p>
            <a:pPr lvl="1"/>
            <a:r>
              <a:rPr lang="en-US" dirty="0"/>
              <a:t>3. CT-Xray registration</a:t>
            </a:r>
          </a:p>
          <a:p>
            <a:pPr lvl="1"/>
            <a:r>
              <a:rPr lang="en-US" dirty="0"/>
              <a:t>4. </a:t>
            </a:r>
            <a:r>
              <a:rPr lang="en-US" strike="sngStrike" dirty="0"/>
              <a:t>Annotated path projection from MR to X-ray </a:t>
            </a:r>
            <a:r>
              <a:rPr lang="en-US" dirty="0"/>
              <a:t>(removed)</a:t>
            </a:r>
          </a:p>
        </p:txBody>
      </p:sp>
    </p:spTree>
    <p:extLst>
      <p:ext uri="{BB962C8B-B14F-4D97-AF65-F5344CB8AC3E}">
        <p14:creationId xmlns:p14="http://schemas.microsoft.com/office/powerpoint/2010/main" val="20314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472B-F839-4D32-A90E-AC8C12FF59CA}"/>
              </a:ext>
            </a:extLst>
          </p:cNvPr>
          <p:cNvSpPr>
            <a:spLocks noGrp="1"/>
          </p:cNvSpPr>
          <p:nvPr>
            <p:ph type="title"/>
          </p:nvPr>
        </p:nvSpPr>
        <p:spPr/>
        <p:txBody>
          <a:bodyPr/>
          <a:lstStyle/>
          <a:p>
            <a:r>
              <a:rPr lang="en-US" dirty="0"/>
              <a:t>Workflow (MR-CT Synthesis)</a:t>
            </a:r>
          </a:p>
        </p:txBody>
      </p:sp>
      <p:sp>
        <p:nvSpPr>
          <p:cNvPr id="4" name="Rectangle 3">
            <a:extLst>
              <a:ext uri="{FF2B5EF4-FFF2-40B4-BE49-F238E27FC236}">
                <a16:creationId xmlns:a16="http://schemas.microsoft.com/office/drawing/2014/main" id="{871D5296-1A23-414A-A98A-9BAAC9D91B76}"/>
              </a:ext>
            </a:extLst>
          </p:cNvPr>
          <p:cNvSpPr/>
          <p:nvPr/>
        </p:nvSpPr>
        <p:spPr>
          <a:xfrm>
            <a:off x="1361364" y="1934702"/>
            <a:ext cx="3110948" cy="910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AVN Dataset (CT, MR, Xray)</a:t>
            </a:r>
          </a:p>
          <a:p>
            <a:pPr algn="ctr"/>
            <a:r>
              <a:rPr lang="en-US" sz="2000" dirty="0">
                <a:solidFill>
                  <a:schemeClr val="tx1"/>
                </a:solidFill>
              </a:rPr>
              <a:t>NMDID (CT)</a:t>
            </a:r>
          </a:p>
        </p:txBody>
      </p:sp>
      <p:sp>
        <p:nvSpPr>
          <p:cNvPr id="5" name="TextBox 4">
            <a:extLst>
              <a:ext uri="{FF2B5EF4-FFF2-40B4-BE49-F238E27FC236}">
                <a16:creationId xmlns:a16="http://schemas.microsoft.com/office/drawing/2014/main" id="{B585E890-B37F-4D96-B67D-12C20FBBA5FF}"/>
              </a:ext>
            </a:extLst>
          </p:cNvPr>
          <p:cNvSpPr txBox="1"/>
          <p:nvPr/>
        </p:nvSpPr>
        <p:spPr>
          <a:xfrm>
            <a:off x="1788997" y="1473036"/>
            <a:ext cx="2255682" cy="461665"/>
          </a:xfrm>
          <a:prstGeom prst="rect">
            <a:avLst/>
          </a:prstGeom>
          <a:noFill/>
        </p:spPr>
        <p:txBody>
          <a:bodyPr wrap="none" rtlCol="0">
            <a:spAutoFit/>
          </a:bodyPr>
          <a:lstStyle/>
          <a:p>
            <a:r>
              <a:rPr lang="en-US" sz="2400" b="1" dirty="0"/>
              <a:t>Training Dataset</a:t>
            </a:r>
          </a:p>
        </p:txBody>
      </p:sp>
      <p:sp>
        <p:nvSpPr>
          <p:cNvPr id="6" name="Rectangle 5">
            <a:extLst>
              <a:ext uri="{FF2B5EF4-FFF2-40B4-BE49-F238E27FC236}">
                <a16:creationId xmlns:a16="http://schemas.microsoft.com/office/drawing/2014/main" id="{9BFBB1B0-1594-4A55-BFC5-02BD6EB3A672}"/>
              </a:ext>
            </a:extLst>
          </p:cNvPr>
          <p:cNvSpPr/>
          <p:nvPr/>
        </p:nvSpPr>
        <p:spPr>
          <a:xfrm>
            <a:off x="1503678" y="3150303"/>
            <a:ext cx="2835966" cy="957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chemeClr val="tx1"/>
                </a:solidFill>
              </a:rPr>
              <a:t>ImagePreprocessing</a:t>
            </a:r>
            <a:endParaRPr lang="en-US" sz="2400" i="1" dirty="0">
              <a:solidFill>
                <a:schemeClr val="tx1"/>
              </a:solidFill>
            </a:endParaRPr>
          </a:p>
        </p:txBody>
      </p:sp>
      <p:cxnSp>
        <p:nvCxnSpPr>
          <p:cNvPr id="8" name="Straight Arrow Connector 7">
            <a:extLst>
              <a:ext uri="{FF2B5EF4-FFF2-40B4-BE49-F238E27FC236}">
                <a16:creationId xmlns:a16="http://schemas.microsoft.com/office/drawing/2014/main" id="{AC5E59EB-7B3A-40E7-80BA-BE729BF4486E}"/>
              </a:ext>
            </a:extLst>
          </p:cNvPr>
          <p:cNvCxnSpPr>
            <a:cxnSpLocks/>
            <a:stCxn id="4" idx="2"/>
            <a:endCxn id="6" idx="0"/>
          </p:cNvCxnSpPr>
          <p:nvPr/>
        </p:nvCxnSpPr>
        <p:spPr>
          <a:xfrm>
            <a:off x="2916838" y="2844756"/>
            <a:ext cx="4823" cy="30554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F079AE-04C1-4296-9C9E-D2CD2F5B1A0C}"/>
              </a:ext>
            </a:extLst>
          </p:cNvPr>
          <p:cNvSpPr txBox="1"/>
          <p:nvPr/>
        </p:nvSpPr>
        <p:spPr>
          <a:xfrm>
            <a:off x="9614664" y="486031"/>
            <a:ext cx="2690238" cy="1477328"/>
          </a:xfrm>
          <a:prstGeom prst="rect">
            <a:avLst/>
          </a:prstGeom>
          <a:noFill/>
        </p:spPr>
        <p:txBody>
          <a:bodyPr wrap="square" rtlCol="0">
            <a:spAutoFit/>
          </a:bodyPr>
          <a:lstStyle/>
          <a:p>
            <a:r>
              <a:rPr lang="en-US" dirty="0"/>
              <a:t>Datasets</a:t>
            </a:r>
          </a:p>
          <a:p>
            <a:endParaRPr lang="en-US" dirty="0"/>
          </a:p>
          <a:p>
            <a:r>
              <a:rPr lang="en-US" dirty="0"/>
              <a:t>Packages</a:t>
            </a:r>
          </a:p>
          <a:p>
            <a:endParaRPr lang="en-US" dirty="0"/>
          </a:p>
          <a:p>
            <a:r>
              <a:rPr lang="en-US" dirty="0"/>
              <a:t>trained models </a:t>
            </a:r>
          </a:p>
        </p:txBody>
      </p:sp>
      <p:sp>
        <p:nvSpPr>
          <p:cNvPr id="11" name="Rectangle 10">
            <a:extLst>
              <a:ext uri="{FF2B5EF4-FFF2-40B4-BE49-F238E27FC236}">
                <a16:creationId xmlns:a16="http://schemas.microsoft.com/office/drawing/2014/main" id="{3AEC76E0-DC6A-4076-BBCB-91B6237DAD81}"/>
              </a:ext>
            </a:extLst>
          </p:cNvPr>
          <p:cNvSpPr/>
          <p:nvPr/>
        </p:nvSpPr>
        <p:spPr>
          <a:xfrm>
            <a:off x="9073037" y="1025959"/>
            <a:ext cx="480438"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5844941-8FEE-4378-9A41-A285443B546B}"/>
              </a:ext>
            </a:extLst>
          </p:cNvPr>
          <p:cNvCxnSpPr>
            <a:cxnSpLocks/>
            <a:stCxn id="6" idx="2"/>
            <a:endCxn id="14" idx="0"/>
          </p:cNvCxnSpPr>
          <p:nvPr/>
        </p:nvCxnSpPr>
        <p:spPr>
          <a:xfrm>
            <a:off x="2921661" y="4107773"/>
            <a:ext cx="0" cy="34530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4E2C008-EF40-4ED0-B846-405A3ED9133B}"/>
              </a:ext>
            </a:extLst>
          </p:cNvPr>
          <p:cNvSpPr/>
          <p:nvPr/>
        </p:nvSpPr>
        <p:spPr>
          <a:xfrm>
            <a:off x="1295104" y="4453077"/>
            <a:ext cx="3253114" cy="95746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Unpaired MR images (.jpg) </a:t>
            </a:r>
          </a:p>
          <a:p>
            <a:pPr algn="ctr"/>
            <a:r>
              <a:rPr lang="en-US" sz="2000" dirty="0">
                <a:solidFill>
                  <a:schemeClr val="tx1"/>
                </a:solidFill>
              </a:rPr>
              <a:t>Unpaired CT images (.jpg) </a:t>
            </a:r>
          </a:p>
        </p:txBody>
      </p:sp>
      <p:sp>
        <p:nvSpPr>
          <p:cNvPr id="19" name="Rectangle 18">
            <a:extLst>
              <a:ext uri="{FF2B5EF4-FFF2-40B4-BE49-F238E27FC236}">
                <a16:creationId xmlns:a16="http://schemas.microsoft.com/office/drawing/2014/main" id="{22894411-A407-4E26-95D0-FD834BD98841}"/>
              </a:ext>
            </a:extLst>
          </p:cNvPr>
          <p:cNvSpPr/>
          <p:nvPr/>
        </p:nvSpPr>
        <p:spPr>
          <a:xfrm>
            <a:off x="5273516" y="4453076"/>
            <a:ext cx="2631801" cy="957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chemeClr val="tx1"/>
                </a:solidFill>
              </a:rPr>
              <a:t>cycleGAN</a:t>
            </a:r>
            <a:endParaRPr lang="en-US" sz="2400" i="1" dirty="0">
              <a:solidFill>
                <a:schemeClr val="tx1"/>
              </a:solidFill>
            </a:endParaRPr>
          </a:p>
        </p:txBody>
      </p:sp>
      <p:cxnSp>
        <p:nvCxnSpPr>
          <p:cNvPr id="20" name="Straight Arrow Connector 19">
            <a:extLst>
              <a:ext uri="{FF2B5EF4-FFF2-40B4-BE49-F238E27FC236}">
                <a16:creationId xmlns:a16="http://schemas.microsoft.com/office/drawing/2014/main" id="{6C6DD667-D713-487C-8560-318D7A023D4F}"/>
              </a:ext>
            </a:extLst>
          </p:cNvPr>
          <p:cNvCxnSpPr>
            <a:cxnSpLocks/>
            <a:stCxn id="14" idx="3"/>
            <a:endCxn id="19" idx="1"/>
          </p:cNvCxnSpPr>
          <p:nvPr/>
        </p:nvCxnSpPr>
        <p:spPr>
          <a:xfrm flipV="1">
            <a:off x="4548218" y="4931811"/>
            <a:ext cx="725298" cy="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485ECD4-D461-40A4-82EF-B251ECF35045}"/>
              </a:ext>
            </a:extLst>
          </p:cNvPr>
          <p:cNvSpPr/>
          <p:nvPr/>
        </p:nvSpPr>
        <p:spPr>
          <a:xfrm>
            <a:off x="8526630" y="4453076"/>
            <a:ext cx="2216275" cy="9574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Generator models </a:t>
            </a:r>
          </a:p>
          <a:p>
            <a:pPr algn="ctr"/>
            <a:r>
              <a:rPr lang="en-US" sz="2000" dirty="0">
                <a:solidFill>
                  <a:schemeClr val="tx1"/>
                </a:solidFill>
              </a:rPr>
              <a:t>(from MR to CT)</a:t>
            </a:r>
          </a:p>
        </p:txBody>
      </p:sp>
      <p:cxnSp>
        <p:nvCxnSpPr>
          <p:cNvPr id="25" name="Straight Arrow Connector 24">
            <a:extLst>
              <a:ext uri="{FF2B5EF4-FFF2-40B4-BE49-F238E27FC236}">
                <a16:creationId xmlns:a16="http://schemas.microsoft.com/office/drawing/2014/main" id="{705D6CFF-7DAF-4DA5-BF26-2E8408CAEAAF}"/>
              </a:ext>
            </a:extLst>
          </p:cNvPr>
          <p:cNvCxnSpPr>
            <a:cxnSpLocks/>
            <a:endCxn id="24" idx="1"/>
          </p:cNvCxnSpPr>
          <p:nvPr/>
        </p:nvCxnSpPr>
        <p:spPr>
          <a:xfrm>
            <a:off x="7905325" y="4931811"/>
            <a:ext cx="62130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AFF4404-3690-477B-8985-1A5C5C116BE0}"/>
              </a:ext>
            </a:extLst>
          </p:cNvPr>
          <p:cNvSpPr/>
          <p:nvPr/>
        </p:nvSpPr>
        <p:spPr>
          <a:xfrm>
            <a:off x="9064754" y="1594027"/>
            <a:ext cx="480438" cy="3693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8DC6DC-728A-4182-90F4-ED18F6C632E5}"/>
              </a:ext>
            </a:extLst>
          </p:cNvPr>
          <p:cNvSpPr/>
          <p:nvPr/>
        </p:nvSpPr>
        <p:spPr>
          <a:xfrm>
            <a:off x="9064754" y="496571"/>
            <a:ext cx="480438" cy="3693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4C63F1E-3A3C-4B68-9D6A-18125D80FEB2}"/>
              </a:ext>
            </a:extLst>
          </p:cNvPr>
          <p:cNvSpPr txBox="1"/>
          <p:nvPr/>
        </p:nvSpPr>
        <p:spPr>
          <a:xfrm>
            <a:off x="5273516" y="5410546"/>
            <a:ext cx="2631801" cy="646331"/>
          </a:xfrm>
          <a:prstGeom prst="rect">
            <a:avLst/>
          </a:prstGeom>
          <a:noFill/>
        </p:spPr>
        <p:txBody>
          <a:bodyPr wrap="square" rtlCol="0">
            <a:spAutoFit/>
          </a:bodyPr>
          <a:lstStyle/>
          <a:p>
            <a:r>
              <a:rPr lang="en-US" dirty="0"/>
              <a:t>(Developed by Jun-Yan Zhu et al.) (Modified)</a:t>
            </a:r>
          </a:p>
        </p:txBody>
      </p:sp>
      <p:pic>
        <p:nvPicPr>
          <p:cNvPr id="34" name="Content Placeholder 3" descr="Icon&#10;&#10;Description automatically generated">
            <a:extLst>
              <a:ext uri="{FF2B5EF4-FFF2-40B4-BE49-F238E27FC236}">
                <a16:creationId xmlns:a16="http://schemas.microsoft.com/office/drawing/2014/main" id="{2B49CCF9-E660-4A53-B6E4-1DAB3B29C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312" y="3459425"/>
            <a:ext cx="375459" cy="375459"/>
          </a:xfrm>
          <a:prstGeom prst="rect">
            <a:avLst/>
          </a:prstGeom>
        </p:spPr>
      </p:pic>
      <p:pic>
        <p:nvPicPr>
          <p:cNvPr id="35" name="Content Placeholder 3" descr="Icon&#10;&#10;Description automatically generated">
            <a:extLst>
              <a:ext uri="{FF2B5EF4-FFF2-40B4-BE49-F238E27FC236}">
                <a16:creationId xmlns:a16="http://schemas.microsoft.com/office/drawing/2014/main" id="{BAF66085-FD8F-454F-B4E9-9870C338B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939" y="4740774"/>
            <a:ext cx="375459" cy="375459"/>
          </a:xfrm>
          <a:prstGeom prst="rect">
            <a:avLst/>
          </a:prstGeom>
        </p:spPr>
      </p:pic>
    </p:spTree>
    <p:extLst>
      <p:ext uri="{BB962C8B-B14F-4D97-AF65-F5344CB8AC3E}">
        <p14:creationId xmlns:p14="http://schemas.microsoft.com/office/powerpoint/2010/main" val="3551533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472B-F839-4D32-A90E-AC8C12FF59CA}"/>
              </a:ext>
            </a:extLst>
          </p:cNvPr>
          <p:cNvSpPr>
            <a:spLocks noGrp="1"/>
          </p:cNvSpPr>
          <p:nvPr>
            <p:ph type="title"/>
          </p:nvPr>
        </p:nvSpPr>
        <p:spPr/>
        <p:txBody>
          <a:bodyPr/>
          <a:lstStyle/>
          <a:p>
            <a:r>
              <a:rPr lang="en-US" dirty="0"/>
              <a:t>Workflow (Validation of synthesized CT)</a:t>
            </a:r>
          </a:p>
        </p:txBody>
      </p:sp>
      <p:cxnSp>
        <p:nvCxnSpPr>
          <p:cNvPr id="25" name="Straight Arrow Connector 24">
            <a:extLst>
              <a:ext uri="{FF2B5EF4-FFF2-40B4-BE49-F238E27FC236}">
                <a16:creationId xmlns:a16="http://schemas.microsoft.com/office/drawing/2014/main" id="{705D6CFF-7DAF-4DA5-BF26-2E8408CAEAAF}"/>
              </a:ext>
            </a:extLst>
          </p:cNvPr>
          <p:cNvCxnSpPr>
            <a:cxnSpLocks/>
          </p:cNvCxnSpPr>
          <p:nvPr/>
        </p:nvCxnSpPr>
        <p:spPr>
          <a:xfrm>
            <a:off x="4035690" y="2581429"/>
            <a:ext cx="62130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96733ED-F979-4F7A-8100-B2DB90E592AE}"/>
              </a:ext>
            </a:extLst>
          </p:cNvPr>
          <p:cNvSpPr/>
          <p:nvPr/>
        </p:nvSpPr>
        <p:spPr>
          <a:xfrm>
            <a:off x="1113185" y="2144624"/>
            <a:ext cx="2922505" cy="910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AVN Dataset MR volume</a:t>
            </a:r>
          </a:p>
        </p:txBody>
      </p:sp>
      <p:sp>
        <p:nvSpPr>
          <p:cNvPr id="16" name="Rectangle 15">
            <a:extLst>
              <a:ext uri="{FF2B5EF4-FFF2-40B4-BE49-F238E27FC236}">
                <a16:creationId xmlns:a16="http://schemas.microsoft.com/office/drawing/2014/main" id="{8D478881-616E-42A2-A72E-EDF0A34876B9}"/>
              </a:ext>
            </a:extLst>
          </p:cNvPr>
          <p:cNvSpPr/>
          <p:nvPr/>
        </p:nvSpPr>
        <p:spPr>
          <a:xfrm>
            <a:off x="4656995" y="2097208"/>
            <a:ext cx="2216275" cy="9574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Generator models </a:t>
            </a:r>
          </a:p>
          <a:p>
            <a:pPr algn="ctr"/>
            <a:r>
              <a:rPr lang="en-US" sz="2000" dirty="0">
                <a:solidFill>
                  <a:schemeClr val="tx1"/>
                </a:solidFill>
              </a:rPr>
              <a:t>(from MR to CT)</a:t>
            </a:r>
          </a:p>
        </p:txBody>
      </p:sp>
      <p:sp>
        <p:nvSpPr>
          <p:cNvPr id="18" name="Rectangle 17">
            <a:extLst>
              <a:ext uri="{FF2B5EF4-FFF2-40B4-BE49-F238E27FC236}">
                <a16:creationId xmlns:a16="http://schemas.microsoft.com/office/drawing/2014/main" id="{9D97F51E-DD7C-402C-BADC-2D7455B4B5F6}"/>
              </a:ext>
            </a:extLst>
          </p:cNvPr>
          <p:cNvSpPr/>
          <p:nvPr/>
        </p:nvSpPr>
        <p:spPr>
          <a:xfrm>
            <a:off x="7554613" y="2097208"/>
            <a:ext cx="2740586" cy="91005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Synthesized CT volume</a:t>
            </a:r>
          </a:p>
        </p:txBody>
      </p:sp>
      <p:cxnSp>
        <p:nvCxnSpPr>
          <p:cNvPr id="21" name="Straight Arrow Connector 20">
            <a:extLst>
              <a:ext uri="{FF2B5EF4-FFF2-40B4-BE49-F238E27FC236}">
                <a16:creationId xmlns:a16="http://schemas.microsoft.com/office/drawing/2014/main" id="{9241AD0F-77DA-4471-83C9-A25F9F98C219}"/>
              </a:ext>
            </a:extLst>
          </p:cNvPr>
          <p:cNvCxnSpPr>
            <a:cxnSpLocks/>
            <a:endCxn id="18" idx="1"/>
          </p:cNvCxnSpPr>
          <p:nvPr/>
        </p:nvCxnSpPr>
        <p:spPr>
          <a:xfrm>
            <a:off x="6873270" y="2550523"/>
            <a:ext cx="681343" cy="171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59A28EF-2B67-4D3A-98DD-35495871D47A}"/>
              </a:ext>
            </a:extLst>
          </p:cNvPr>
          <p:cNvSpPr/>
          <p:nvPr/>
        </p:nvSpPr>
        <p:spPr>
          <a:xfrm>
            <a:off x="1113185" y="4136900"/>
            <a:ext cx="2922505" cy="910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AVN Dataset CT volume</a:t>
            </a:r>
          </a:p>
        </p:txBody>
      </p:sp>
      <p:cxnSp>
        <p:nvCxnSpPr>
          <p:cNvPr id="9" name="Straight Arrow Connector 8">
            <a:extLst>
              <a:ext uri="{FF2B5EF4-FFF2-40B4-BE49-F238E27FC236}">
                <a16:creationId xmlns:a16="http://schemas.microsoft.com/office/drawing/2014/main" id="{3E3EBC93-42FB-4E39-BDCA-64BEDDD8407A}"/>
              </a:ext>
            </a:extLst>
          </p:cNvPr>
          <p:cNvCxnSpPr>
            <a:stCxn id="15" idx="2"/>
            <a:endCxn id="22" idx="0"/>
          </p:cNvCxnSpPr>
          <p:nvPr/>
        </p:nvCxnSpPr>
        <p:spPr>
          <a:xfrm>
            <a:off x="2574438" y="3054678"/>
            <a:ext cx="0" cy="108222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775EF7C-B955-4190-AB87-4DA95B31584C}"/>
              </a:ext>
            </a:extLst>
          </p:cNvPr>
          <p:cNvSpPr txBox="1"/>
          <p:nvPr/>
        </p:nvSpPr>
        <p:spPr>
          <a:xfrm>
            <a:off x="545933" y="3429000"/>
            <a:ext cx="2028504" cy="369332"/>
          </a:xfrm>
          <a:prstGeom prst="rect">
            <a:avLst/>
          </a:prstGeom>
          <a:noFill/>
        </p:spPr>
        <p:txBody>
          <a:bodyPr wrap="none" rtlCol="0">
            <a:spAutoFit/>
          </a:bodyPr>
          <a:lstStyle/>
          <a:p>
            <a:r>
              <a:rPr lang="en-US" dirty="0"/>
              <a:t>Manual registration</a:t>
            </a:r>
          </a:p>
        </p:txBody>
      </p:sp>
      <p:grpSp>
        <p:nvGrpSpPr>
          <p:cNvPr id="29" name="Group 28">
            <a:extLst>
              <a:ext uri="{FF2B5EF4-FFF2-40B4-BE49-F238E27FC236}">
                <a16:creationId xmlns:a16="http://schemas.microsoft.com/office/drawing/2014/main" id="{59BE6369-BB60-472F-99E9-BFEC51C93311}"/>
              </a:ext>
            </a:extLst>
          </p:cNvPr>
          <p:cNvGrpSpPr/>
          <p:nvPr/>
        </p:nvGrpSpPr>
        <p:grpSpPr>
          <a:xfrm>
            <a:off x="5765132" y="3840160"/>
            <a:ext cx="5817263" cy="1508045"/>
            <a:chOff x="5097104" y="3744728"/>
            <a:chExt cx="5198095" cy="1508045"/>
          </a:xfrm>
        </p:grpSpPr>
        <p:sp>
          <p:nvSpPr>
            <p:cNvPr id="27" name="Rectangle 26">
              <a:extLst>
                <a:ext uri="{FF2B5EF4-FFF2-40B4-BE49-F238E27FC236}">
                  <a16:creationId xmlns:a16="http://schemas.microsoft.com/office/drawing/2014/main" id="{2F535A74-8BA8-4708-B3E5-4E35031085DA}"/>
                </a:ext>
              </a:extLst>
            </p:cNvPr>
            <p:cNvSpPr/>
            <p:nvPr/>
          </p:nvSpPr>
          <p:spPr>
            <a:xfrm>
              <a:off x="5097104" y="3744728"/>
              <a:ext cx="5198095" cy="15080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tx1"/>
                  </a:solidFill>
                </a:rPr>
                <a:t> </a:t>
              </a:r>
              <a:r>
                <a:rPr lang="en-US" sz="2400" i="1" dirty="0" err="1">
                  <a:solidFill>
                    <a:schemeClr val="tx1"/>
                  </a:solidFill>
                </a:rPr>
                <a:t>volumeValidation</a:t>
              </a:r>
              <a:r>
                <a:rPr lang="en-US" sz="2400" i="1" dirty="0">
                  <a:solidFill>
                    <a:schemeClr val="tx1"/>
                  </a:solidFill>
                </a:rPr>
                <a:t>                                         </a:t>
              </a:r>
            </a:p>
          </p:txBody>
        </p:sp>
        <p:sp>
          <p:nvSpPr>
            <p:cNvPr id="26" name="Rectangle 25">
              <a:extLst>
                <a:ext uri="{FF2B5EF4-FFF2-40B4-BE49-F238E27FC236}">
                  <a16:creationId xmlns:a16="http://schemas.microsoft.com/office/drawing/2014/main" id="{33E71351-36C5-485D-8B09-E9FAC53B897F}"/>
                </a:ext>
              </a:extLst>
            </p:cNvPr>
            <p:cNvSpPr/>
            <p:nvPr/>
          </p:nvSpPr>
          <p:spPr>
            <a:xfrm>
              <a:off x="7708548" y="4039021"/>
              <a:ext cx="2466193" cy="957470"/>
            </a:xfrm>
            <a:prstGeom prst="rect">
              <a:avLst/>
            </a:prstGeom>
            <a:solidFill>
              <a:schemeClr val="accent2">
                <a:lumMod val="20000"/>
                <a:lumOff val="80000"/>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err="1">
                  <a:solidFill>
                    <a:schemeClr val="tx1"/>
                  </a:solidFill>
                </a:rPr>
                <a:t>ImageSimilarity</a:t>
              </a:r>
              <a:endParaRPr lang="en-US" sz="2400" i="1" dirty="0">
                <a:solidFill>
                  <a:schemeClr val="tx1"/>
                </a:solidFill>
              </a:endParaRPr>
            </a:p>
          </p:txBody>
        </p:sp>
      </p:grpSp>
      <p:cxnSp>
        <p:nvCxnSpPr>
          <p:cNvPr id="28" name="Straight Arrow Connector 27">
            <a:extLst>
              <a:ext uri="{FF2B5EF4-FFF2-40B4-BE49-F238E27FC236}">
                <a16:creationId xmlns:a16="http://schemas.microsoft.com/office/drawing/2014/main" id="{82A39801-BB39-460A-9B65-9E8D3287F1FA}"/>
              </a:ext>
            </a:extLst>
          </p:cNvPr>
          <p:cNvCxnSpPr>
            <a:cxnSpLocks/>
            <a:stCxn id="22" idx="3"/>
            <a:endCxn id="27" idx="1"/>
          </p:cNvCxnSpPr>
          <p:nvPr/>
        </p:nvCxnSpPr>
        <p:spPr>
          <a:xfrm>
            <a:off x="4035690" y="4591927"/>
            <a:ext cx="1729442" cy="225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DAD7C77-2062-48DC-8FDE-D3A068F663B2}"/>
              </a:ext>
            </a:extLst>
          </p:cNvPr>
          <p:cNvCxnSpPr>
            <a:cxnSpLocks/>
            <a:stCxn id="18" idx="2"/>
          </p:cNvCxnSpPr>
          <p:nvPr/>
        </p:nvCxnSpPr>
        <p:spPr>
          <a:xfrm>
            <a:off x="8924906" y="3007262"/>
            <a:ext cx="0" cy="84347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91763F3-7BE9-494C-85F6-84472A2FC053}"/>
              </a:ext>
            </a:extLst>
          </p:cNvPr>
          <p:cNvSpPr txBox="1"/>
          <p:nvPr/>
        </p:nvSpPr>
        <p:spPr>
          <a:xfrm>
            <a:off x="9618108" y="203431"/>
            <a:ext cx="2690238" cy="1477328"/>
          </a:xfrm>
          <a:prstGeom prst="rect">
            <a:avLst/>
          </a:prstGeom>
          <a:noFill/>
        </p:spPr>
        <p:txBody>
          <a:bodyPr wrap="square" rtlCol="0">
            <a:spAutoFit/>
          </a:bodyPr>
          <a:lstStyle/>
          <a:p>
            <a:r>
              <a:rPr lang="en-US" dirty="0"/>
              <a:t>Datasets</a:t>
            </a:r>
          </a:p>
          <a:p>
            <a:endParaRPr lang="en-US" dirty="0"/>
          </a:p>
          <a:p>
            <a:r>
              <a:rPr lang="en-US" dirty="0"/>
              <a:t>Packages</a:t>
            </a:r>
          </a:p>
          <a:p>
            <a:endParaRPr lang="en-US" dirty="0"/>
          </a:p>
          <a:p>
            <a:r>
              <a:rPr lang="en-US" dirty="0"/>
              <a:t>trained models </a:t>
            </a:r>
          </a:p>
        </p:txBody>
      </p:sp>
      <p:sp>
        <p:nvSpPr>
          <p:cNvPr id="37" name="Rectangle 36">
            <a:extLst>
              <a:ext uri="{FF2B5EF4-FFF2-40B4-BE49-F238E27FC236}">
                <a16:creationId xmlns:a16="http://schemas.microsoft.com/office/drawing/2014/main" id="{C93AAB91-08EE-4584-A6F4-87288A584CA8}"/>
              </a:ext>
            </a:extLst>
          </p:cNvPr>
          <p:cNvSpPr/>
          <p:nvPr/>
        </p:nvSpPr>
        <p:spPr>
          <a:xfrm>
            <a:off x="9076481" y="743359"/>
            <a:ext cx="480438"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1A617FD-45B2-468C-8E2F-4D758B2F4C4B}"/>
              </a:ext>
            </a:extLst>
          </p:cNvPr>
          <p:cNvSpPr/>
          <p:nvPr/>
        </p:nvSpPr>
        <p:spPr>
          <a:xfrm>
            <a:off x="9068198" y="1311427"/>
            <a:ext cx="480438" cy="3693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3907EDB-8C26-4435-B5D1-2957D0A0059C}"/>
              </a:ext>
            </a:extLst>
          </p:cNvPr>
          <p:cNvSpPr/>
          <p:nvPr/>
        </p:nvSpPr>
        <p:spPr>
          <a:xfrm>
            <a:off x="9068198" y="213971"/>
            <a:ext cx="480438" cy="3693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Content Placeholder 3" descr="Icon&#10;&#10;Description automatically generated">
            <a:extLst>
              <a:ext uri="{FF2B5EF4-FFF2-40B4-BE49-F238E27FC236}">
                <a16:creationId xmlns:a16="http://schemas.microsoft.com/office/drawing/2014/main" id="{28BB9E6F-68E9-4257-809F-5E9F8C57A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7468" y="4454486"/>
            <a:ext cx="375459" cy="375459"/>
          </a:xfrm>
          <a:prstGeom prst="rect">
            <a:avLst/>
          </a:prstGeom>
        </p:spPr>
      </p:pic>
      <p:pic>
        <p:nvPicPr>
          <p:cNvPr id="42" name="Picture 41" descr="A black rectangle with a black background&#10;&#10;Description automatically generated with low confidence">
            <a:extLst>
              <a:ext uri="{FF2B5EF4-FFF2-40B4-BE49-F238E27FC236}">
                <a16:creationId xmlns:a16="http://schemas.microsoft.com/office/drawing/2014/main" id="{B800B5B4-1071-4286-8A28-054E2A1F787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377000"/>
                    </a14:imgEffect>
                    <a14:imgEffect>
                      <a14:brightnessContrast bright="-22000"/>
                    </a14:imgEffect>
                  </a14:imgLayer>
                </a14:imgProps>
              </a:ext>
              <a:ext uri="{28A0092B-C50C-407E-A947-70E740481C1C}">
                <a14:useLocalDpi xmlns:a14="http://schemas.microsoft.com/office/drawing/2010/main" val="0"/>
              </a:ext>
            </a:extLst>
          </a:blip>
          <a:stretch>
            <a:fillRect/>
          </a:stretch>
        </p:blipFill>
        <p:spPr>
          <a:xfrm>
            <a:off x="8225155" y="4445531"/>
            <a:ext cx="327676" cy="364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919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B823-1F77-4EA5-AD8D-C5A6CA1B0698}"/>
              </a:ext>
            </a:extLst>
          </p:cNvPr>
          <p:cNvSpPr>
            <a:spLocks noGrp="1"/>
          </p:cNvSpPr>
          <p:nvPr>
            <p:ph type="title"/>
          </p:nvPr>
        </p:nvSpPr>
        <p:spPr/>
        <p:txBody>
          <a:bodyPr/>
          <a:lstStyle/>
          <a:p>
            <a:r>
              <a:rPr lang="en-US" dirty="0"/>
              <a:t>Workflow (CT to X-ray registration)</a:t>
            </a:r>
          </a:p>
        </p:txBody>
      </p:sp>
      <p:sp>
        <p:nvSpPr>
          <p:cNvPr id="4" name="Rectangle 3">
            <a:extLst>
              <a:ext uri="{FF2B5EF4-FFF2-40B4-BE49-F238E27FC236}">
                <a16:creationId xmlns:a16="http://schemas.microsoft.com/office/drawing/2014/main" id="{800BFC38-2C9D-4321-A060-029A74127994}"/>
              </a:ext>
            </a:extLst>
          </p:cNvPr>
          <p:cNvSpPr/>
          <p:nvPr/>
        </p:nvSpPr>
        <p:spPr>
          <a:xfrm>
            <a:off x="906770" y="1699189"/>
            <a:ext cx="2740586" cy="7463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Synthesized CT volume</a:t>
            </a:r>
          </a:p>
        </p:txBody>
      </p:sp>
      <p:sp>
        <p:nvSpPr>
          <p:cNvPr id="7" name="Rectangle 6">
            <a:extLst>
              <a:ext uri="{FF2B5EF4-FFF2-40B4-BE49-F238E27FC236}">
                <a16:creationId xmlns:a16="http://schemas.microsoft.com/office/drawing/2014/main" id="{025A81C7-D6B6-41A0-B8EC-69F358C85436}"/>
              </a:ext>
            </a:extLst>
          </p:cNvPr>
          <p:cNvSpPr/>
          <p:nvPr/>
        </p:nvSpPr>
        <p:spPr>
          <a:xfrm>
            <a:off x="967427" y="2693465"/>
            <a:ext cx="2631801" cy="957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rPr>
              <a:t>Bone-segmentation</a:t>
            </a:r>
          </a:p>
        </p:txBody>
      </p:sp>
      <p:sp>
        <p:nvSpPr>
          <p:cNvPr id="8" name="TextBox 7">
            <a:extLst>
              <a:ext uri="{FF2B5EF4-FFF2-40B4-BE49-F238E27FC236}">
                <a16:creationId xmlns:a16="http://schemas.microsoft.com/office/drawing/2014/main" id="{4F3311F5-E9E1-48ED-B44C-954FFB7CC88C}"/>
              </a:ext>
            </a:extLst>
          </p:cNvPr>
          <p:cNvSpPr txBox="1"/>
          <p:nvPr/>
        </p:nvSpPr>
        <p:spPr>
          <a:xfrm>
            <a:off x="3631325" y="2836559"/>
            <a:ext cx="2631801" cy="646331"/>
          </a:xfrm>
          <a:prstGeom prst="rect">
            <a:avLst/>
          </a:prstGeom>
          <a:noFill/>
        </p:spPr>
        <p:txBody>
          <a:bodyPr wrap="square" rtlCol="0">
            <a:spAutoFit/>
          </a:bodyPr>
          <a:lstStyle/>
          <a:p>
            <a:r>
              <a:rPr lang="en-US" dirty="0"/>
              <a:t>(Developed by Marcel </a:t>
            </a:r>
            <a:r>
              <a:rPr lang="en-US" dirty="0" err="1"/>
              <a:t>Krčah</a:t>
            </a:r>
            <a:r>
              <a:rPr lang="en-US" dirty="0"/>
              <a:t> et al.) </a:t>
            </a:r>
          </a:p>
        </p:txBody>
      </p:sp>
      <p:sp>
        <p:nvSpPr>
          <p:cNvPr id="10" name="Rectangle 9">
            <a:extLst>
              <a:ext uri="{FF2B5EF4-FFF2-40B4-BE49-F238E27FC236}">
                <a16:creationId xmlns:a16="http://schemas.microsoft.com/office/drawing/2014/main" id="{60D5BA98-802B-4368-BE01-45D66E8EE253}"/>
              </a:ext>
            </a:extLst>
          </p:cNvPr>
          <p:cNvSpPr/>
          <p:nvPr/>
        </p:nvSpPr>
        <p:spPr>
          <a:xfrm>
            <a:off x="918802" y="3980578"/>
            <a:ext cx="2740586" cy="7463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Segmented CT volume</a:t>
            </a:r>
          </a:p>
        </p:txBody>
      </p:sp>
      <p:cxnSp>
        <p:nvCxnSpPr>
          <p:cNvPr id="11" name="Straight Arrow Connector 10">
            <a:extLst>
              <a:ext uri="{FF2B5EF4-FFF2-40B4-BE49-F238E27FC236}">
                <a16:creationId xmlns:a16="http://schemas.microsoft.com/office/drawing/2014/main" id="{CE4BD5EB-596A-480B-BB63-1A98BBFF7902}"/>
              </a:ext>
            </a:extLst>
          </p:cNvPr>
          <p:cNvCxnSpPr>
            <a:cxnSpLocks/>
            <a:stCxn id="4" idx="2"/>
            <a:endCxn id="7" idx="0"/>
          </p:cNvCxnSpPr>
          <p:nvPr/>
        </p:nvCxnSpPr>
        <p:spPr>
          <a:xfrm>
            <a:off x="2277063" y="2445515"/>
            <a:ext cx="6265" cy="24795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1A9D24-6D11-429C-ABE1-D1781E68129E}"/>
              </a:ext>
            </a:extLst>
          </p:cNvPr>
          <p:cNvCxnSpPr>
            <a:cxnSpLocks/>
            <a:stCxn id="7" idx="2"/>
            <a:endCxn id="10" idx="0"/>
          </p:cNvCxnSpPr>
          <p:nvPr/>
        </p:nvCxnSpPr>
        <p:spPr>
          <a:xfrm>
            <a:off x="2283328" y="3650935"/>
            <a:ext cx="5767" cy="32964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297114F-B848-401E-BE8A-A05DC499B147}"/>
              </a:ext>
            </a:extLst>
          </p:cNvPr>
          <p:cNvSpPr/>
          <p:nvPr/>
        </p:nvSpPr>
        <p:spPr>
          <a:xfrm>
            <a:off x="6817689" y="2270737"/>
            <a:ext cx="2977697" cy="7764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AVN Dataset Xray</a:t>
            </a:r>
          </a:p>
        </p:txBody>
      </p:sp>
      <p:sp>
        <p:nvSpPr>
          <p:cNvPr id="24" name="Rectangle 23">
            <a:extLst>
              <a:ext uri="{FF2B5EF4-FFF2-40B4-BE49-F238E27FC236}">
                <a16:creationId xmlns:a16="http://schemas.microsoft.com/office/drawing/2014/main" id="{54739E5B-0C3E-4898-B112-F3D304C0B094}"/>
              </a:ext>
            </a:extLst>
          </p:cNvPr>
          <p:cNvSpPr/>
          <p:nvPr/>
        </p:nvSpPr>
        <p:spPr>
          <a:xfrm>
            <a:off x="6830630" y="3757402"/>
            <a:ext cx="2977696" cy="957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24292E"/>
                </a:solidFill>
                <a:effectLst/>
                <a:latin typeface="-apple-system"/>
              </a:rPr>
              <a:t>Regi2D3D-IPCAI2020</a:t>
            </a:r>
          </a:p>
        </p:txBody>
      </p:sp>
      <p:cxnSp>
        <p:nvCxnSpPr>
          <p:cNvPr id="29" name="Straight Arrow Connector 28">
            <a:extLst>
              <a:ext uri="{FF2B5EF4-FFF2-40B4-BE49-F238E27FC236}">
                <a16:creationId xmlns:a16="http://schemas.microsoft.com/office/drawing/2014/main" id="{962D0C34-A7EE-4024-B904-6E04A147FA8C}"/>
              </a:ext>
            </a:extLst>
          </p:cNvPr>
          <p:cNvCxnSpPr>
            <a:cxnSpLocks/>
            <a:stCxn id="14" idx="2"/>
            <a:endCxn id="24" idx="0"/>
          </p:cNvCxnSpPr>
          <p:nvPr/>
        </p:nvCxnSpPr>
        <p:spPr>
          <a:xfrm>
            <a:off x="8306538" y="3047172"/>
            <a:ext cx="12940" cy="71023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A5530E8-FC1F-4646-B716-6A24F1F36DF9}"/>
              </a:ext>
            </a:extLst>
          </p:cNvPr>
          <p:cNvSpPr/>
          <p:nvPr/>
        </p:nvSpPr>
        <p:spPr>
          <a:xfrm>
            <a:off x="4550863" y="3980578"/>
            <a:ext cx="1686680" cy="6750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24292E"/>
                </a:solidFill>
                <a:latin typeface="-apple-system"/>
              </a:rPr>
              <a:t>touch-up?</a:t>
            </a:r>
            <a:endParaRPr lang="en-US" sz="2400" i="1" dirty="0">
              <a:solidFill>
                <a:srgbClr val="24292E"/>
              </a:solidFill>
              <a:effectLst/>
              <a:latin typeface="-apple-system"/>
            </a:endParaRPr>
          </a:p>
        </p:txBody>
      </p:sp>
      <p:cxnSp>
        <p:nvCxnSpPr>
          <p:cNvPr id="38" name="Straight Arrow Connector 37">
            <a:extLst>
              <a:ext uri="{FF2B5EF4-FFF2-40B4-BE49-F238E27FC236}">
                <a16:creationId xmlns:a16="http://schemas.microsoft.com/office/drawing/2014/main" id="{43AF1D84-12E1-49F7-BF3B-77C361C1267D}"/>
              </a:ext>
            </a:extLst>
          </p:cNvPr>
          <p:cNvCxnSpPr>
            <a:cxnSpLocks/>
            <a:stCxn id="10" idx="3"/>
          </p:cNvCxnSpPr>
          <p:nvPr/>
        </p:nvCxnSpPr>
        <p:spPr>
          <a:xfrm>
            <a:off x="3659388" y="4353741"/>
            <a:ext cx="891475" cy="331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0198E69-5563-4D3C-9CBF-717C8827511B}"/>
              </a:ext>
            </a:extLst>
          </p:cNvPr>
          <p:cNvCxnSpPr>
            <a:cxnSpLocks/>
          </p:cNvCxnSpPr>
          <p:nvPr/>
        </p:nvCxnSpPr>
        <p:spPr>
          <a:xfrm>
            <a:off x="6237543" y="4308136"/>
            <a:ext cx="58436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CFB9B66-1261-42DB-A615-C3ABB5035559}"/>
              </a:ext>
            </a:extLst>
          </p:cNvPr>
          <p:cNvSpPr txBox="1"/>
          <p:nvPr/>
        </p:nvSpPr>
        <p:spPr>
          <a:xfrm>
            <a:off x="9501762" y="425794"/>
            <a:ext cx="2690238" cy="1200329"/>
          </a:xfrm>
          <a:prstGeom prst="rect">
            <a:avLst/>
          </a:prstGeom>
          <a:noFill/>
        </p:spPr>
        <p:txBody>
          <a:bodyPr wrap="square" rtlCol="0">
            <a:spAutoFit/>
          </a:bodyPr>
          <a:lstStyle/>
          <a:p>
            <a:r>
              <a:rPr lang="en-US" dirty="0"/>
              <a:t>Datasets</a:t>
            </a:r>
          </a:p>
          <a:p>
            <a:endParaRPr lang="en-US" dirty="0"/>
          </a:p>
          <a:p>
            <a:r>
              <a:rPr lang="en-US" dirty="0"/>
              <a:t>Packages</a:t>
            </a:r>
          </a:p>
          <a:p>
            <a:endParaRPr lang="en-US" dirty="0"/>
          </a:p>
        </p:txBody>
      </p:sp>
      <p:sp>
        <p:nvSpPr>
          <p:cNvPr id="48" name="Rectangle 47">
            <a:extLst>
              <a:ext uri="{FF2B5EF4-FFF2-40B4-BE49-F238E27FC236}">
                <a16:creationId xmlns:a16="http://schemas.microsoft.com/office/drawing/2014/main" id="{02F1E1D9-46F8-44E8-9ECF-0F891EAFE02D}"/>
              </a:ext>
            </a:extLst>
          </p:cNvPr>
          <p:cNvSpPr/>
          <p:nvPr/>
        </p:nvSpPr>
        <p:spPr>
          <a:xfrm>
            <a:off x="8960135" y="965722"/>
            <a:ext cx="480438" cy="3693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27C4BBE-CBF6-41B5-A8AE-3E93F5F216FF}"/>
              </a:ext>
            </a:extLst>
          </p:cNvPr>
          <p:cNvSpPr/>
          <p:nvPr/>
        </p:nvSpPr>
        <p:spPr>
          <a:xfrm>
            <a:off x="8951852" y="436334"/>
            <a:ext cx="480438" cy="3693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3003F662-7532-478A-81FD-90BC2869102C}"/>
              </a:ext>
            </a:extLst>
          </p:cNvPr>
          <p:cNvSpPr txBox="1"/>
          <p:nvPr/>
        </p:nvSpPr>
        <p:spPr>
          <a:xfrm>
            <a:off x="9840410" y="3912971"/>
            <a:ext cx="1793276" cy="646331"/>
          </a:xfrm>
          <a:prstGeom prst="rect">
            <a:avLst/>
          </a:prstGeom>
          <a:noFill/>
        </p:spPr>
        <p:txBody>
          <a:bodyPr wrap="square" rtlCol="0">
            <a:spAutoFit/>
          </a:bodyPr>
          <a:lstStyle/>
          <a:p>
            <a:r>
              <a:rPr lang="en-US" dirty="0"/>
              <a:t>(Developed by Robert </a:t>
            </a:r>
            <a:r>
              <a:rPr lang="en-US" dirty="0" err="1"/>
              <a:t>Grupp</a:t>
            </a:r>
            <a:r>
              <a:rPr lang="en-US" dirty="0"/>
              <a:t>) </a:t>
            </a:r>
          </a:p>
        </p:txBody>
      </p:sp>
      <p:sp>
        <p:nvSpPr>
          <p:cNvPr id="57" name="Rectangle 56">
            <a:extLst>
              <a:ext uri="{FF2B5EF4-FFF2-40B4-BE49-F238E27FC236}">
                <a16:creationId xmlns:a16="http://schemas.microsoft.com/office/drawing/2014/main" id="{CE85C0E2-5375-4EC4-B37A-54F0BD206F63}"/>
              </a:ext>
            </a:extLst>
          </p:cNvPr>
          <p:cNvSpPr/>
          <p:nvPr/>
        </p:nvSpPr>
        <p:spPr>
          <a:xfrm>
            <a:off x="7156016" y="5145952"/>
            <a:ext cx="2357778" cy="7463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Registration output</a:t>
            </a:r>
          </a:p>
        </p:txBody>
      </p:sp>
      <p:cxnSp>
        <p:nvCxnSpPr>
          <p:cNvPr id="58" name="Straight Arrow Connector 57">
            <a:extLst>
              <a:ext uri="{FF2B5EF4-FFF2-40B4-BE49-F238E27FC236}">
                <a16:creationId xmlns:a16="http://schemas.microsoft.com/office/drawing/2014/main" id="{009E4691-167E-44BF-B4F7-895363E4FC87}"/>
              </a:ext>
            </a:extLst>
          </p:cNvPr>
          <p:cNvCxnSpPr>
            <a:cxnSpLocks/>
            <a:endCxn id="57" idx="0"/>
          </p:cNvCxnSpPr>
          <p:nvPr/>
        </p:nvCxnSpPr>
        <p:spPr>
          <a:xfrm>
            <a:off x="8331510" y="4699814"/>
            <a:ext cx="3395" cy="44613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65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0477-FCAD-4B1E-AA69-0F16EBE0CE0C}"/>
              </a:ext>
            </a:extLst>
          </p:cNvPr>
          <p:cNvSpPr>
            <a:spLocks noGrp="1"/>
          </p:cNvSpPr>
          <p:nvPr>
            <p:ph type="title"/>
          </p:nvPr>
        </p:nvSpPr>
        <p:spPr/>
        <p:txBody>
          <a:bodyPr/>
          <a:lstStyle/>
          <a:p>
            <a:r>
              <a:rPr lang="en-US" dirty="0"/>
              <a:t>Dependencies Update</a:t>
            </a:r>
          </a:p>
        </p:txBody>
      </p:sp>
      <p:graphicFrame>
        <p:nvGraphicFramePr>
          <p:cNvPr id="12" name="Table 8">
            <a:extLst>
              <a:ext uri="{FF2B5EF4-FFF2-40B4-BE49-F238E27FC236}">
                <a16:creationId xmlns:a16="http://schemas.microsoft.com/office/drawing/2014/main" id="{71765C37-298B-4836-A4FE-1BD447A8ABA3}"/>
              </a:ext>
            </a:extLst>
          </p:cNvPr>
          <p:cNvGraphicFramePr>
            <a:graphicFrameLocks/>
          </p:cNvGraphicFramePr>
          <p:nvPr>
            <p:extLst>
              <p:ext uri="{D42A27DB-BD31-4B8C-83A1-F6EECF244321}">
                <p14:modId xmlns:p14="http://schemas.microsoft.com/office/powerpoint/2010/main" val="2237600696"/>
              </p:ext>
            </p:extLst>
          </p:nvPr>
        </p:nvGraphicFramePr>
        <p:xfrm>
          <a:off x="441773" y="1631442"/>
          <a:ext cx="11125759" cy="4328580"/>
        </p:xfrm>
        <a:graphic>
          <a:graphicData uri="http://schemas.openxmlformats.org/drawingml/2006/table">
            <a:tbl>
              <a:tblPr firstRow="1" bandRow="1">
                <a:tableStyleId>{5C22544A-7EE6-4342-B048-85BDC9FD1C3A}</a:tableStyleId>
              </a:tblPr>
              <a:tblGrid>
                <a:gridCol w="2811669">
                  <a:extLst>
                    <a:ext uri="{9D8B030D-6E8A-4147-A177-3AD203B41FA5}">
                      <a16:colId xmlns:a16="http://schemas.microsoft.com/office/drawing/2014/main" val="1997129678"/>
                    </a:ext>
                  </a:extLst>
                </a:gridCol>
                <a:gridCol w="3561059">
                  <a:extLst>
                    <a:ext uri="{9D8B030D-6E8A-4147-A177-3AD203B41FA5}">
                      <a16:colId xmlns:a16="http://schemas.microsoft.com/office/drawing/2014/main" val="1472273187"/>
                    </a:ext>
                  </a:extLst>
                </a:gridCol>
                <a:gridCol w="940859">
                  <a:extLst>
                    <a:ext uri="{9D8B030D-6E8A-4147-A177-3AD203B41FA5}">
                      <a16:colId xmlns:a16="http://schemas.microsoft.com/office/drawing/2014/main" val="4061747477"/>
                    </a:ext>
                  </a:extLst>
                </a:gridCol>
                <a:gridCol w="3812172">
                  <a:extLst>
                    <a:ext uri="{9D8B030D-6E8A-4147-A177-3AD203B41FA5}">
                      <a16:colId xmlns:a16="http://schemas.microsoft.com/office/drawing/2014/main" val="1731592647"/>
                    </a:ext>
                  </a:extLst>
                </a:gridCol>
              </a:tblGrid>
              <a:tr h="461430">
                <a:tc>
                  <a:txBody>
                    <a:bodyPr/>
                    <a:lstStyle/>
                    <a:p>
                      <a:pPr algn="ctr">
                        <a:lnSpc>
                          <a:spcPct val="200000"/>
                        </a:lnSpc>
                      </a:pPr>
                      <a:r>
                        <a:rPr lang="en-US" sz="1400" dirty="0">
                          <a:solidFill>
                            <a:schemeClr val="tx1"/>
                          </a:solidFill>
                        </a:rPr>
                        <a:t>Dependency</a:t>
                      </a:r>
                    </a:p>
                  </a:txBody>
                  <a:tcPr>
                    <a:solidFill>
                      <a:schemeClr val="bg1">
                        <a:lumMod val="85000"/>
                      </a:schemeClr>
                    </a:solidFill>
                  </a:tcPr>
                </a:tc>
                <a:tc>
                  <a:txBody>
                    <a:bodyPr/>
                    <a:lstStyle/>
                    <a:p>
                      <a:pPr algn="ctr">
                        <a:lnSpc>
                          <a:spcPct val="200000"/>
                        </a:lnSpc>
                      </a:pPr>
                      <a:r>
                        <a:rPr lang="en-US" sz="1400" dirty="0">
                          <a:solidFill>
                            <a:schemeClr val="tx1"/>
                          </a:solidFill>
                        </a:rPr>
                        <a:t>Plan</a:t>
                      </a:r>
                    </a:p>
                  </a:txBody>
                  <a:tcPr>
                    <a:solidFill>
                      <a:schemeClr val="bg1">
                        <a:lumMod val="85000"/>
                      </a:schemeClr>
                    </a:solidFill>
                  </a:tcPr>
                </a:tc>
                <a:tc>
                  <a:txBody>
                    <a:bodyPr/>
                    <a:lstStyle/>
                    <a:p>
                      <a:pPr algn="ctr"/>
                      <a:r>
                        <a:rPr lang="en-US" sz="1400" dirty="0">
                          <a:solidFill>
                            <a:schemeClr val="tx1"/>
                          </a:solidFill>
                        </a:rPr>
                        <a:t>Estimated time</a:t>
                      </a:r>
                    </a:p>
                  </a:txBody>
                  <a:tcPr>
                    <a:solidFill>
                      <a:schemeClr val="bg1">
                        <a:lumMod val="85000"/>
                      </a:schemeClr>
                    </a:solidFill>
                  </a:tcPr>
                </a:tc>
                <a:tc>
                  <a:txBody>
                    <a:bodyPr/>
                    <a:lstStyle/>
                    <a:p>
                      <a:pPr algn="ctr"/>
                      <a:r>
                        <a:rPr lang="en-US" sz="1400" dirty="0">
                          <a:solidFill>
                            <a:schemeClr val="tx1"/>
                          </a:solidFill>
                        </a:rPr>
                        <a:t>Current Status</a:t>
                      </a:r>
                    </a:p>
                  </a:txBody>
                  <a:tcPr>
                    <a:solidFill>
                      <a:schemeClr val="bg1">
                        <a:lumMod val="85000"/>
                      </a:schemeClr>
                    </a:solidFill>
                  </a:tcPr>
                </a:tc>
                <a:extLst>
                  <a:ext uri="{0D108BD9-81ED-4DB2-BD59-A6C34878D82A}">
                    <a16:rowId xmlns:a16="http://schemas.microsoft.com/office/drawing/2014/main" val="773116496"/>
                  </a:ext>
                </a:extLst>
              </a:tr>
              <a:tr h="443216">
                <a:tc rowSpan="2">
                  <a:txBody>
                    <a:bodyPr/>
                    <a:lstStyle/>
                    <a:p>
                      <a:r>
                        <a:rPr lang="en-US" sz="1600" b="1" dirty="0"/>
                        <a:t>GPU resource access for network training</a:t>
                      </a:r>
                    </a:p>
                  </a:txBody>
                  <a:tcPr>
                    <a:solidFill>
                      <a:schemeClr val="accent1">
                        <a:lumMod val="20000"/>
                        <a:lumOff val="80000"/>
                      </a:schemeClr>
                    </a:solidFill>
                  </a:tcPr>
                </a:tc>
                <a:tc>
                  <a:txBody>
                    <a:bodyPr/>
                    <a:lstStyle/>
                    <a:p>
                      <a:r>
                        <a:rPr lang="en-US" sz="1400" dirty="0"/>
                        <a:t>Talk to Dr. Armand to get access to MARCC</a:t>
                      </a:r>
                    </a:p>
                  </a:txBody>
                  <a:tcPr>
                    <a:solidFill>
                      <a:schemeClr val="accent1">
                        <a:lumMod val="20000"/>
                        <a:lumOff val="80000"/>
                      </a:schemeClr>
                    </a:solidFill>
                  </a:tcPr>
                </a:tc>
                <a:tc>
                  <a:txBody>
                    <a:bodyPr/>
                    <a:lstStyle/>
                    <a:p>
                      <a:r>
                        <a:rPr lang="en-US" sz="1400" strike="sngStrike" dirty="0"/>
                        <a:t>2/26</a:t>
                      </a:r>
                      <a:r>
                        <a:rPr lang="en-US" sz="1400" dirty="0"/>
                        <a:t> 3/25</a:t>
                      </a:r>
                    </a:p>
                  </a:txBody>
                  <a:tcPr>
                    <a:solidFill>
                      <a:schemeClr val="accent1">
                        <a:lumMod val="20000"/>
                        <a:lumOff val="80000"/>
                      </a:schemeClr>
                    </a:solidFill>
                  </a:tcPr>
                </a:tc>
                <a:tc>
                  <a:txBody>
                    <a:bodyPr/>
                    <a:lstStyle/>
                    <a:p>
                      <a:r>
                        <a:rPr lang="en-US" sz="1400" dirty="0"/>
                        <a:t>Resolved on 3/16. Allocation to MARCC has been acquired.</a:t>
                      </a:r>
                    </a:p>
                  </a:txBody>
                  <a:tcPr>
                    <a:solidFill>
                      <a:schemeClr val="accent1">
                        <a:lumMod val="20000"/>
                        <a:lumOff val="80000"/>
                      </a:schemeClr>
                    </a:solidFill>
                  </a:tcPr>
                </a:tc>
                <a:extLst>
                  <a:ext uri="{0D108BD9-81ED-4DB2-BD59-A6C34878D82A}">
                    <a16:rowId xmlns:a16="http://schemas.microsoft.com/office/drawing/2014/main" val="1459120191"/>
                  </a:ext>
                </a:extLst>
              </a:tr>
              <a:tr h="430390">
                <a:tc vMerge="1">
                  <a:txBody>
                    <a:bodyPr/>
                    <a:lstStyle/>
                    <a:p>
                      <a:endParaRPr lang="en-US" dirty="0"/>
                    </a:p>
                  </a:txBody>
                  <a:tcPr/>
                </a:tc>
                <a:tc>
                  <a:txBody>
                    <a:bodyPr/>
                    <a:lstStyle/>
                    <a:p>
                      <a:r>
                        <a:rPr lang="en-US" sz="1400" dirty="0"/>
                        <a:t>(alternative) Lab GPU resource (thin6), Google cloud</a:t>
                      </a:r>
                    </a:p>
                  </a:txBody>
                  <a:tcPr>
                    <a:solidFill>
                      <a:schemeClr val="accent1">
                        <a:lumMod val="20000"/>
                        <a:lumOff val="80000"/>
                      </a:schemeClr>
                    </a:solidFill>
                  </a:tcPr>
                </a:tc>
                <a:tc>
                  <a:txBody>
                    <a:bodyPr/>
                    <a:lstStyle/>
                    <a:p>
                      <a:r>
                        <a:rPr lang="en-US" sz="1400" dirty="0"/>
                        <a:t>Resolved </a:t>
                      </a:r>
                    </a:p>
                  </a:txBody>
                  <a:tcPr>
                    <a:solidFill>
                      <a:schemeClr val="accent1">
                        <a:lumMod val="20000"/>
                        <a:lumOff val="80000"/>
                      </a:schemeClr>
                    </a:solidFill>
                  </a:tcPr>
                </a:tc>
                <a:tc>
                  <a:txBody>
                    <a:bodyPr/>
                    <a:lstStyle/>
                    <a:p>
                      <a:r>
                        <a:rPr lang="en-US" sz="1400" dirty="0"/>
                        <a:t>Access to thin6 has been acquired. </a:t>
                      </a:r>
                    </a:p>
                  </a:txBody>
                  <a:tcPr>
                    <a:solidFill>
                      <a:schemeClr val="accent1">
                        <a:lumMod val="20000"/>
                        <a:lumOff val="80000"/>
                      </a:schemeClr>
                    </a:solidFill>
                  </a:tcPr>
                </a:tc>
                <a:extLst>
                  <a:ext uri="{0D108BD9-81ED-4DB2-BD59-A6C34878D82A}">
                    <a16:rowId xmlns:a16="http://schemas.microsoft.com/office/drawing/2014/main" val="3884511914"/>
                  </a:ext>
                </a:extLst>
              </a:tr>
              <a:tr h="400610">
                <a:tc rowSpan="2">
                  <a:txBody>
                    <a:bodyPr/>
                    <a:lstStyle/>
                    <a:p>
                      <a:r>
                        <a:rPr lang="en-US" sz="1600" b="1" dirty="0"/>
                        <a:t>Access to CT dataset for additional training images</a:t>
                      </a:r>
                    </a:p>
                  </a:txBody>
                  <a:tcPr>
                    <a:solidFill>
                      <a:schemeClr val="accent1">
                        <a:lumMod val="40000"/>
                        <a:lumOff val="60000"/>
                      </a:schemeClr>
                    </a:solidFill>
                  </a:tcPr>
                </a:tc>
                <a:tc>
                  <a:txBody>
                    <a:bodyPr/>
                    <a:lstStyle/>
                    <a:p>
                      <a:r>
                        <a:rPr lang="en-US" sz="1400" dirty="0"/>
                        <a:t>Request access to New Mexico Database</a:t>
                      </a:r>
                    </a:p>
                  </a:txBody>
                  <a:tcPr>
                    <a:solidFill>
                      <a:schemeClr val="accent1">
                        <a:lumMod val="40000"/>
                        <a:lumOff val="60000"/>
                      </a:schemeClr>
                    </a:solidFill>
                  </a:tcPr>
                </a:tc>
                <a:tc>
                  <a:txBody>
                    <a:bodyPr/>
                    <a:lstStyle/>
                    <a:p>
                      <a:r>
                        <a:rPr lang="en-US" sz="1400" dirty="0"/>
                        <a:t>2/26</a:t>
                      </a:r>
                    </a:p>
                  </a:txBody>
                  <a:tcPr>
                    <a:solidFill>
                      <a:schemeClr val="accent1">
                        <a:lumMod val="40000"/>
                        <a:lumOff val="60000"/>
                      </a:schemeClr>
                    </a:solidFill>
                  </a:tcPr>
                </a:tc>
                <a:tc>
                  <a:txBody>
                    <a:bodyPr/>
                    <a:lstStyle/>
                    <a:p>
                      <a:r>
                        <a:rPr lang="en-US" sz="1400" dirty="0"/>
                        <a:t>Access to images of 24 additional patients submitted on 2/22, acquired on 2/26</a:t>
                      </a:r>
                    </a:p>
                  </a:txBody>
                  <a:tcPr>
                    <a:solidFill>
                      <a:schemeClr val="accent1">
                        <a:lumMod val="40000"/>
                        <a:lumOff val="60000"/>
                      </a:schemeClr>
                    </a:solidFill>
                  </a:tcPr>
                </a:tc>
                <a:extLst>
                  <a:ext uri="{0D108BD9-81ED-4DB2-BD59-A6C34878D82A}">
                    <a16:rowId xmlns:a16="http://schemas.microsoft.com/office/drawing/2014/main" val="318528551"/>
                  </a:ext>
                </a:extLst>
              </a:tr>
              <a:tr h="434760">
                <a:tc vMerge="1">
                  <a:txBody>
                    <a:bodyPr/>
                    <a:lstStyle/>
                    <a:p>
                      <a:endParaRPr lang="en-US" sz="1400" dirty="0"/>
                    </a:p>
                  </a:txBody>
                  <a:tcPr/>
                </a:tc>
                <a:tc>
                  <a:txBody>
                    <a:bodyPr/>
                    <a:lstStyle/>
                    <a:p>
                      <a:r>
                        <a:rPr lang="en-US" sz="1400" dirty="0"/>
                        <a:t>(alternative) Raise the issue during the 3/2 weekly meeting with Dr. Armand.</a:t>
                      </a:r>
                    </a:p>
                  </a:txBody>
                  <a:tcPr>
                    <a:solidFill>
                      <a:schemeClr val="accent1">
                        <a:lumMod val="40000"/>
                        <a:lumOff val="60000"/>
                      </a:schemeClr>
                    </a:solidFill>
                  </a:tcPr>
                </a:tc>
                <a:tc>
                  <a:txBody>
                    <a:bodyPr/>
                    <a:lstStyle/>
                    <a:p>
                      <a:r>
                        <a:rPr lang="en-US" sz="1400" dirty="0"/>
                        <a:t>3/2</a:t>
                      </a:r>
                    </a:p>
                  </a:txBody>
                  <a:tcPr>
                    <a:solidFill>
                      <a:schemeClr val="accent1">
                        <a:lumMod val="40000"/>
                        <a:lumOff val="60000"/>
                      </a:schemeClr>
                    </a:solidFill>
                  </a:tcPr>
                </a:tc>
                <a:tc>
                  <a:txBody>
                    <a:bodyPr/>
                    <a:lstStyle/>
                    <a:p>
                      <a:r>
                        <a:rPr lang="en-US" sz="1400" dirty="0"/>
                        <a:t>N/A</a:t>
                      </a:r>
                    </a:p>
                  </a:txBody>
                  <a:tcPr>
                    <a:solidFill>
                      <a:schemeClr val="accent1">
                        <a:lumMod val="40000"/>
                        <a:lumOff val="60000"/>
                      </a:schemeClr>
                    </a:solidFill>
                  </a:tcPr>
                </a:tc>
                <a:extLst>
                  <a:ext uri="{0D108BD9-81ED-4DB2-BD59-A6C34878D82A}">
                    <a16:rowId xmlns:a16="http://schemas.microsoft.com/office/drawing/2014/main" val="3139119749"/>
                  </a:ext>
                </a:extLst>
              </a:tr>
              <a:tr h="579540">
                <a:tc rowSpan="2">
                  <a:txBody>
                    <a:bodyPr/>
                    <a:lstStyle/>
                    <a:p>
                      <a:r>
                        <a:rPr lang="en-US" sz="1600" b="1" dirty="0"/>
                        <a:t>Acquire tool path annotations in MR images</a:t>
                      </a:r>
                    </a:p>
                  </a:txBody>
                  <a:tcPr>
                    <a:solidFill>
                      <a:schemeClr val="accent1">
                        <a:lumMod val="20000"/>
                        <a:lumOff val="80000"/>
                      </a:schemeClr>
                    </a:solidFill>
                  </a:tcPr>
                </a:tc>
                <a:tc>
                  <a:txBody>
                    <a:bodyPr/>
                    <a:lstStyle/>
                    <a:p>
                      <a:r>
                        <a:rPr lang="en-US" sz="1400" dirty="0"/>
                        <a:t>Check with Alejandro if we can get collect annotated MRs from surgeons</a:t>
                      </a:r>
                    </a:p>
                  </a:txBody>
                  <a:tcPr>
                    <a:solidFill>
                      <a:schemeClr val="accent1">
                        <a:lumMod val="20000"/>
                        <a:lumOff val="80000"/>
                      </a:schemeClr>
                    </a:solidFill>
                  </a:tcPr>
                </a:tc>
                <a:tc>
                  <a:txBody>
                    <a:bodyPr/>
                    <a:lstStyle/>
                    <a:p>
                      <a:r>
                        <a:rPr lang="en-US" sz="1400" dirty="0"/>
                        <a:t>3/18</a:t>
                      </a:r>
                    </a:p>
                  </a:txBody>
                  <a:tcPr>
                    <a:solidFill>
                      <a:schemeClr val="accent1">
                        <a:lumMod val="20000"/>
                        <a:lumOff val="80000"/>
                      </a:schemeClr>
                    </a:solidFill>
                  </a:tcPr>
                </a:tc>
                <a:tc>
                  <a:txBody>
                    <a:bodyPr/>
                    <a:lstStyle/>
                    <a:p>
                      <a:r>
                        <a:rPr lang="en-US" sz="1400" dirty="0"/>
                        <a:t>Discussed during 3/1 meeting with Alejandro. Going for the alternative approach below.</a:t>
                      </a:r>
                    </a:p>
                  </a:txBody>
                  <a:tcPr>
                    <a:solidFill>
                      <a:schemeClr val="accent1">
                        <a:lumMod val="20000"/>
                        <a:lumOff val="80000"/>
                      </a:schemeClr>
                    </a:solidFill>
                  </a:tcPr>
                </a:tc>
                <a:extLst>
                  <a:ext uri="{0D108BD9-81ED-4DB2-BD59-A6C34878D82A}">
                    <a16:rowId xmlns:a16="http://schemas.microsoft.com/office/drawing/2014/main" val="3597550496"/>
                  </a:ext>
                </a:extLst>
              </a:tr>
              <a:tr h="52056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(alternative) Generate simulated tool paths ourselves</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3/20</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 have access to </a:t>
                      </a:r>
                      <a:r>
                        <a:rPr lang="en-US" sz="1400" dirty="0" err="1"/>
                        <a:t>Imfusion</a:t>
                      </a:r>
                      <a:r>
                        <a:rPr lang="en-US" sz="1400" dirty="0"/>
                        <a:t> Suite which allows simple path annotations to be made (two points that forms a line). The method to extract the paths out from the software still needs to be figured out.</a:t>
                      </a:r>
                    </a:p>
                  </a:txBody>
                  <a:tcPr>
                    <a:solidFill>
                      <a:schemeClr val="accent1">
                        <a:lumMod val="20000"/>
                        <a:lumOff val="80000"/>
                      </a:schemeClr>
                    </a:solidFill>
                  </a:tcPr>
                </a:tc>
                <a:extLst>
                  <a:ext uri="{0D108BD9-81ED-4DB2-BD59-A6C34878D82A}">
                    <a16:rowId xmlns:a16="http://schemas.microsoft.com/office/drawing/2014/main" val="1499391196"/>
                  </a:ext>
                </a:extLst>
              </a:tr>
            </a:tbl>
          </a:graphicData>
        </a:graphic>
      </p:graphicFrame>
      <p:pic>
        <p:nvPicPr>
          <p:cNvPr id="8" name="Content Placeholder 3" descr="Icon&#10;&#10;Description automatically generated">
            <a:extLst>
              <a:ext uri="{FF2B5EF4-FFF2-40B4-BE49-F238E27FC236}">
                <a16:creationId xmlns:a16="http://schemas.microsoft.com/office/drawing/2014/main" id="{02DBAC83-73C9-4C50-9661-1F8FCDA4C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3" y="2496437"/>
            <a:ext cx="323210" cy="323210"/>
          </a:xfrm>
          <a:prstGeom prst="rect">
            <a:avLst/>
          </a:prstGeom>
        </p:spPr>
      </p:pic>
      <p:pic>
        <p:nvPicPr>
          <p:cNvPr id="9" name="Content Placeholder 3" descr="Icon&#10;&#10;Description automatically generated">
            <a:extLst>
              <a:ext uri="{FF2B5EF4-FFF2-40B4-BE49-F238E27FC236}">
                <a16:creationId xmlns:a16="http://schemas.microsoft.com/office/drawing/2014/main" id="{48C606CF-18D3-4368-A0F7-44C2AF2C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1" y="4775757"/>
            <a:ext cx="323210" cy="323210"/>
          </a:xfrm>
          <a:prstGeom prst="rect">
            <a:avLst/>
          </a:prstGeom>
        </p:spPr>
      </p:pic>
      <p:pic>
        <p:nvPicPr>
          <p:cNvPr id="11" name="Content Placeholder 3" descr="Icon&#10;&#10;Description automatically generated">
            <a:extLst>
              <a:ext uri="{FF2B5EF4-FFF2-40B4-BE49-F238E27FC236}">
                <a16:creationId xmlns:a16="http://schemas.microsoft.com/office/drawing/2014/main" id="{46BABF39-3328-4203-8180-8B285BDD7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3" y="3515051"/>
            <a:ext cx="323210" cy="323210"/>
          </a:xfrm>
          <a:prstGeom prst="rect">
            <a:avLst/>
          </a:prstGeom>
        </p:spPr>
      </p:pic>
    </p:spTree>
    <p:extLst>
      <p:ext uri="{BB962C8B-B14F-4D97-AF65-F5344CB8AC3E}">
        <p14:creationId xmlns:p14="http://schemas.microsoft.com/office/powerpoint/2010/main" val="383543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C664-DE22-46C0-9F41-BA8638F1C5BA}"/>
              </a:ext>
            </a:extLst>
          </p:cNvPr>
          <p:cNvSpPr>
            <a:spLocks noGrp="1"/>
          </p:cNvSpPr>
          <p:nvPr>
            <p:ph type="title"/>
          </p:nvPr>
        </p:nvSpPr>
        <p:spPr/>
        <p:txBody>
          <a:bodyPr/>
          <a:lstStyle/>
          <a:p>
            <a:r>
              <a:rPr lang="en-US" dirty="0"/>
              <a:t>Deliverables (by 4/5)</a:t>
            </a:r>
          </a:p>
        </p:txBody>
      </p:sp>
      <p:pic>
        <p:nvPicPr>
          <p:cNvPr id="10" name="table">
            <a:extLst>
              <a:ext uri="{FF2B5EF4-FFF2-40B4-BE49-F238E27FC236}">
                <a16:creationId xmlns:a16="http://schemas.microsoft.com/office/drawing/2014/main" id="{053CB914-283D-4943-8326-7BC88C3FF865}"/>
              </a:ext>
            </a:extLst>
          </p:cNvPr>
          <p:cNvPicPr>
            <a:picLocks noChangeAspect="1"/>
          </p:cNvPicPr>
          <p:nvPr/>
        </p:nvPicPr>
        <p:blipFill>
          <a:blip r:embed="rId2"/>
          <a:stretch>
            <a:fillRect/>
          </a:stretch>
        </p:blipFill>
        <p:spPr>
          <a:xfrm>
            <a:off x="364473" y="1025959"/>
            <a:ext cx="11203059" cy="5798222"/>
          </a:xfrm>
          <a:prstGeom prst="rect">
            <a:avLst/>
          </a:prstGeom>
        </p:spPr>
      </p:pic>
      <p:pic>
        <p:nvPicPr>
          <p:cNvPr id="15" name="Content Placeholder 3" descr="Icon&#10;&#10;Description automatically generated">
            <a:extLst>
              <a:ext uri="{FF2B5EF4-FFF2-40B4-BE49-F238E27FC236}">
                <a16:creationId xmlns:a16="http://schemas.microsoft.com/office/drawing/2014/main" id="{B963F8BC-8375-481F-A0E6-8CF18A6B3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768" y="1454164"/>
            <a:ext cx="432433" cy="432433"/>
          </a:xfrm>
          <a:prstGeom prst="rect">
            <a:avLst/>
          </a:prstGeom>
        </p:spPr>
      </p:pic>
      <p:pic>
        <p:nvPicPr>
          <p:cNvPr id="17" name="Content Placeholder 3" descr="Icon&#10;&#10;Description automatically generated">
            <a:extLst>
              <a:ext uri="{FF2B5EF4-FFF2-40B4-BE49-F238E27FC236}">
                <a16:creationId xmlns:a16="http://schemas.microsoft.com/office/drawing/2014/main" id="{BB637B90-FD31-4AE5-AEBD-0039E8566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302" y="3324326"/>
            <a:ext cx="391803" cy="391803"/>
          </a:xfrm>
          <a:prstGeom prst="rect">
            <a:avLst/>
          </a:prstGeom>
        </p:spPr>
      </p:pic>
      <p:pic>
        <p:nvPicPr>
          <p:cNvPr id="18" name="Picture 17" descr="A black rectangle with a black background&#10;&#10;Description automatically generated with low confidence">
            <a:extLst>
              <a:ext uri="{FF2B5EF4-FFF2-40B4-BE49-F238E27FC236}">
                <a16:creationId xmlns:a16="http://schemas.microsoft.com/office/drawing/2014/main" id="{58B0232A-5C33-453A-A79E-6D861A4DE1E5}"/>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377000"/>
                    </a14:imgEffect>
                    <a14:imgEffect>
                      <a14:brightnessContrast bright="-22000"/>
                    </a14:imgEffect>
                  </a14:imgLayer>
                </a14:imgProps>
              </a:ext>
              <a:ext uri="{28A0092B-C50C-407E-A947-70E740481C1C}">
                <a14:useLocalDpi xmlns:a14="http://schemas.microsoft.com/office/drawing/2010/main" val="0"/>
              </a:ext>
            </a:extLst>
          </a:blip>
          <a:stretch>
            <a:fillRect/>
          </a:stretch>
        </p:blipFill>
        <p:spPr>
          <a:xfrm>
            <a:off x="11703728" y="4517744"/>
            <a:ext cx="352373" cy="391803"/>
          </a:xfrm>
          <a:prstGeom prst="rect">
            <a:avLst/>
          </a:prstGeom>
          <a:effectLst>
            <a:outerShdw blurRad="50800" dist="38100" dir="2700000" algn="tl" rotWithShape="0">
              <a:prstClr val="black">
                <a:alpha val="40000"/>
              </a:prstClr>
            </a:outerShdw>
          </a:effectLst>
        </p:spPr>
      </p:pic>
      <p:pic>
        <p:nvPicPr>
          <p:cNvPr id="19" name="Content Placeholder 3" descr="Icon&#10;&#10;Description automatically generated">
            <a:extLst>
              <a:ext uri="{FF2B5EF4-FFF2-40B4-BE49-F238E27FC236}">
                <a16:creationId xmlns:a16="http://schemas.microsoft.com/office/drawing/2014/main" id="{F962B2EE-A508-42C2-9E80-C6E459192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302" y="3869646"/>
            <a:ext cx="391803" cy="391803"/>
          </a:xfrm>
          <a:prstGeom prst="rect">
            <a:avLst/>
          </a:prstGeom>
        </p:spPr>
      </p:pic>
      <p:pic>
        <p:nvPicPr>
          <p:cNvPr id="20" name="Picture 19" descr="A black rectangle with a black background&#10;&#10;Description automatically generated with low confidence">
            <a:extLst>
              <a:ext uri="{FF2B5EF4-FFF2-40B4-BE49-F238E27FC236}">
                <a16:creationId xmlns:a16="http://schemas.microsoft.com/office/drawing/2014/main" id="{8A6B5623-9AC6-4E28-8B78-3E01A2A6E044}"/>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377000"/>
                    </a14:imgEffect>
                    <a14:imgEffect>
                      <a14:brightnessContrast bright="-22000"/>
                    </a14:imgEffect>
                  </a14:imgLayer>
                </a14:imgProps>
              </a:ext>
              <a:ext uri="{28A0092B-C50C-407E-A947-70E740481C1C}">
                <a14:useLocalDpi xmlns:a14="http://schemas.microsoft.com/office/drawing/2010/main" val="0"/>
              </a:ext>
            </a:extLst>
          </a:blip>
          <a:stretch>
            <a:fillRect/>
          </a:stretch>
        </p:blipFill>
        <p:spPr>
          <a:xfrm>
            <a:off x="11735828" y="2707178"/>
            <a:ext cx="352373" cy="391803"/>
          </a:xfrm>
          <a:prstGeom prst="rect">
            <a:avLst/>
          </a:prstGeom>
          <a:effectLst>
            <a:outerShdw blurRad="50800" dist="38100" dir="2700000" algn="tl" rotWithShape="0">
              <a:prstClr val="black">
                <a:alpha val="40000"/>
              </a:prstClr>
            </a:outerShdw>
          </a:effectLst>
        </p:spPr>
      </p:pic>
      <p:pic>
        <p:nvPicPr>
          <p:cNvPr id="21" name="Picture 20" descr="A black rectangle with a black background&#10;&#10;Description automatically generated with low confidence">
            <a:extLst>
              <a:ext uri="{FF2B5EF4-FFF2-40B4-BE49-F238E27FC236}">
                <a16:creationId xmlns:a16="http://schemas.microsoft.com/office/drawing/2014/main" id="{2DD46047-1946-4ABD-90CC-9C6EB312687E}"/>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377000"/>
                    </a14:imgEffect>
                    <a14:imgEffect>
                      <a14:brightnessContrast bright="-22000"/>
                    </a14:imgEffect>
                  </a14:imgLayer>
                </a14:imgProps>
              </a:ext>
              <a:ext uri="{28A0092B-C50C-407E-A947-70E740481C1C}">
                <a14:useLocalDpi xmlns:a14="http://schemas.microsoft.com/office/drawing/2010/main" val="0"/>
              </a:ext>
            </a:extLst>
          </a:blip>
          <a:stretch>
            <a:fillRect/>
          </a:stretch>
        </p:blipFill>
        <p:spPr>
          <a:xfrm>
            <a:off x="11699732" y="2090030"/>
            <a:ext cx="352373" cy="391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82132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5107</TotalTime>
  <Words>1586</Words>
  <Application>Microsoft Office PowerPoint</Application>
  <PresentationFormat>Widescreen</PresentationFormat>
  <Paragraphs>202</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Aleo-Regular</vt:lpstr>
      <vt:lpstr>-apple-system</vt:lpstr>
      <vt:lpstr>NexusSerif</vt:lpstr>
      <vt:lpstr>Arial</vt:lpstr>
      <vt:lpstr>Calibri</vt:lpstr>
      <vt:lpstr>Wingdings</vt:lpstr>
      <vt:lpstr>Office Theme</vt:lpstr>
      <vt:lpstr>Group 10: Cross Modality Medical Image Synthesis and Registration through Machine Learning </vt:lpstr>
      <vt:lpstr>Background – Osteonecrosis of the Hip</vt:lpstr>
      <vt:lpstr>Motivation and Project Goal</vt:lpstr>
      <vt:lpstr>Approach</vt:lpstr>
      <vt:lpstr>Workflow (MR-CT Synthesis)</vt:lpstr>
      <vt:lpstr>Workflow (Validation of synthesized CT)</vt:lpstr>
      <vt:lpstr>Workflow (CT to X-ray registration)</vt:lpstr>
      <vt:lpstr>Dependencies Update</vt:lpstr>
      <vt:lpstr>Deliverables (by 4/5)</vt:lpstr>
      <vt:lpstr>Progress Update (MR-CT Synthesis)</vt:lpstr>
      <vt:lpstr>Progress Update (MR-CT Synthesis)</vt:lpstr>
      <vt:lpstr>Progress Update (Validation of synthesized CT)</vt:lpstr>
      <vt:lpstr>Progress Update (Validation of synthesized CT)</vt:lpstr>
      <vt:lpstr>Progress Update (Validation of synthesized CT)</vt:lpstr>
      <vt:lpstr>Progress Update (CT to X-ray registration)</vt:lpstr>
      <vt:lpstr>Progress Update (CT to X-ray registration)</vt:lpstr>
      <vt:lpstr>Registration of annotated paths (removed)</vt:lpstr>
      <vt:lpstr>Project Milestones </vt:lpstr>
      <vt:lpstr>Responsibility &amp; Management plans</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Ping-Cheng Ku</dc:creator>
  <cp:lastModifiedBy>Ping-Cheng Ku</cp:lastModifiedBy>
  <cp:revision>80</cp:revision>
  <dcterms:created xsi:type="dcterms:W3CDTF">2021-02-10T09:59:18Z</dcterms:created>
  <dcterms:modified xsi:type="dcterms:W3CDTF">2021-04-06T18:44:05Z</dcterms:modified>
</cp:coreProperties>
</file>