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sldIdLst>
    <p:sldId id="278" r:id="rId2"/>
    <p:sldId id="276" r:id="rId3"/>
    <p:sldId id="653" r:id="rId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11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BBB8F9-97B2-6947-9774-C404B3D81F86}" v="6" dt="2020-01-27T18:38:07.9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94"/>
  </p:normalViewPr>
  <p:slideViewPr>
    <p:cSldViewPr snapToGrid="0" snapToObjects="1">
      <p:cViewPr varScale="1">
        <p:scale>
          <a:sx n="124" d="100"/>
          <a:sy n="124" d="100"/>
        </p:scale>
        <p:origin x="17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ss Taylor" userId="1996db17-165c-4533-b43d-a08193a33a97" providerId="ADAL" clId="{DDBBB8F9-97B2-6947-9774-C404B3D81F86}"/>
    <pc:docChg chg="custSel addSld delSld modSld sldOrd">
      <pc:chgData name="Russ Taylor" userId="1996db17-165c-4533-b43d-a08193a33a97" providerId="ADAL" clId="{DDBBB8F9-97B2-6947-9774-C404B3D81F86}" dt="2020-01-27T18:39:38.218" v="9" actId="478"/>
      <pc:docMkLst>
        <pc:docMk/>
      </pc:docMkLst>
      <pc:sldChg chg="ord">
        <pc:chgData name="Russ Taylor" userId="1996db17-165c-4533-b43d-a08193a33a97" providerId="ADAL" clId="{DDBBB8F9-97B2-6947-9774-C404B3D81F86}" dt="2020-01-27T18:32:47.530" v="3"/>
        <pc:sldMkLst>
          <pc:docMk/>
          <pc:sldMk cId="1834061854" sldId="276"/>
        </pc:sldMkLst>
      </pc:sldChg>
      <pc:sldChg chg="delSp add del">
        <pc:chgData name="Russ Taylor" userId="1996db17-165c-4533-b43d-a08193a33a97" providerId="ADAL" clId="{DDBBB8F9-97B2-6947-9774-C404B3D81F86}" dt="2020-01-27T18:37:53.669" v="6" actId="2696"/>
        <pc:sldMkLst>
          <pc:docMk/>
          <pc:sldMk cId="54145433" sldId="277"/>
        </pc:sldMkLst>
        <pc:spChg chg="del">
          <ac:chgData name="Russ Taylor" userId="1996db17-165c-4533-b43d-a08193a33a97" providerId="ADAL" clId="{DDBBB8F9-97B2-6947-9774-C404B3D81F86}" dt="2020-01-27T18:32:09.684" v="1" actId="478"/>
          <ac:spMkLst>
            <pc:docMk/>
            <pc:sldMk cId="54145433" sldId="277"/>
            <ac:spMk id="2" creationId="{EC6FD2C4-27EF-7144-B656-912294864BA8}"/>
          </ac:spMkLst>
        </pc:spChg>
        <pc:spChg chg="del">
          <ac:chgData name="Russ Taylor" userId="1996db17-165c-4533-b43d-a08193a33a97" providerId="ADAL" clId="{DDBBB8F9-97B2-6947-9774-C404B3D81F86}" dt="2020-01-27T18:32:09.684" v="1" actId="478"/>
          <ac:spMkLst>
            <pc:docMk/>
            <pc:sldMk cId="54145433" sldId="277"/>
            <ac:spMk id="3" creationId="{19D30B98-C7C8-BE4A-BC39-1D6752A09C50}"/>
          </ac:spMkLst>
        </pc:spChg>
      </pc:sldChg>
      <pc:sldChg chg="add">
        <pc:chgData name="Russ Taylor" userId="1996db17-165c-4533-b43d-a08193a33a97" providerId="ADAL" clId="{DDBBB8F9-97B2-6947-9774-C404B3D81F86}" dt="2020-01-27T18:32:24.739" v="2"/>
        <pc:sldMkLst>
          <pc:docMk/>
          <pc:sldMk cId="1935213795" sldId="278"/>
        </pc:sldMkLst>
      </pc:sldChg>
      <pc:sldChg chg="add del">
        <pc:chgData name="Russ Taylor" userId="1996db17-165c-4533-b43d-a08193a33a97" providerId="ADAL" clId="{DDBBB8F9-97B2-6947-9774-C404B3D81F86}" dt="2020-01-27T18:38:34.314" v="8" actId="2696"/>
        <pc:sldMkLst>
          <pc:docMk/>
          <pc:sldMk cId="829003378" sldId="324"/>
        </pc:sldMkLst>
      </pc:sldChg>
      <pc:sldChg chg="delSp add ord">
        <pc:chgData name="Russ Taylor" userId="1996db17-165c-4533-b43d-a08193a33a97" providerId="ADAL" clId="{DDBBB8F9-97B2-6947-9774-C404B3D81F86}" dt="2020-01-27T18:39:38.218" v="9" actId="478"/>
        <pc:sldMkLst>
          <pc:docMk/>
          <pc:sldMk cId="3249983094" sldId="653"/>
        </pc:sldMkLst>
        <pc:spChg chg="del">
          <ac:chgData name="Russ Taylor" userId="1996db17-165c-4533-b43d-a08193a33a97" providerId="ADAL" clId="{DDBBB8F9-97B2-6947-9774-C404B3D81F86}" dt="2020-01-27T18:39:38.218" v="9" actId="478"/>
          <ac:spMkLst>
            <pc:docMk/>
            <pc:sldMk cId="3249983094" sldId="653"/>
            <ac:spMk id="6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6172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6172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/>
          <a:p>
            <a:pPr lvl="0"/>
            <a:r>
              <a:rPr lang="en-US" noProof="0"/>
              <a:t>Click icon to add online image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/>
          <a:p>
            <a:pPr lvl="0"/>
            <a:r>
              <a:rPr lang="en-US" noProof="0"/>
              <a:t>Click icon to add media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33800"/>
            <a:ext cx="3810000" cy="2667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38" name="Text Box 14"/>
          <p:cNvSpPr txBox="1">
            <a:spLocks noChangeArrowheads="1"/>
          </p:cNvSpPr>
          <p:nvPr/>
        </p:nvSpPr>
        <p:spPr bwMode="auto">
          <a:xfrm>
            <a:off x="4739713" y="6554063"/>
            <a:ext cx="366875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bg2"/>
                </a:solidFill>
              </a:rPr>
              <a:t>JHU Laboratory for Computational Sensing and Robotics</a:t>
            </a: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0" y="6537325"/>
            <a:ext cx="37338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341313" indent="-341313">
              <a:defRPr/>
            </a:pPr>
            <a:r>
              <a:rPr lang="en-US" sz="1000" dirty="0">
                <a:latin typeface="+mj-lt"/>
              </a:rPr>
              <a:t>Copyright ©  2016</a:t>
            </a:r>
          </a:p>
        </p:txBody>
      </p:sp>
      <p:pic>
        <p:nvPicPr>
          <p:cNvPr id="7" name="Picture 6" descr="LCSR Logo - crop - tiny.jpg"/>
          <p:cNvPicPr>
            <a:picLocks noChangeAspect="1"/>
          </p:cNvPicPr>
          <p:nvPr/>
        </p:nvPicPr>
        <p:blipFill>
          <a:blip r:embed="rId17"/>
          <a:srcRect t="3885" b="9679"/>
          <a:stretch>
            <a:fillRect/>
          </a:stretch>
        </p:blipFill>
        <p:spPr>
          <a:xfrm>
            <a:off x="8469928" y="6492240"/>
            <a:ext cx="329123" cy="365760"/>
          </a:xfrm>
          <a:prstGeom prst="rect">
            <a:avLst/>
          </a:prstGeom>
        </p:spPr>
      </p:pic>
      <p:pic>
        <p:nvPicPr>
          <p:cNvPr id="9" name="Picture 8" descr="university.shield.small.blue.jp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776453" y="6504008"/>
            <a:ext cx="341904" cy="3657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pitchFamily="-112" charset="-128"/>
        </a:defRPr>
      </a:lvl2pPr>
      <a:lvl3pPr marL="108585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12" charset="-128"/>
        </a:defRPr>
      </a:lvl3pPr>
      <a:lvl4pPr marL="142875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177165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22885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12" charset="-128"/>
        </a:defRPr>
      </a:lvl6pPr>
      <a:lvl7pPr marL="268605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12" charset="-128"/>
        </a:defRPr>
      </a:lvl7pPr>
      <a:lvl8pPr marL="314325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12" charset="-128"/>
        </a:defRPr>
      </a:lvl8pPr>
      <a:lvl9pPr marL="360045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21972A-5A18-3842-8379-265F57F53BF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7" t="5808" r="29885" b="3110"/>
          <a:stretch/>
        </p:blipFill>
        <p:spPr>
          <a:xfrm>
            <a:off x="6093357" y="359595"/>
            <a:ext cx="2831285" cy="3736193"/>
          </a:xfrm>
          <a:prstGeom prst="rect">
            <a:avLst/>
          </a:prstGeom>
        </p:spPr>
      </p:pic>
      <p:pic>
        <p:nvPicPr>
          <p:cNvPr id="5" name="Galen Mk1 Silent Tool Exchange LowRez 110419 notitle">
            <a:hlinkClick r:id="" action="ppaction://media"/>
            <a:extLst>
              <a:ext uri="{FF2B5EF4-FFF2-40B4-BE49-F238E27FC236}">
                <a16:creationId xmlns:a16="http://schemas.microsoft.com/office/drawing/2014/main" id="{2938E371-FE9D-6B47-985E-A6DECB14D0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388" y="3109365"/>
            <a:ext cx="4142037" cy="232807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C7A0A81-E35A-374E-A33F-53579E8F471B}"/>
              </a:ext>
            </a:extLst>
          </p:cNvPr>
          <p:cNvSpPr txBox="1">
            <a:spLocks/>
          </p:cNvSpPr>
          <p:nvPr/>
        </p:nvSpPr>
        <p:spPr bwMode="auto">
          <a:xfrm>
            <a:off x="554805" y="74413"/>
            <a:ext cx="8469330" cy="68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-112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-112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-112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pitchFamily="-112" charset="0"/>
              </a:defRPr>
            </a:lvl9pPr>
          </a:lstStyle>
          <a:p>
            <a:r>
              <a:rPr lang="en-US" kern="0"/>
              <a:t>The Galen Platform</a:t>
            </a:r>
            <a:endParaRPr lang="en-US" kern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0D3D77-2295-444F-BA97-BBCA0351332F}"/>
              </a:ext>
            </a:extLst>
          </p:cNvPr>
          <p:cNvSpPr txBox="1"/>
          <p:nvPr/>
        </p:nvSpPr>
        <p:spPr>
          <a:xfrm>
            <a:off x="1005156" y="848994"/>
            <a:ext cx="414773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Technology: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Custom 5-DOF architecture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“Steady Hand” cooperative 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Hand tremor cancellation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Virtual fixtures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D1CDE4-69EC-134F-AE5A-8074EA8886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37" y="5697266"/>
            <a:ext cx="1995813" cy="6590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D26A99-4CF5-D64A-B6F7-BA5C92B8A789}"/>
              </a:ext>
            </a:extLst>
          </p:cNvPr>
          <p:cNvSpPr txBox="1"/>
          <p:nvPr/>
        </p:nvSpPr>
        <p:spPr>
          <a:xfrm>
            <a:off x="5345152" y="3830641"/>
            <a:ext cx="3678983" cy="2531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Ease of Use: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Same footprint as a person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Accommodates standard instruments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Minimal change to existing surgical workflow</a:t>
            </a:r>
            <a:endParaRPr lang="en-US" sz="1050" dirty="0"/>
          </a:p>
          <a:p>
            <a:endParaRPr lang="en-US" sz="1050" b="1" dirty="0"/>
          </a:p>
          <a:p>
            <a:r>
              <a:rPr lang="en-US" sz="2000" b="1" dirty="0"/>
              <a:t>Broad Applications: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ENT, spine, brain, trauma, ….</a:t>
            </a:r>
          </a:p>
        </p:txBody>
      </p:sp>
    </p:spTree>
    <p:extLst>
      <p:ext uri="{BB962C8B-B14F-4D97-AF65-F5344CB8AC3E}">
        <p14:creationId xmlns:p14="http://schemas.microsoft.com/office/powerpoint/2010/main" val="193521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9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10600" cy="609600"/>
          </a:xfrm>
        </p:spPr>
        <p:txBody>
          <a:bodyPr/>
          <a:lstStyle/>
          <a:p>
            <a:r>
              <a:rPr lang="en-US" sz="2000" dirty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Force Sensing Stapedotomy Instrument</a:t>
            </a:r>
            <a:br>
              <a:rPr lang="en-US" sz="2000" dirty="0">
                <a:solidFill>
                  <a:srgbClr val="0000FF"/>
                </a:solidFill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</a:br>
            <a:endParaRPr lang="en-US" sz="2000" dirty="0">
              <a:solidFill>
                <a:srgbClr val="0000FF"/>
              </a:solidFill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685800"/>
            <a:ext cx="8153400" cy="5486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Design and laboratory verification of an adapted manual instrument to measure tool-to-anatomy forces for robot—assisted middle-ear surgery (stapedotomy).</a:t>
            </a:r>
          </a:p>
          <a:p>
            <a:pPr>
              <a:lnSpc>
                <a:spcPct val="90000"/>
              </a:lnSpc>
            </a:pPr>
            <a:r>
              <a:rPr lang="en-US" sz="1900" b="1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What Students Will Do:</a:t>
            </a:r>
            <a:r>
              <a:rPr lang="en-US" sz="1800" b="1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 </a:t>
            </a:r>
            <a:endParaRPr lang="en-US" sz="1800" dirty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Research current clinical approaches; select instrument; determine the operational parameters of instrument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Design of force-sensing instrument adaptor for Galen robot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Design and conduct validation tests to determine usefulness</a:t>
            </a:r>
            <a:endParaRPr lang="en-US" sz="1800" b="1" dirty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lnSpc>
                <a:spcPct val="90000"/>
              </a:lnSpc>
            </a:pPr>
            <a:r>
              <a:rPr lang="en-US" sz="1900" b="1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Deliverables:</a:t>
            </a:r>
            <a:endParaRPr lang="en-US" sz="1800" dirty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Minimum:</a:t>
            </a:r>
          </a:p>
          <a:p>
            <a:pPr lvl="2">
              <a:lnSpc>
                <a:spcPct val="90000"/>
              </a:lnSpc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Proof-of-concept prototype, adaptation to Galen, measurable force (0-1N)</a:t>
            </a:r>
          </a:p>
          <a:p>
            <a:pPr lvl="2">
              <a:lnSpc>
                <a:spcPct val="90000"/>
              </a:lnSpc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Documentation of requirements and design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Expected: 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2">
              <a:lnSpc>
                <a:spcPct val="90000"/>
              </a:lnSpc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Verification test report, documentation of phantom design</a:t>
            </a:r>
          </a:p>
          <a:p>
            <a:pPr lvl="2">
              <a:lnSpc>
                <a:spcPct val="90000"/>
              </a:lnSpc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Measurement accuracy evaluation</a:t>
            </a:r>
          </a:p>
          <a:p>
            <a:pPr lvl="1">
              <a:lnSpc>
                <a:spcPct val="90000"/>
              </a:lnSpc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</a:rPr>
              <a:t>Maximum: </a:t>
            </a:r>
          </a:p>
          <a:p>
            <a:pPr lvl="2">
              <a:lnSpc>
                <a:spcPct val="90000"/>
              </a:lnSpc>
            </a:pP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Demonstrate drilling can be stopped by exceeding force with Galen Robot</a:t>
            </a:r>
            <a:endParaRPr lang="en-US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1900" b="1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Size group: </a:t>
            </a: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Two</a:t>
            </a:r>
            <a:endParaRPr lang="en-US" sz="1800" b="1" dirty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lnSpc>
                <a:spcPct val="90000"/>
              </a:lnSpc>
            </a:pPr>
            <a:r>
              <a:rPr lang="en-US" sz="1900" b="1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Skills: </a:t>
            </a: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Mechanical/Electrical Design, CAD, 3D Printing</a:t>
            </a:r>
            <a:endParaRPr lang="en-US" sz="1800" b="1" dirty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  <a:p>
            <a:pPr>
              <a:lnSpc>
                <a:spcPct val="90000"/>
              </a:lnSpc>
            </a:pPr>
            <a:r>
              <a:rPr lang="en-US" sz="1900" b="1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Mentors: </a:t>
            </a:r>
            <a:r>
              <a:rPr lang="en-US" sz="1900" dirty="0">
                <a:latin typeface="Verdana" pitchFamily="1" charset="0"/>
                <a:ea typeface="ＭＳ Ｐゴシック" pitchFamily="1" charset="-128"/>
                <a:cs typeface="ＭＳ Ｐゴシック" pitchFamily="1" charset="-128"/>
              </a:rPr>
              <a:t>Dr. Taylor; Contacts: David Levi (Galen Robotics) </a:t>
            </a:r>
          </a:p>
          <a:p>
            <a:pPr marL="0" indent="0">
              <a:lnSpc>
                <a:spcPct val="90000"/>
              </a:lnSpc>
              <a:buNone/>
            </a:pPr>
            <a:endParaRPr lang="en-US" sz="1900" dirty="0">
              <a:latin typeface="Verdana" pitchFamily="1" charset="0"/>
              <a:ea typeface="ＭＳ Ｐゴシック" pitchFamily="1" charset="-128"/>
              <a:cs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4061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Stapedotomy Tool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85799" y="914400"/>
            <a:ext cx="4421321" cy="5366695"/>
          </a:xfrm>
        </p:spPr>
        <p:txBody>
          <a:bodyPr/>
          <a:lstStyle/>
          <a:p>
            <a:r>
              <a:rPr lang="en-US" sz="2400" dirty="0"/>
              <a:t>“Smart” tool drill/pointer tool for stapedotomy implant sizing and stapes footplate fenestration</a:t>
            </a:r>
          </a:p>
          <a:p>
            <a:r>
              <a:rPr lang="en-US" sz="2400" dirty="0"/>
              <a:t>Use tool to measure distance from incus bone to footplate</a:t>
            </a:r>
          </a:p>
          <a:p>
            <a:r>
              <a:rPr lang="en-US" sz="2400" dirty="0"/>
              <a:t>Touch sensor detects contact with footplate</a:t>
            </a:r>
          </a:p>
          <a:p>
            <a:r>
              <a:rPr lang="en-US" sz="2400" dirty="0"/>
              <a:t>Virtual fixture prevents over-travel during fenestration</a:t>
            </a:r>
          </a:p>
          <a:p>
            <a:endParaRPr lang="en-US" sz="24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5112" b="-851"/>
          <a:stretch/>
        </p:blipFill>
        <p:spPr>
          <a:xfrm>
            <a:off x="5598716" y="901200"/>
            <a:ext cx="2982083" cy="5536076"/>
          </a:xfrm>
        </p:spPr>
      </p:pic>
    </p:spTree>
    <p:extLst>
      <p:ext uri="{BB962C8B-B14F-4D97-AF65-F5344CB8AC3E}">
        <p14:creationId xmlns:p14="http://schemas.microsoft.com/office/powerpoint/2010/main" val="324998309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CIS-Lectur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IS-Lectur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</a:objectDefaults>
  <a:extraClrSchemeLst>
    <a:extraClrScheme>
      <a:clrScheme name="CIS-Lectur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IS-Lectur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IS-Lectur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9</TotalTime>
  <Words>227</Words>
  <Application>Microsoft Macintosh PowerPoint</Application>
  <PresentationFormat>On-screen Show (4:3)</PresentationFormat>
  <Paragraphs>36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Verdana</vt:lpstr>
      <vt:lpstr>Default Theme</vt:lpstr>
      <vt:lpstr>PowerPoint Presentation</vt:lpstr>
      <vt:lpstr>Force Sensing Stapedotomy Instrument </vt:lpstr>
      <vt:lpstr>Stapedotomy Tool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Force Sensing Stapedotomy Instrument </dc:title>
  <dc:creator>Russ Taylor</dc:creator>
  <cp:lastModifiedBy>Russ Taylor</cp:lastModifiedBy>
  <cp:revision>1</cp:revision>
  <dcterms:created xsi:type="dcterms:W3CDTF">2020-01-25T20:53:02Z</dcterms:created>
  <dcterms:modified xsi:type="dcterms:W3CDTF">2020-01-27T18:39:48Z</dcterms:modified>
</cp:coreProperties>
</file>