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27" r:id="rId2"/>
    <p:sldId id="528" r:id="rId3"/>
    <p:sldId id="529" r:id="rId4"/>
  </p:sldIdLst>
  <p:sldSz cx="18288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5396" autoAdjust="0"/>
  </p:normalViewPr>
  <p:slideViewPr>
    <p:cSldViewPr snapToGrid="0">
      <p:cViewPr varScale="1">
        <p:scale>
          <a:sx n="66" d="100"/>
          <a:sy n="66" d="100"/>
        </p:scale>
        <p:origin x="996" y="7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260853"/>
            <a:ext cx="155448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772400"/>
            <a:ext cx="128016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30200" y="457200"/>
            <a:ext cx="3886200" cy="1234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57200"/>
            <a:ext cx="11353800" cy="1234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296400" y="1828800"/>
            <a:ext cx="762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96400" y="7467600"/>
            <a:ext cx="762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8813803"/>
            <a:ext cx="155448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5813427"/>
            <a:ext cx="155448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9276"/>
            <a:ext cx="164592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70226"/>
            <a:ext cx="808037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349750"/>
            <a:ext cx="808037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1" y="3070226"/>
            <a:ext cx="808355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1" y="4349750"/>
            <a:ext cx="808355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1" y="546100"/>
            <a:ext cx="6016626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546103"/>
            <a:ext cx="10223500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11" y="2870203"/>
            <a:ext cx="6016626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9601200"/>
            <a:ext cx="109728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225550"/>
            <a:ext cx="109728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0734676"/>
            <a:ext cx="109728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57200"/>
            <a:ext cx="1554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15544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095269" y="13084261"/>
            <a:ext cx="11008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095985" y="13082515"/>
            <a:ext cx="4053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2626" indent="-682626">
              <a:defRPr/>
            </a:pPr>
            <a:r>
              <a:rPr lang="en-US" sz="2000" dirty="0">
                <a:latin typeface="+mj-lt"/>
              </a:rPr>
              <a:t>CIS 2, Spring 2019 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17629765" y="12875980"/>
            <a:ext cx="658246" cy="73152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17122386" y="12967420"/>
            <a:ext cx="548640" cy="64008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2" y="12941465"/>
            <a:ext cx="1113372" cy="774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9144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6pPr>
      <a:lvl7pPr marL="18288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7pPr>
      <a:lvl8pPr marL="27432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8pPr>
      <a:lvl9pPr marL="36576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  <a:ea typeface="ＭＳ Ｐゴシック" pitchFamily="-112" charset="-128"/>
        </a:defRPr>
      </a:lvl2pPr>
      <a:lvl3pPr marL="2171700" indent="-4572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ＭＳ Ｐゴシック" pitchFamily="-112" charset="-128"/>
        </a:defRPr>
      </a:lvl3pPr>
      <a:lvl4pPr marL="2857500" indent="-4572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pitchFamily="-112" charset="-128"/>
        </a:defRPr>
      </a:lvl4pPr>
      <a:lvl5pPr marL="35433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ＭＳ Ｐゴシック" pitchFamily="-112" charset="-128"/>
        </a:defRPr>
      </a:lvl5pPr>
      <a:lvl6pPr marL="44577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53721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62865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72009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41038"/>
            <a:ext cx="15544800" cy="1854140"/>
          </a:xfrm>
        </p:spPr>
        <p:txBody>
          <a:bodyPr/>
          <a:lstStyle/>
          <a:p>
            <a:r>
              <a:rPr lang="en-US"/>
              <a:t>Thermal Imaging</a:t>
            </a:r>
            <a:br>
              <a:rPr lang="en-US"/>
            </a:br>
            <a:r>
              <a:rPr lang="en-US" altLang="zh-CN" sz="4000" b="0"/>
              <a:t>Changfan Chen</a:t>
            </a:r>
            <a:br>
              <a:rPr lang="en-US" sz="4000" b="0" dirty="0"/>
            </a:br>
            <a:r>
              <a:rPr lang="en-US" sz="4000" b="0"/>
              <a:t>Mentors: Emad Boctor, Younsu Kim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9149" y="2354767"/>
                <a:ext cx="8472462" cy="10446842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4000" b="1" dirty="0"/>
                  <a:t>Goals: </a:t>
                </a:r>
              </a:p>
              <a:p>
                <a:pPr indent="-352426"/>
                <a:r>
                  <a:rPr lang="en-US" sz="4000"/>
                  <a:t>Predict temperature images with channel data and deep learning</a:t>
                </a:r>
              </a:p>
              <a:p>
                <a:pPr indent="-352426"/>
                <a:endParaRPr lang="en-US" sz="4000" dirty="0"/>
              </a:p>
              <a:p>
                <a:pPr>
                  <a:buNone/>
                </a:pPr>
                <a:r>
                  <a:rPr lang="en-US" sz="4000" b="1" dirty="0"/>
                  <a:t>Significance:</a:t>
                </a:r>
              </a:p>
              <a:p>
                <a:pPr indent="-352426"/>
                <a:r>
                  <a:rPr lang="en-US" sz="4000"/>
                  <a:t>HIFU(High Intensity Focused Ultrasound) treatment can be low-cost and easy to use. Devices will be portable.</a:t>
                </a:r>
              </a:p>
              <a:p>
                <a:pPr indent="-352426"/>
                <a:endParaRPr lang="en-US" sz="4000" dirty="0"/>
              </a:p>
              <a:p>
                <a:pPr>
                  <a:buNone/>
                </a:pPr>
                <a:r>
                  <a:rPr lang="en-US" sz="4000" b="1" dirty="0"/>
                  <a:t>Results:</a:t>
                </a:r>
              </a:p>
              <a:p>
                <a:pPr indent="-352426"/>
                <a:r>
                  <a:rPr lang="en-US" sz="4000"/>
                  <a:t>Max temperature error of axial images is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1.99±1.07℃</m:t>
                    </m:r>
                  </m:oMath>
                </a14:m>
                <a:r>
                  <a:rPr lang="en-US" sz="4000"/>
                  <a:t>. Max temperature error of coronal images is</a:t>
                </a:r>
                <a:r>
                  <a:rPr lang="en-US" altLang="zh-CN" sz="4000"/>
                  <a:t> </a:t>
                </a:r>
                <a14:m>
                  <m:oMath xmlns:m="http://schemas.openxmlformats.org/officeDocument/2006/math">
                    <m:r>
                      <a:rPr lang="en-US" altLang="zh-CN" sz="4000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altLang="zh-CN" sz="4000" b="0" i="0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altLang="zh-CN" sz="4000">
                        <a:latin typeface="Cambria Math" panose="02040503050406030204" pitchFamily="18" charset="0"/>
                      </a:rPr>
                      <m:t>±1.0</m:t>
                    </m:r>
                    <m:r>
                      <a:rPr lang="en-US" altLang="zh-CN" sz="40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40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9149" y="2354767"/>
                <a:ext cx="8472462" cy="10446842"/>
              </a:xfrm>
              <a:blipFill>
                <a:blip r:embed="rId2"/>
                <a:stretch>
                  <a:fillRect l="-2518" t="-1050" r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A4396D9-DEF6-4985-9E94-2B2858C9F7D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4612" r="58100" b="53354"/>
          <a:stretch/>
        </p:blipFill>
        <p:spPr bwMode="auto">
          <a:xfrm>
            <a:off x="10081260" y="5700688"/>
            <a:ext cx="6263640" cy="336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ECD8C0-0BE6-45C5-BEE9-37C6658DD045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6" t="52480" r="15722" b="16976"/>
          <a:stretch/>
        </p:blipFill>
        <p:spPr bwMode="auto">
          <a:xfrm>
            <a:off x="9144000" y="2274500"/>
            <a:ext cx="6981858" cy="3246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354F4-765C-4084-84D1-16CCCD7D138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52062" r="59866" b="17490"/>
          <a:stretch/>
        </p:blipFill>
        <p:spPr bwMode="auto">
          <a:xfrm>
            <a:off x="10081260" y="9366323"/>
            <a:ext cx="5957026" cy="3211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80DD8-9623-41F8-B272-B5A899CA67B7}"/>
              </a:ext>
            </a:extLst>
          </p:cNvPr>
          <p:cNvSpPr txBox="1"/>
          <p:nvPr/>
        </p:nvSpPr>
        <p:spPr>
          <a:xfrm>
            <a:off x="11601450" y="529914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Experiment Setup</a:t>
            </a:r>
            <a:endParaRPr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94F395-5236-4584-A258-40EED68D0A1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8" t="14612" r="58100" b="53354"/>
          <a:stretch/>
        </p:blipFill>
        <p:spPr bwMode="auto">
          <a:xfrm>
            <a:off x="16048037" y="9320714"/>
            <a:ext cx="314325" cy="336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77003A-2415-418D-9EA9-DDCDCB3F427D}"/>
              </a:ext>
            </a:extLst>
          </p:cNvPr>
          <p:cNvSpPr txBox="1"/>
          <p:nvPr/>
        </p:nvSpPr>
        <p:spPr>
          <a:xfrm>
            <a:off x="11601450" y="8859049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Axial images</a:t>
            </a:r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055A6-D0D3-45C0-BEF1-C1E68C76F4A8}"/>
              </a:ext>
            </a:extLst>
          </p:cNvPr>
          <p:cNvSpPr txBox="1"/>
          <p:nvPr/>
        </p:nvSpPr>
        <p:spPr>
          <a:xfrm>
            <a:off x="11778480" y="12623310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Coronal images</a:t>
            </a: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8E2E9-10DD-42D5-B5D7-B1C787935DCC}"/>
              </a:ext>
            </a:extLst>
          </p:cNvPr>
          <p:cNvSpPr txBox="1"/>
          <p:nvPr/>
        </p:nvSpPr>
        <p:spPr>
          <a:xfrm>
            <a:off x="8515356" y="5891367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Ultrasound thermometry</a:t>
            </a:r>
            <a:endParaRPr lang="zh-CN" alt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BE2E1D-35FF-4B1D-A691-DD07A6633CDB}"/>
              </a:ext>
            </a:extLst>
          </p:cNvPr>
          <p:cNvSpPr txBox="1"/>
          <p:nvPr/>
        </p:nvSpPr>
        <p:spPr>
          <a:xfrm>
            <a:off x="8515356" y="7016754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MR thermometry</a:t>
            </a:r>
            <a:endParaRPr lang="zh-CN" alt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6FD84D-D4DC-4C65-94FB-8E993FB170F4}"/>
              </a:ext>
            </a:extLst>
          </p:cNvPr>
          <p:cNvSpPr txBox="1"/>
          <p:nvPr/>
        </p:nvSpPr>
        <p:spPr>
          <a:xfrm>
            <a:off x="8515356" y="8250189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Difference</a:t>
            </a:r>
            <a:endParaRPr lang="zh-CN" alt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E1FFA5-C731-4264-9F93-21496D07C295}"/>
              </a:ext>
            </a:extLst>
          </p:cNvPr>
          <p:cNvSpPr txBox="1"/>
          <p:nvPr/>
        </p:nvSpPr>
        <p:spPr>
          <a:xfrm>
            <a:off x="8515356" y="9530222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Ultrasound thermometry</a:t>
            </a:r>
            <a:endParaRPr lang="zh-CN" altLang="en-US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F5EE2-8244-41A4-B4DC-5AD85EDA3965}"/>
              </a:ext>
            </a:extLst>
          </p:cNvPr>
          <p:cNvSpPr txBox="1"/>
          <p:nvPr/>
        </p:nvSpPr>
        <p:spPr>
          <a:xfrm>
            <a:off x="8515356" y="10655609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MR thermometry</a:t>
            </a:r>
            <a:endParaRPr lang="zh-CN" alt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021B49-27F3-47A7-84C9-25D0DE25A169}"/>
              </a:ext>
            </a:extLst>
          </p:cNvPr>
          <p:cNvSpPr/>
          <p:nvPr/>
        </p:nvSpPr>
        <p:spPr bwMode="auto">
          <a:xfrm>
            <a:off x="10917659" y="2796959"/>
            <a:ext cx="952500" cy="24487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AF50C5-8876-4FDF-98F1-1CC207CEAF49}"/>
              </a:ext>
            </a:extLst>
          </p:cNvPr>
          <p:cNvSpPr txBox="1"/>
          <p:nvPr/>
        </p:nvSpPr>
        <p:spPr>
          <a:xfrm>
            <a:off x="8515356" y="11889044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Difference</a:t>
            </a:r>
            <a:endParaRPr lang="zh-CN" altLang="en-US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E67A6C-9C94-4B42-B5F8-5EE8ADE4FAC1}"/>
              </a:ext>
            </a:extLst>
          </p:cNvPr>
          <p:cNvSpPr txBox="1"/>
          <p:nvPr/>
        </p:nvSpPr>
        <p:spPr>
          <a:xfrm>
            <a:off x="10825986" y="2648843"/>
            <a:ext cx="204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MRI Compatible</a:t>
            </a:r>
          </a:p>
          <a:p>
            <a:r>
              <a:rPr lang="en-US" altLang="zh-CN" sz="1100"/>
              <a:t>Probe</a:t>
            </a:r>
            <a:endParaRPr lang="zh-CN" altLang="en-US" sz="1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341BA-9ED2-41D5-AB1E-41A97606D5DF}"/>
              </a:ext>
            </a:extLst>
          </p:cNvPr>
          <p:cNvSpPr txBox="1"/>
          <p:nvPr/>
        </p:nvSpPr>
        <p:spPr>
          <a:xfrm>
            <a:off x="10825986" y="3055094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128 Receiving Elements</a:t>
            </a:r>
            <a:endParaRPr lang="zh-CN" altLang="en-US" sz="11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FA107E-A95C-4C6A-A7EB-C7493A88189B}"/>
              </a:ext>
            </a:extLst>
          </p:cNvPr>
          <p:cNvSpPr txBox="1"/>
          <p:nvPr/>
        </p:nvSpPr>
        <p:spPr>
          <a:xfrm>
            <a:off x="10825986" y="3365588"/>
            <a:ext cx="1269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Monitoring Cone</a:t>
            </a:r>
            <a:endParaRPr lang="zh-CN" altLang="en-US" sz="11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B4693-2F28-4092-9E23-2235C58A3DCE}"/>
              </a:ext>
            </a:extLst>
          </p:cNvPr>
          <p:cNvSpPr txBox="1"/>
          <p:nvPr/>
        </p:nvSpPr>
        <p:spPr>
          <a:xfrm>
            <a:off x="10825986" y="3573888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Natural Focal Point</a:t>
            </a:r>
            <a:endParaRPr lang="zh-CN" altLang="en-US" sz="11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E8D290-CEA6-470C-A3FC-9718EB6D3DC3}"/>
              </a:ext>
            </a:extLst>
          </p:cNvPr>
          <p:cNvSpPr txBox="1"/>
          <p:nvPr/>
        </p:nvSpPr>
        <p:spPr>
          <a:xfrm>
            <a:off x="10895836" y="4761331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256 HIFU Elements</a:t>
            </a:r>
            <a:endParaRPr lang="zh-CN" altLang="en-US" sz="11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4D2087-8BDC-43F8-A2E2-3CC6371A188B}"/>
              </a:ext>
            </a:extLst>
          </p:cNvPr>
          <p:cNvSpPr/>
          <p:nvPr/>
        </p:nvSpPr>
        <p:spPr bwMode="auto">
          <a:xfrm>
            <a:off x="11999931" y="3035556"/>
            <a:ext cx="733821" cy="20106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58001B-5CFB-4D9A-927C-0573F028E0EC}"/>
              </a:ext>
            </a:extLst>
          </p:cNvPr>
          <p:cNvSpPr txBox="1"/>
          <p:nvPr/>
        </p:nvSpPr>
        <p:spPr>
          <a:xfrm>
            <a:off x="11999932" y="3036992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element1</a:t>
            </a:r>
            <a:endParaRPr lang="zh-CN" altLang="en-US" sz="1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735A87-43AD-4B62-AEC6-5DCBBDA2BE12}"/>
              </a:ext>
            </a:extLst>
          </p:cNvPr>
          <p:cNvSpPr txBox="1"/>
          <p:nvPr/>
        </p:nvSpPr>
        <p:spPr>
          <a:xfrm>
            <a:off x="11999932" y="3646245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element2</a:t>
            </a:r>
            <a:endParaRPr lang="zh-CN" altLang="en-US" sz="10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878178-2C59-4D41-9C48-2E40627CC714}"/>
              </a:ext>
            </a:extLst>
          </p:cNvPr>
          <p:cNvSpPr txBox="1"/>
          <p:nvPr/>
        </p:nvSpPr>
        <p:spPr>
          <a:xfrm>
            <a:off x="11999932" y="4553582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element256</a:t>
            </a:r>
            <a:endParaRPr lang="zh-CN" altLang="en-US" sz="10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121FBC-6F11-4F62-918F-9FF98E94D648}"/>
              </a:ext>
            </a:extLst>
          </p:cNvPr>
          <p:cNvSpPr/>
          <p:nvPr/>
        </p:nvSpPr>
        <p:spPr bwMode="auto">
          <a:xfrm>
            <a:off x="12699158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Ablation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1E9BC1-4299-4FA0-8984-3CB14C26025B}"/>
              </a:ext>
            </a:extLst>
          </p:cNvPr>
          <p:cNvSpPr/>
          <p:nvPr/>
        </p:nvSpPr>
        <p:spPr bwMode="auto">
          <a:xfrm>
            <a:off x="13777966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Monitoring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857FD2-0AA4-4A2F-A67E-BD6234A92874}"/>
              </a:ext>
            </a:extLst>
          </p:cNvPr>
          <p:cNvSpPr/>
          <p:nvPr/>
        </p:nvSpPr>
        <p:spPr bwMode="auto">
          <a:xfrm>
            <a:off x="15047629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Ablation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A58F0-2468-4692-9606-8D422D7E759B}"/>
              </a:ext>
            </a:extLst>
          </p:cNvPr>
          <p:cNvSpPr/>
          <p:nvPr/>
        </p:nvSpPr>
        <p:spPr>
          <a:xfrm>
            <a:off x="674587" y="3061044"/>
            <a:ext cx="1830226" cy="851200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Ultrasound transducer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824AF3-6E33-4859-8694-7F45FBE3F1C1}"/>
              </a:ext>
            </a:extLst>
          </p:cNvPr>
          <p:cNvSpPr/>
          <p:nvPr/>
        </p:nvSpPr>
        <p:spPr>
          <a:xfrm>
            <a:off x="269156" y="3912255"/>
            <a:ext cx="2637496" cy="5697086"/>
          </a:xfrm>
          <a:prstGeom prst="roundRect">
            <a:avLst/>
          </a:prstGeom>
          <a:solidFill>
            <a:schemeClr val="tx1"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4EF1FD-9A70-4D9A-AFAC-071BDAF2B5E3}"/>
              </a:ext>
            </a:extLst>
          </p:cNvPr>
          <p:cNvSpPr/>
          <p:nvPr/>
        </p:nvSpPr>
        <p:spPr>
          <a:xfrm>
            <a:off x="1854900" y="8230513"/>
            <a:ext cx="420624" cy="42062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77629A-2CBC-44FC-8499-4EA3CA588DAD}"/>
              </a:ext>
            </a:extLst>
          </p:cNvPr>
          <p:cNvSpPr/>
          <p:nvPr/>
        </p:nvSpPr>
        <p:spPr>
          <a:xfrm>
            <a:off x="836236" y="5723374"/>
            <a:ext cx="1483388" cy="854072"/>
          </a:xfrm>
          <a:custGeom>
            <a:avLst/>
            <a:gdLst>
              <a:gd name="connsiteX0" fmla="*/ 535259 w 1471961"/>
              <a:gd name="connsiteY0" fmla="*/ 11151 h 847492"/>
              <a:gd name="connsiteX1" fmla="*/ 535259 w 1471961"/>
              <a:gd name="connsiteY1" fmla="*/ 11151 h 847492"/>
              <a:gd name="connsiteX2" fmla="*/ 401444 w 1471961"/>
              <a:gd name="connsiteY2" fmla="*/ 33453 h 847492"/>
              <a:gd name="connsiteX3" fmla="*/ 301083 w 1471961"/>
              <a:gd name="connsiteY3" fmla="*/ 111512 h 847492"/>
              <a:gd name="connsiteX4" fmla="*/ 256478 w 1471961"/>
              <a:gd name="connsiteY4" fmla="*/ 144965 h 847492"/>
              <a:gd name="connsiteX5" fmla="*/ 223024 w 1471961"/>
              <a:gd name="connsiteY5" fmla="*/ 167268 h 847492"/>
              <a:gd name="connsiteX6" fmla="*/ 144966 w 1471961"/>
              <a:gd name="connsiteY6" fmla="*/ 223024 h 847492"/>
              <a:gd name="connsiteX7" fmla="*/ 66907 w 1471961"/>
              <a:gd name="connsiteY7" fmla="*/ 267629 h 847492"/>
              <a:gd name="connsiteX8" fmla="*/ 33454 w 1471961"/>
              <a:gd name="connsiteY8" fmla="*/ 301083 h 847492"/>
              <a:gd name="connsiteX9" fmla="*/ 0 w 1471961"/>
              <a:gd name="connsiteY9" fmla="*/ 379141 h 847492"/>
              <a:gd name="connsiteX10" fmla="*/ 22302 w 1471961"/>
              <a:gd name="connsiteY10" fmla="*/ 490653 h 847492"/>
              <a:gd name="connsiteX11" fmla="*/ 133815 w 1471961"/>
              <a:gd name="connsiteY11" fmla="*/ 624468 h 847492"/>
              <a:gd name="connsiteX12" fmla="*/ 223024 w 1471961"/>
              <a:gd name="connsiteY12" fmla="*/ 680224 h 847492"/>
              <a:gd name="connsiteX13" fmla="*/ 256478 w 1471961"/>
              <a:gd name="connsiteY13" fmla="*/ 702526 h 847492"/>
              <a:gd name="connsiteX14" fmla="*/ 434898 w 1471961"/>
              <a:gd name="connsiteY14" fmla="*/ 747131 h 847492"/>
              <a:gd name="connsiteX15" fmla="*/ 524107 w 1471961"/>
              <a:gd name="connsiteY15" fmla="*/ 780585 h 847492"/>
              <a:gd name="connsiteX16" fmla="*/ 691376 w 1471961"/>
              <a:gd name="connsiteY16" fmla="*/ 825190 h 847492"/>
              <a:gd name="connsiteX17" fmla="*/ 735981 w 1471961"/>
              <a:gd name="connsiteY17" fmla="*/ 836341 h 847492"/>
              <a:gd name="connsiteX18" fmla="*/ 791737 w 1471961"/>
              <a:gd name="connsiteY18" fmla="*/ 847492 h 847492"/>
              <a:gd name="connsiteX19" fmla="*/ 1103971 w 1471961"/>
              <a:gd name="connsiteY19" fmla="*/ 836341 h 847492"/>
              <a:gd name="connsiteX20" fmla="*/ 1170878 w 1471961"/>
              <a:gd name="connsiteY20" fmla="*/ 814039 h 847492"/>
              <a:gd name="connsiteX21" fmla="*/ 1338146 w 1471961"/>
              <a:gd name="connsiteY21" fmla="*/ 747131 h 847492"/>
              <a:gd name="connsiteX22" fmla="*/ 1405054 w 1471961"/>
              <a:gd name="connsiteY22" fmla="*/ 724829 h 847492"/>
              <a:gd name="connsiteX23" fmla="*/ 1427356 w 1471961"/>
              <a:gd name="connsiteY23" fmla="*/ 691375 h 847492"/>
              <a:gd name="connsiteX24" fmla="*/ 1471961 w 1471961"/>
              <a:gd name="connsiteY24" fmla="*/ 646770 h 847492"/>
              <a:gd name="connsiteX25" fmla="*/ 1460810 w 1471961"/>
              <a:gd name="connsiteY25" fmla="*/ 423746 h 847492"/>
              <a:gd name="connsiteX26" fmla="*/ 1449659 w 1471961"/>
              <a:gd name="connsiteY26" fmla="*/ 390292 h 847492"/>
              <a:gd name="connsiteX27" fmla="*/ 1405054 w 1471961"/>
              <a:gd name="connsiteY27" fmla="*/ 334536 h 847492"/>
              <a:gd name="connsiteX28" fmla="*/ 1338146 w 1471961"/>
              <a:gd name="connsiteY28" fmla="*/ 301083 h 847492"/>
              <a:gd name="connsiteX29" fmla="*/ 1315844 w 1471961"/>
              <a:gd name="connsiteY29" fmla="*/ 189570 h 847492"/>
              <a:gd name="connsiteX30" fmla="*/ 1304693 w 1471961"/>
              <a:gd name="connsiteY30" fmla="*/ 156117 h 847492"/>
              <a:gd name="connsiteX31" fmla="*/ 1248937 w 1471961"/>
              <a:gd name="connsiteY31" fmla="*/ 122663 h 847492"/>
              <a:gd name="connsiteX32" fmla="*/ 1204332 w 1471961"/>
              <a:gd name="connsiteY32" fmla="*/ 111512 h 847492"/>
              <a:gd name="connsiteX33" fmla="*/ 1170878 w 1471961"/>
              <a:gd name="connsiteY33" fmla="*/ 78058 h 847492"/>
              <a:gd name="connsiteX34" fmla="*/ 1037063 w 1471961"/>
              <a:gd name="connsiteY34" fmla="*/ 22302 h 847492"/>
              <a:gd name="connsiteX35" fmla="*/ 1003610 w 1471961"/>
              <a:gd name="connsiteY35" fmla="*/ 11151 h 847492"/>
              <a:gd name="connsiteX36" fmla="*/ 869795 w 1471961"/>
              <a:gd name="connsiteY36" fmla="*/ 0 h 847492"/>
              <a:gd name="connsiteX37" fmla="*/ 535259 w 1471961"/>
              <a:gd name="connsiteY37" fmla="*/ 11151 h 8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71961" h="847492">
                <a:moveTo>
                  <a:pt x="535259" y="11151"/>
                </a:moveTo>
                <a:lnTo>
                  <a:pt x="535259" y="11151"/>
                </a:lnTo>
                <a:cubicBezTo>
                  <a:pt x="490654" y="18585"/>
                  <a:pt x="443008" y="15640"/>
                  <a:pt x="401444" y="33453"/>
                </a:cubicBezTo>
                <a:cubicBezTo>
                  <a:pt x="362489" y="50148"/>
                  <a:pt x="334675" y="85672"/>
                  <a:pt x="301083" y="111512"/>
                </a:cubicBezTo>
                <a:cubicBezTo>
                  <a:pt x="286352" y="122844"/>
                  <a:pt x="271942" y="134656"/>
                  <a:pt x="256478" y="144965"/>
                </a:cubicBezTo>
                <a:cubicBezTo>
                  <a:pt x="245327" y="152399"/>
                  <a:pt x="233320" y="158688"/>
                  <a:pt x="223024" y="167268"/>
                </a:cubicBezTo>
                <a:cubicBezTo>
                  <a:pt x="155213" y="223778"/>
                  <a:pt x="227502" y="181757"/>
                  <a:pt x="144966" y="223024"/>
                </a:cubicBezTo>
                <a:cubicBezTo>
                  <a:pt x="54441" y="313549"/>
                  <a:pt x="171742" y="207723"/>
                  <a:pt x="66907" y="267629"/>
                </a:cubicBezTo>
                <a:cubicBezTo>
                  <a:pt x="53215" y="275453"/>
                  <a:pt x="42620" y="288250"/>
                  <a:pt x="33454" y="301083"/>
                </a:cubicBezTo>
                <a:cubicBezTo>
                  <a:pt x="16227" y="325201"/>
                  <a:pt x="9101" y="351837"/>
                  <a:pt x="0" y="379141"/>
                </a:cubicBezTo>
                <a:cubicBezTo>
                  <a:pt x="4109" y="407906"/>
                  <a:pt x="6732" y="459513"/>
                  <a:pt x="22302" y="490653"/>
                </a:cubicBezTo>
                <a:cubicBezTo>
                  <a:pt x="46987" y="540022"/>
                  <a:pt x="87460" y="595496"/>
                  <a:pt x="133815" y="624468"/>
                </a:cubicBezTo>
                <a:cubicBezTo>
                  <a:pt x="163551" y="643053"/>
                  <a:pt x="193847" y="660773"/>
                  <a:pt x="223024" y="680224"/>
                </a:cubicBezTo>
                <a:cubicBezTo>
                  <a:pt x="234175" y="687658"/>
                  <a:pt x="244231" y="697083"/>
                  <a:pt x="256478" y="702526"/>
                </a:cubicBezTo>
                <a:cubicBezTo>
                  <a:pt x="329721" y="735078"/>
                  <a:pt x="348104" y="723022"/>
                  <a:pt x="434898" y="747131"/>
                </a:cubicBezTo>
                <a:cubicBezTo>
                  <a:pt x="465498" y="755631"/>
                  <a:pt x="493724" y="771338"/>
                  <a:pt x="524107" y="780585"/>
                </a:cubicBezTo>
                <a:cubicBezTo>
                  <a:pt x="579312" y="797386"/>
                  <a:pt x="635571" y="810505"/>
                  <a:pt x="691376" y="825190"/>
                </a:cubicBezTo>
                <a:cubicBezTo>
                  <a:pt x="706197" y="829090"/>
                  <a:pt x="720953" y="833335"/>
                  <a:pt x="735981" y="836341"/>
                </a:cubicBezTo>
                <a:lnTo>
                  <a:pt x="791737" y="847492"/>
                </a:lnTo>
                <a:cubicBezTo>
                  <a:pt x="895815" y="843775"/>
                  <a:pt x="1000230" y="845494"/>
                  <a:pt x="1103971" y="836341"/>
                </a:cubicBezTo>
                <a:cubicBezTo>
                  <a:pt x="1127389" y="834275"/>
                  <a:pt x="1148576" y="821473"/>
                  <a:pt x="1170878" y="814039"/>
                </a:cubicBezTo>
                <a:cubicBezTo>
                  <a:pt x="1324676" y="762773"/>
                  <a:pt x="1135075" y="828359"/>
                  <a:pt x="1338146" y="747131"/>
                </a:cubicBezTo>
                <a:cubicBezTo>
                  <a:pt x="1359974" y="738400"/>
                  <a:pt x="1382751" y="732263"/>
                  <a:pt x="1405054" y="724829"/>
                </a:cubicBezTo>
                <a:cubicBezTo>
                  <a:pt x="1412488" y="713678"/>
                  <a:pt x="1418634" y="701551"/>
                  <a:pt x="1427356" y="691375"/>
                </a:cubicBezTo>
                <a:cubicBezTo>
                  <a:pt x="1441040" y="675410"/>
                  <a:pt x="1471961" y="646770"/>
                  <a:pt x="1471961" y="646770"/>
                </a:cubicBezTo>
                <a:cubicBezTo>
                  <a:pt x="1468244" y="572429"/>
                  <a:pt x="1467258" y="497900"/>
                  <a:pt x="1460810" y="423746"/>
                </a:cubicBezTo>
                <a:cubicBezTo>
                  <a:pt x="1459792" y="412036"/>
                  <a:pt x="1455889" y="400260"/>
                  <a:pt x="1449659" y="390292"/>
                </a:cubicBezTo>
                <a:cubicBezTo>
                  <a:pt x="1437045" y="370109"/>
                  <a:pt x="1423639" y="349404"/>
                  <a:pt x="1405054" y="334536"/>
                </a:cubicBezTo>
                <a:cubicBezTo>
                  <a:pt x="1385583" y="318959"/>
                  <a:pt x="1360449" y="312234"/>
                  <a:pt x="1338146" y="301083"/>
                </a:cubicBezTo>
                <a:cubicBezTo>
                  <a:pt x="1330712" y="263912"/>
                  <a:pt x="1327831" y="225532"/>
                  <a:pt x="1315844" y="189570"/>
                </a:cubicBezTo>
                <a:cubicBezTo>
                  <a:pt x="1312127" y="178419"/>
                  <a:pt x="1313004" y="164428"/>
                  <a:pt x="1304693" y="156117"/>
                </a:cubicBezTo>
                <a:cubicBezTo>
                  <a:pt x="1289367" y="140791"/>
                  <a:pt x="1268743" y="131466"/>
                  <a:pt x="1248937" y="122663"/>
                </a:cubicBezTo>
                <a:cubicBezTo>
                  <a:pt x="1234932" y="116439"/>
                  <a:pt x="1219200" y="115229"/>
                  <a:pt x="1204332" y="111512"/>
                </a:cubicBezTo>
                <a:cubicBezTo>
                  <a:pt x="1193181" y="100361"/>
                  <a:pt x="1184793" y="85479"/>
                  <a:pt x="1170878" y="78058"/>
                </a:cubicBezTo>
                <a:cubicBezTo>
                  <a:pt x="1128241" y="55318"/>
                  <a:pt x="1082905" y="37583"/>
                  <a:pt x="1037063" y="22302"/>
                </a:cubicBezTo>
                <a:cubicBezTo>
                  <a:pt x="1025912" y="18585"/>
                  <a:pt x="1015261" y="12704"/>
                  <a:pt x="1003610" y="11151"/>
                </a:cubicBezTo>
                <a:cubicBezTo>
                  <a:pt x="959243" y="5236"/>
                  <a:pt x="914400" y="3717"/>
                  <a:pt x="869795" y="0"/>
                </a:cubicBezTo>
                <a:cubicBezTo>
                  <a:pt x="598463" y="11797"/>
                  <a:pt x="591015" y="9292"/>
                  <a:pt x="535259" y="11151"/>
                </a:cubicBezTo>
                <a:close/>
              </a:path>
            </a:pathLst>
          </a:cu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FE58-51CE-4D68-BFDD-91ABBD2CA393}"/>
              </a:ext>
            </a:extLst>
          </p:cNvPr>
          <p:cNvSpPr txBox="1"/>
          <p:nvPr/>
        </p:nvSpPr>
        <p:spPr>
          <a:xfrm>
            <a:off x="-808922" y="9817138"/>
            <a:ext cx="467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>
                <a:latin typeface="Garamond" panose="02020404030301010803" pitchFamily="18" charset="0"/>
              </a:rPr>
              <a:t>Before ablation</a:t>
            </a:r>
            <a:endParaRPr lang="en-CA" sz="2800" dirty="0"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F1BDD-0147-41B0-B645-10CE2DB183AC}"/>
              </a:ext>
            </a:extLst>
          </p:cNvPr>
          <p:cNvSpPr txBox="1"/>
          <p:nvPr/>
        </p:nvSpPr>
        <p:spPr>
          <a:xfrm>
            <a:off x="329977" y="4493406"/>
            <a:ext cx="231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latin typeface="Garamond" panose="02020404030301010803" pitchFamily="18" charset="0"/>
              </a:rPr>
              <a:t>Tissue </a:t>
            </a:r>
          </a:p>
          <a:p>
            <a:pPr algn="ctr"/>
            <a:r>
              <a:rPr lang="en-CA" sz="2200" dirty="0">
                <a:latin typeface="Garamond" panose="02020404030301010803" pitchFamily="18" charset="0"/>
              </a:rPr>
              <a:t>to ablate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9586D9-270F-49AF-94E9-C8195870AFA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485960" y="5262847"/>
            <a:ext cx="0" cy="451105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B6BE7F-5511-4A32-AE74-F93781D430F8}"/>
              </a:ext>
            </a:extLst>
          </p:cNvPr>
          <p:cNvCxnSpPr>
            <a:cxnSpLocks/>
            <a:stCxn id="25" idx="0"/>
            <a:endCxn id="8" idx="4"/>
          </p:cNvCxnSpPr>
          <p:nvPr/>
        </p:nvCxnSpPr>
        <p:spPr>
          <a:xfrm flipV="1">
            <a:off x="2065212" y="8651137"/>
            <a:ext cx="0" cy="240504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DC995-6501-4252-8DAB-81AE084A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034">
            <a:off x="728809" y="7000233"/>
            <a:ext cx="2468038" cy="110077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41659F-D390-4909-8DA9-A2BA8E989DC7}"/>
              </a:ext>
            </a:extLst>
          </p:cNvPr>
          <p:cNvSpPr/>
          <p:nvPr/>
        </p:nvSpPr>
        <p:spPr>
          <a:xfrm>
            <a:off x="4005365" y="5582988"/>
            <a:ext cx="1558804" cy="897492"/>
          </a:xfrm>
          <a:custGeom>
            <a:avLst/>
            <a:gdLst>
              <a:gd name="connsiteX0" fmla="*/ 535259 w 1471961"/>
              <a:gd name="connsiteY0" fmla="*/ 11151 h 847492"/>
              <a:gd name="connsiteX1" fmla="*/ 535259 w 1471961"/>
              <a:gd name="connsiteY1" fmla="*/ 11151 h 847492"/>
              <a:gd name="connsiteX2" fmla="*/ 401444 w 1471961"/>
              <a:gd name="connsiteY2" fmla="*/ 33453 h 847492"/>
              <a:gd name="connsiteX3" fmla="*/ 301083 w 1471961"/>
              <a:gd name="connsiteY3" fmla="*/ 111512 h 847492"/>
              <a:gd name="connsiteX4" fmla="*/ 256478 w 1471961"/>
              <a:gd name="connsiteY4" fmla="*/ 144965 h 847492"/>
              <a:gd name="connsiteX5" fmla="*/ 223024 w 1471961"/>
              <a:gd name="connsiteY5" fmla="*/ 167268 h 847492"/>
              <a:gd name="connsiteX6" fmla="*/ 144966 w 1471961"/>
              <a:gd name="connsiteY6" fmla="*/ 223024 h 847492"/>
              <a:gd name="connsiteX7" fmla="*/ 66907 w 1471961"/>
              <a:gd name="connsiteY7" fmla="*/ 267629 h 847492"/>
              <a:gd name="connsiteX8" fmla="*/ 33454 w 1471961"/>
              <a:gd name="connsiteY8" fmla="*/ 301083 h 847492"/>
              <a:gd name="connsiteX9" fmla="*/ 0 w 1471961"/>
              <a:gd name="connsiteY9" fmla="*/ 379141 h 847492"/>
              <a:gd name="connsiteX10" fmla="*/ 22302 w 1471961"/>
              <a:gd name="connsiteY10" fmla="*/ 490653 h 847492"/>
              <a:gd name="connsiteX11" fmla="*/ 133815 w 1471961"/>
              <a:gd name="connsiteY11" fmla="*/ 624468 h 847492"/>
              <a:gd name="connsiteX12" fmla="*/ 223024 w 1471961"/>
              <a:gd name="connsiteY12" fmla="*/ 680224 h 847492"/>
              <a:gd name="connsiteX13" fmla="*/ 256478 w 1471961"/>
              <a:gd name="connsiteY13" fmla="*/ 702526 h 847492"/>
              <a:gd name="connsiteX14" fmla="*/ 434898 w 1471961"/>
              <a:gd name="connsiteY14" fmla="*/ 747131 h 847492"/>
              <a:gd name="connsiteX15" fmla="*/ 524107 w 1471961"/>
              <a:gd name="connsiteY15" fmla="*/ 780585 h 847492"/>
              <a:gd name="connsiteX16" fmla="*/ 691376 w 1471961"/>
              <a:gd name="connsiteY16" fmla="*/ 825190 h 847492"/>
              <a:gd name="connsiteX17" fmla="*/ 735981 w 1471961"/>
              <a:gd name="connsiteY17" fmla="*/ 836341 h 847492"/>
              <a:gd name="connsiteX18" fmla="*/ 791737 w 1471961"/>
              <a:gd name="connsiteY18" fmla="*/ 847492 h 847492"/>
              <a:gd name="connsiteX19" fmla="*/ 1103971 w 1471961"/>
              <a:gd name="connsiteY19" fmla="*/ 836341 h 847492"/>
              <a:gd name="connsiteX20" fmla="*/ 1170878 w 1471961"/>
              <a:gd name="connsiteY20" fmla="*/ 814039 h 847492"/>
              <a:gd name="connsiteX21" fmla="*/ 1338146 w 1471961"/>
              <a:gd name="connsiteY21" fmla="*/ 747131 h 847492"/>
              <a:gd name="connsiteX22" fmla="*/ 1405054 w 1471961"/>
              <a:gd name="connsiteY22" fmla="*/ 724829 h 847492"/>
              <a:gd name="connsiteX23" fmla="*/ 1427356 w 1471961"/>
              <a:gd name="connsiteY23" fmla="*/ 691375 h 847492"/>
              <a:gd name="connsiteX24" fmla="*/ 1471961 w 1471961"/>
              <a:gd name="connsiteY24" fmla="*/ 646770 h 847492"/>
              <a:gd name="connsiteX25" fmla="*/ 1460810 w 1471961"/>
              <a:gd name="connsiteY25" fmla="*/ 423746 h 847492"/>
              <a:gd name="connsiteX26" fmla="*/ 1449659 w 1471961"/>
              <a:gd name="connsiteY26" fmla="*/ 390292 h 847492"/>
              <a:gd name="connsiteX27" fmla="*/ 1405054 w 1471961"/>
              <a:gd name="connsiteY27" fmla="*/ 334536 h 847492"/>
              <a:gd name="connsiteX28" fmla="*/ 1338146 w 1471961"/>
              <a:gd name="connsiteY28" fmla="*/ 301083 h 847492"/>
              <a:gd name="connsiteX29" fmla="*/ 1315844 w 1471961"/>
              <a:gd name="connsiteY29" fmla="*/ 189570 h 847492"/>
              <a:gd name="connsiteX30" fmla="*/ 1304693 w 1471961"/>
              <a:gd name="connsiteY30" fmla="*/ 156117 h 847492"/>
              <a:gd name="connsiteX31" fmla="*/ 1248937 w 1471961"/>
              <a:gd name="connsiteY31" fmla="*/ 122663 h 847492"/>
              <a:gd name="connsiteX32" fmla="*/ 1204332 w 1471961"/>
              <a:gd name="connsiteY32" fmla="*/ 111512 h 847492"/>
              <a:gd name="connsiteX33" fmla="*/ 1170878 w 1471961"/>
              <a:gd name="connsiteY33" fmla="*/ 78058 h 847492"/>
              <a:gd name="connsiteX34" fmla="*/ 1037063 w 1471961"/>
              <a:gd name="connsiteY34" fmla="*/ 22302 h 847492"/>
              <a:gd name="connsiteX35" fmla="*/ 1003610 w 1471961"/>
              <a:gd name="connsiteY35" fmla="*/ 11151 h 847492"/>
              <a:gd name="connsiteX36" fmla="*/ 869795 w 1471961"/>
              <a:gd name="connsiteY36" fmla="*/ 0 h 847492"/>
              <a:gd name="connsiteX37" fmla="*/ 535259 w 1471961"/>
              <a:gd name="connsiteY37" fmla="*/ 11151 h 8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71961" h="847492">
                <a:moveTo>
                  <a:pt x="535259" y="11151"/>
                </a:moveTo>
                <a:lnTo>
                  <a:pt x="535259" y="11151"/>
                </a:lnTo>
                <a:cubicBezTo>
                  <a:pt x="490654" y="18585"/>
                  <a:pt x="443008" y="15640"/>
                  <a:pt x="401444" y="33453"/>
                </a:cubicBezTo>
                <a:cubicBezTo>
                  <a:pt x="362489" y="50148"/>
                  <a:pt x="334675" y="85672"/>
                  <a:pt x="301083" y="111512"/>
                </a:cubicBezTo>
                <a:cubicBezTo>
                  <a:pt x="286352" y="122844"/>
                  <a:pt x="271942" y="134656"/>
                  <a:pt x="256478" y="144965"/>
                </a:cubicBezTo>
                <a:cubicBezTo>
                  <a:pt x="245327" y="152399"/>
                  <a:pt x="233320" y="158688"/>
                  <a:pt x="223024" y="167268"/>
                </a:cubicBezTo>
                <a:cubicBezTo>
                  <a:pt x="155213" y="223778"/>
                  <a:pt x="227502" y="181757"/>
                  <a:pt x="144966" y="223024"/>
                </a:cubicBezTo>
                <a:cubicBezTo>
                  <a:pt x="54441" y="313549"/>
                  <a:pt x="171742" y="207723"/>
                  <a:pt x="66907" y="267629"/>
                </a:cubicBezTo>
                <a:cubicBezTo>
                  <a:pt x="53215" y="275453"/>
                  <a:pt x="42620" y="288250"/>
                  <a:pt x="33454" y="301083"/>
                </a:cubicBezTo>
                <a:cubicBezTo>
                  <a:pt x="16227" y="325201"/>
                  <a:pt x="9101" y="351837"/>
                  <a:pt x="0" y="379141"/>
                </a:cubicBezTo>
                <a:cubicBezTo>
                  <a:pt x="4109" y="407906"/>
                  <a:pt x="6732" y="459513"/>
                  <a:pt x="22302" y="490653"/>
                </a:cubicBezTo>
                <a:cubicBezTo>
                  <a:pt x="46987" y="540022"/>
                  <a:pt x="87460" y="595496"/>
                  <a:pt x="133815" y="624468"/>
                </a:cubicBezTo>
                <a:cubicBezTo>
                  <a:pt x="163551" y="643053"/>
                  <a:pt x="193847" y="660773"/>
                  <a:pt x="223024" y="680224"/>
                </a:cubicBezTo>
                <a:cubicBezTo>
                  <a:pt x="234175" y="687658"/>
                  <a:pt x="244231" y="697083"/>
                  <a:pt x="256478" y="702526"/>
                </a:cubicBezTo>
                <a:cubicBezTo>
                  <a:pt x="329721" y="735078"/>
                  <a:pt x="348104" y="723022"/>
                  <a:pt x="434898" y="747131"/>
                </a:cubicBezTo>
                <a:cubicBezTo>
                  <a:pt x="465498" y="755631"/>
                  <a:pt x="493724" y="771338"/>
                  <a:pt x="524107" y="780585"/>
                </a:cubicBezTo>
                <a:cubicBezTo>
                  <a:pt x="579312" y="797386"/>
                  <a:pt x="635571" y="810505"/>
                  <a:pt x="691376" y="825190"/>
                </a:cubicBezTo>
                <a:cubicBezTo>
                  <a:pt x="706197" y="829090"/>
                  <a:pt x="720953" y="833335"/>
                  <a:pt x="735981" y="836341"/>
                </a:cubicBezTo>
                <a:lnTo>
                  <a:pt x="791737" y="847492"/>
                </a:lnTo>
                <a:cubicBezTo>
                  <a:pt x="895815" y="843775"/>
                  <a:pt x="1000230" y="845494"/>
                  <a:pt x="1103971" y="836341"/>
                </a:cubicBezTo>
                <a:cubicBezTo>
                  <a:pt x="1127389" y="834275"/>
                  <a:pt x="1148576" y="821473"/>
                  <a:pt x="1170878" y="814039"/>
                </a:cubicBezTo>
                <a:cubicBezTo>
                  <a:pt x="1324676" y="762773"/>
                  <a:pt x="1135075" y="828359"/>
                  <a:pt x="1338146" y="747131"/>
                </a:cubicBezTo>
                <a:cubicBezTo>
                  <a:pt x="1359974" y="738400"/>
                  <a:pt x="1382751" y="732263"/>
                  <a:pt x="1405054" y="724829"/>
                </a:cubicBezTo>
                <a:cubicBezTo>
                  <a:pt x="1412488" y="713678"/>
                  <a:pt x="1418634" y="701551"/>
                  <a:pt x="1427356" y="691375"/>
                </a:cubicBezTo>
                <a:cubicBezTo>
                  <a:pt x="1441040" y="675410"/>
                  <a:pt x="1471961" y="646770"/>
                  <a:pt x="1471961" y="646770"/>
                </a:cubicBezTo>
                <a:cubicBezTo>
                  <a:pt x="1468244" y="572429"/>
                  <a:pt x="1467258" y="497900"/>
                  <a:pt x="1460810" y="423746"/>
                </a:cubicBezTo>
                <a:cubicBezTo>
                  <a:pt x="1459792" y="412036"/>
                  <a:pt x="1455889" y="400260"/>
                  <a:pt x="1449659" y="390292"/>
                </a:cubicBezTo>
                <a:cubicBezTo>
                  <a:pt x="1437045" y="370109"/>
                  <a:pt x="1423639" y="349404"/>
                  <a:pt x="1405054" y="334536"/>
                </a:cubicBezTo>
                <a:cubicBezTo>
                  <a:pt x="1385583" y="318959"/>
                  <a:pt x="1360449" y="312234"/>
                  <a:pt x="1338146" y="301083"/>
                </a:cubicBezTo>
                <a:cubicBezTo>
                  <a:pt x="1330712" y="263912"/>
                  <a:pt x="1327831" y="225532"/>
                  <a:pt x="1315844" y="189570"/>
                </a:cubicBezTo>
                <a:cubicBezTo>
                  <a:pt x="1312127" y="178419"/>
                  <a:pt x="1313004" y="164428"/>
                  <a:pt x="1304693" y="156117"/>
                </a:cubicBezTo>
                <a:cubicBezTo>
                  <a:pt x="1289367" y="140791"/>
                  <a:pt x="1268743" y="131466"/>
                  <a:pt x="1248937" y="122663"/>
                </a:cubicBezTo>
                <a:cubicBezTo>
                  <a:pt x="1234932" y="116439"/>
                  <a:pt x="1219200" y="115229"/>
                  <a:pt x="1204332" y="111512"/>
                </a:cubicBezTo>
                <a:cubicBezTo>
                  <a:pt x="1193181" y="100361"/>
                  <a:pt x="1184793" y="85479"/>
                  <a:pt x="1170878" y="78058"/>
                </a:cubicBezTo>
                <a:cubicBezTo>
                  <a:pt x="1128241" y="55318"/>
                  <a:pt x="1082905" y="37583"/>
                  <a:pt x="1037063" y="22302"/>
                </a:cubicBezTo>
                <a:cubicBezTo>
                  <a:pt x="1025912" y="18585"/>
                  <a:pt x="1015261" y="12704"/>
                  <a:pt x="1003610" y="11151"/>
                </a:cubicBezTo>
                <a:cubicBezTo>
                  <a:pt x="959243" y="5236"/>
                  <a:pt x="914400" y="3717"/>
                  <a:pt x="869795" y="0"/>
                </a:cubicBezTo>
                <a:cubicBezTo>
                  <a:pt x="598463" y="11797"/>
                  <a:pt x="591015" y="9292"/>
                  <a:pt x="535259" y="11151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F58BD6-63E1-4B39-8F0F-F2C9FDBD99B8}"/>
              </a:ext>
            </a:extLst>
          </p:cNvPr>
          <p:cNvSpPr txBox="1"/>
          <p:nvPr/>
        </p:nvSpPr>
        <p:spPr>
          <a:xfrm>
            <a:off x="2605312" y="10146778"/>
            <a:ext cx="543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>
                <a:latin typeface="Garamond" panose="02020404030301010803" pitchFamily="18" charset="0"/>
              </a:rPr>
              <a:t>During ablation</a:t>
            </a:r>
            <a:endParaRPr lang="en-CA" sz="2800" dirty="0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8B8BEC-42D0-4A66-8190-742B0F57584C}"/>
              </a:ext>
            </a:extLst>
          </p:cNvPr>
          <p:cNvSpPr txBox="1"/>
          <p:nvPr/>
        </p:nvSpPr>
        <p:spPr>
          <a:xfrm>
            <a:off x="909229" y="8891641"/>
            <a:ext cx="231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>
                <a:latin typeface="Garamond" panose="02020404030301010803" pitchFamily="18" charset="0"/>
              </a:rPr>
              <a:t>Ultrasound</a:t>
            </a:r>
          </a:p>
          <a:p>
            <a:pPr algn="ctr"/>
            <a:r>
              <a:rPr lang="en-CA" sz="2200">
                <a:latin typeface="Garamond" panose="02020404030301010803" pitchFamily="18" charset="0"/>
              </a:rPr>
              <a:t>element</a:t>
            </a:r>
            <a:endParaRPr lang="en-CA" sz="2200" dirty="0">
              <a:latin typeface="Garamond" panose="02020404030301010803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71FECE1-4077-4FBB-A748-BC045B472E78}"/>
              </a:ext>
            </a:extLst>
          </p:cNvPr>
          <p:cNvSpPr/>
          <p:nvPr/>
        </p:nvSpPr>
        <p:spPr>
          <a:xfrm>
            <a:off x="3843718" y="3046002"/>
            <a:ext cx="1830226" cy="851200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Ultrasound transducer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0B7687B-61EA-4DB6-8259-7573E899DCF6}"/>
              </a:ext>
            </a:extLst>
          </p:cNvPr>
          <p:cNvSpPr/>
          <p:nvPr/>
        </p:nvSpPr>
        <p:spPr>
          <a:xfrm>
            <a:off x="3438285" y="3897215"/>
            <a:ext cx="2637496" cy="5697086"/>
          </a:xfrm>
          <a:prstGeom prst="roundRect">
            <a:avLst/>
          </a:prstGeom>
          <a:solidFill>
            <a:schemeClr val="tx1"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EBAE2F-E30C-411C-97AD-88F5A66F8A04}"/>
              </a:ext>
            </a:extLst>
          </p:cNvPr>
          <p:cNvSpPr/>
          <p:nvPr/>
        </p:nvSpPr>
        <p:spPr>
          <a:xfrm>
            <a:off x="5253320" y="8230513"/>
            <a:ext cx="420624" cy="42062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73993468-0147-4AA9-8347-71886063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 altLang="zh-CN"/>
              <a:t>Pattern injection approach</a:t>
            </a:r>
            <a:endParaRPr lang="zh-CN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164DD6-C0F0-4DA5-AE46-B57DF189F354}"/>
              </a:ext>
            </a:extLst>
          </p:cNvPr>
          <p:cNvSpPr txBox="1"/>
          <p:nvPr/>
        </p:nvSpPr>
        <p:spPr>
          <a:xfrm>
            <a:off x="2641943" y="11429697"/>
            <a:ext cx="1624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/>
              <a:t>Vendor independent  and  less prediction time</a:t>
            </a:r>
            <a:endParaRPr lang="zh-CN" altLang="en-US" sz="4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9B465-8397-4F02-A4F3-4F60D9E63E2E}"/>
              </a:ext>
            </a:extLst>
          </p:cNvPr>
          <p:cNvSpPr txBox="1"/>
          <p:nvPr/>
        </p:nvSpPr>
        <p:spPr>
          <a:xfrm>
            <a:off x="2926673" y="6361036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/>
              <a:t>-</a:t>
            </a:r>
            <a:endParaRPr lang="zh-CN" altLang="en-US" sz="4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697056-5252-4A70-A91D-BD33EFAAC716}"/>
              </a:ext>
            </a:extLst>
          </p:cNvPr>
          <p:cNvSpPr txBox="1"/>
          <p:nvPr/>
        </p:nvSpPr>
        <p:spPr>
          <a:xfrm>
            <a:off x="7268447" y="649181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/>
              <a:t>=</a:t>
            </a:r>
            <a:endParaRPr lang="zh-CN" altLang="en-US" sz="440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CCD80C8-7C3C-4DA9-A4B7-B49AD3AE9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034">
            <a:off x="4026177" y="7005349"/>
            <a:ext cx="2468038" cy="110077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5EBB75-6267-44E7-9E5C-7C64C4242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240" y="3713702"/>
            <a:ext cx="8835541" cy="6626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-0.3490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-0.3490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8" grpId="0" animBg="1"/>
      <p:bldP spid="20" grpId="0"/>
      <p:bldP spid="25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6">
            <a:extLst>
              <a:ext uri="{FF2B5EF4-FFF2-40B4-BE49-F238E27FC236}">
                <a16:creationId xmlns:a16="http://schemas.microsoft.com/office/drawing/2014/main" id="{581969EA-677B-43C7-B582-3EE01E84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 altLang="zh-CN"/>
              <a:t>Pattern injection approach</a:t>
            </a:r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AD143-AE99-4B55-B4C2-71850AC62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4248" r="7522" b="29153"/>
          <a:stretch/>
        </p:blipFill>
        <p:spPr>
          <a:xfrm>
            <a:off x="1837930" y="3449685"/>
            <a:ext cx="9793980" cy="6816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2246B1-7575-4FB8-BCA7-490CF1743FD4}"/>
              </a:ext>
            </a:extLst>
          </p:cNvPr>
          <p:cNvSpPr txBox="1"/>
          <p:nvPr/>
        </p:nvSpPr>
        <p:spPr>
          <a:xfrm>
            <a:off x="2264" y="4331172"/>
            <a:ext cx="1998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</a:t>
            </a:r>
          </a:p>
          <a:p>
            <a:r>
              <a:rPr lang="en-US" altLang="zh-CN"/>
              <a:t>image</a:t>
            </a:r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E30D8-A9C1-47DC-B577-0C0C81BC0E26}"/>
              </a:ext>
            </a:extLst>
          </p:cNvPr>
          <p:cNvSpPr txBox="1"/>
          <p:nvPr/>
        </p:nvSpPr>
        <p:spPr>
          <a:xfrm>
            <a:off x="-38772" y="6442500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Pattern in</a:t>
            </a:r>
          </a:p>
          <a:p>
            <a:r>
              <a:rPr lang="en-US" altLang="zh-CN"/>
              <a:t>channel data</a:t>
            </a:r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2DE25-2764-4BB8-B7B4-2CC738011105}"/>
              </a:ext>
            </a:extLst>
          </p:cNvPr>
          <p:cNvSpPr txBox="1"/>
          <p:nvPr/>
        </p:nvSpPr>
        <p:spPr>
          <a:xfrm>
            <a:off x="0" y="8553828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Pattern </a:t>
            </a:r>
          </a:p>
          <a:p>
            <a:r>
              <a:rPr lang="en-US" altLang="zh-CN"/>
              <a:t>deformation</a:t>
            </a:r>
            <a:endParaRPr lang="zh-CN" alt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C94414E-1C86-4CF3-9259-27BF3E841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396" y="2802636"/>
            <a:ext cx="5334000" cy="4000500"/>
          </a:xfrm>
          <a:prstGeom prst="rect">
            <a:avLst/>
          </a:prstGeom>
        </p:spPr>
      </p:pic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8242142-48AE-462E-8ABF-488E8517C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339" y="3647293"/>
            <a:ext cx="1274736" cy="9560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6A7A0-1A36-43D6-805A-267CE1EBF31A}"/>
              </a:ext>
            </a:extLst>
          </p:cNvPr>
          <p:cNvCxnSpPr/>
          <p:nvPr/>
        </p:nvCxnSpPr>
        <p:spPr>
          <a:xfrm>
            <a:off x="15859904" y="3567864"/>
            <a:ext cx="0" cy="115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A4CE9A-422C-4D15-A17C-E44B35AEA52A}"/>
              </a:ext>
            </a:extLst>
          </p:cNvPr>
          <p:cNvSpPr txBox="1"/>
          <p:nvPr/>
        </p:nvSpPr>
        <p:spPr>
          <a:xfrm>
            <a:off x="14396690" y="691926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Depth</a:t>
            </a:r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55303-70D2-4C0C-96CE-21164F645F7D}"/>
              </a:ext>
            </a:extLst>
          </p:cNvPr>
          <p:cNvSpPr txBox="1"/>
          <p:nvPr/>
        </p:nvSpPr>
        <p:spPr>
          <a:xfrm rot="16200000">
            <a:off x="10583235" y="5137134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Degree celcius</a:t>
            </a:r>
            <a:endParaRPr lang="zh-CN" altLang="en-US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57793108-933B-4E51-83DC-C4FCD5C9F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237" y="8099851"/>
            <a:ext cx="5334000" cy="40005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F899E3-2364-481A-A179-3A8588820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955" y="8878987"/>
            <a:ext cx="1274736" cy="95605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F0DC0A-097E-4FD3-B2F1-40F1DBD855BF}"/>
              </a:ext>
            </a:extLst>
          </p:cNvPr>
          <p:cNvCxnSpPr/>
          <p:nvPr/>
        </p:nvCxnSpPr>
        <p:spPr>
          <a:xfrm>
            <a:off x="16007234" y="8799558"/>
            <a:ext cx="0" cy="115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53FE82-F834-45F2-A7F2-1BC0F700DE85}"/>
              </a:ext>
            </a:extLst>
          </p:cNvPr>
          <p:cNvSpPr txBox="1"/>
          <p:nvPr/>
        </p:nvSpPr>
        <p:spPr>
          <a:xfrm>
            <a:off x="14450298" y="1196278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Depth</a:t>
            </a:r>
            <a:endParaRPr lang="zh-CN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49BB2A-692A-4BA4-8B6D-BB838427E183}"/>
              </a:ext>
            </a:extLst>
          </p:cNvPr>
          <p:cNvSpPr txBox="1"/>
          <p:nvPr/>
        </p:nvSpPr>
        <p:spPr>
          <a:xfrm rot="16200000">
            <a:off x="10638428" y="10296780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Degree celcius</a:t>
            </a:r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84794-8130-4820-8C07-3FF41467BA5F}"/>
              </a:ext>
            </a:extLst>
          </p:cNvPr>
          <p:cNvSpPr txBox="1"/>
          <p:nvPr/>
        </p:nvSpPr>
        <p:spPr>
          <a:xfrm>
            <a:off x="13398127" y="2391678"/>
            <a:ext cx="255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Low Temperature</a:t>
            </a:r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0ADB0A-0EB5-431A-ABE6-13D96B052864}"/>
              </a:ext>
            </a:extLst>
          </p:cNvPr>
          <p:cNvSpPr txBox="1"/>
          <p:nvPr/>
        </p:nvSpPr>
        <p:spPr>
          <a:xfrm>
            <a:off x="13398126" y="7526633"/>
            <a:ext cx="262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High Temperature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30456"/>
      </p:ext>
    </p:extLst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865</TotalTime>
  <Words>147</Words>
  <Application>Microsoft Office PowerPoint</Application>
  <PresentationFormat>Custom</PresentationFormat>
  <Paragraphs>59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Cambria Math</vt:lpstr>
      <vt:lpstr>Garamond</vt:lpstr>
      <vt:lpstr>Times New Roman</vt:lpstr>
      <vt:lpstr>ERC 2010 Talk Template</vt:lpstr>
      <vt:lpstr>Thermal Imaging Changfan Chen Mentors: Emad Boctor, Younsu Kim</vt:lpstr>
      <vt:lpstr>Pattern injection approach</vt:lpstr>
      <vt:lpstr>Pattern injection approach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Changfan Chen</cp:lastModifiedBy>
  <cp:revision>106</cp:revision>
  <cp:lastPrinted>2010-08-24T19:06:24Z</cp:lastPrinted>
  <dcterms:created xsi:type="dcterms:W3CDTF">2013-04-23T14:35:11Z</dcterms:created>
  <dcterms:modified xsi:type="dcterms:W3CDTF">2019-05-08T00:01:18Z</dcterms:modified>
</cp:coreProperties>
</file>