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1C6F311-D516-FE41-B71C-769D9A3E3699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D2D148-EA0E-1648-BEA4-BE22E8B4F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chowdh8@jh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!OLE_LINK1" TargetMode="External"/><Relationship Id="rId4" Type="http://schemas.openxmlformats.org/officeDocument/2006/relationships/image" Target="../media/image1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ecri.org/blog/Lists/Posts/Post.aspx?ID=2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039"/>
            <a:ext cx="7772400" cy="182976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cs typeface="Apple Chancery"/>
              </a:rPr>
              <a:t>Physical Training Model for Robotic Blood Vessel Dissection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Seminar Presentation</a:t>
            </a:r>
          </a:p>
          <a:p>
            <a:r>
              <a:rPr lang="en-US" sz="2800" dirty="0" err="1" smtClean="0"/>
              <a:t>Shayer</a:t>
            </a:r>
            <a:r>
              <a:rPr lang="en-US" sz="2800" dirty="0" smtClean="0"/>
              <a:t> </a:t>
            </a:r>
            <a:r>
              <a:rPr lang="en-US" sz="2800" dirty="0" err="1" smtClean="0"/>
              <a:t>Chowdhury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2"/>
              </a:rPr>
              <a:t>(schowdh8@jhu.edu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Project #3</a:t>
            </a:r>
          </a:p>
          <a:p>
            <a:r>
              <a:rPr lang="en-US" sz="2800" dirty="0" smtClean="0"/>
              <a:t>Mentors: Dr. </a:t>
            </a:r>
            <a:r>
              <a:rPr lang="en-US" sz="2800" dirty="0" err="1" smtClean="0"/>
              <a:t>Gyusung</a:t>
            </a:r>
            <a:r>
              <a:rPr lang="en-US" sz="2800" dirty="0" smtClean="0"/>
              <a:t> Lee, Dr. </a:t>
            </a:r>
            <a:r>
              <a:rPr lang="en-US" sz="2800" dirty="0" err="1" smtClean="0"/>
              <a:t>Mija</a:t>
            </a:r>
            <a:r>
              <a:rPr lang="en-US" sz="2800" dirty="0" smtClean="0"/>
              <a:t> Lee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80" y="271810"/>
            <a:ext cx="19177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088" y="1"/>
            <a:ext cx="3098911" cy="14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and techniques I want to make sure are utilized in the design of my project</a:t>
            </a:r>
          </a:p>
          <a:p>
            <a:pPr lvl="1"/>
            <a:r>
              <a:rPr lang="en-US" dirty="0" smtClean="0"/>
              <a:t>Different techniques, specifically </a:t>
            </a:r>
            <a:r>
              <a:rPr lang="en-US" dirty="0" err="1" smtClean="0"/>
              <a:t>electrosection</a:t>
            </a:r>
            <a:r>
              <a:rPr lang="en-US" dirty="0" smtClean="0"/>
              <a:t> and </a:t>
            </a:r>
            <a:r>
              <a:rPr lang="en-US" dirty="0" err="1" smtClean="0"/>
              <a:t>electrocoagulation</a:t>
            </a:r>
            <a:endParaRPr lang="en-US" dirty="0" smtClean="0"/>
          </a:p>
          <a:p>
            <a:pPr lvl="1"/>
            <a:r>
              <a:rPr lang="en-US" dirty="0" smtClean="0"/>
              <a:t>Blood vessel behaves realistically when an electrosurgical tool is used on it</a:t>
            </a:r>
          </a:p>
          <a:p>
            <a:pPr lvl="2"/>
            <a:r>
              <a:rPr lang="en-US" dirty="0" smtClean="0"/>
              <a:t>Want the vessel to sort of shrink when heat is applied to it</a:t>
            </a:r>
          </a:p>
          <a:p>
            <a:pPr lvl="2"/>
            <a:r>
              <a:rPr lang="en-US" dirty="0" smtClean="0"/>
              <a:t>Possibly a fluid in blood vessel that can be coagulated</a:t>
            </a:r>
          </a:p>
          <a:p>
            <a:pPr lvl="1"/>
            <a:r>
              <a:rPr lang="en-US" dirty="0" smtClean="0"/>
              <a:t>Tissue behaves realistically as well</a:t>
            </a:r>
          </a:p>
          <a:p>
            <a:pPr lvl="2"/>
            <a:r>
              <a:rPr lang="en-US" dirty="0" smtClean="0"/>
              <a:t>Might be difficult to produce something that is reusable and at the same time able to be burned away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Hainer</a:t>
            </a:r>
            <a:r>
              <a:rPr lang="en-US" dirty="0" smtClean="0"/>
              <a:t>, Application to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0427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Discussed the creation of two different gel phantoms used for ultrasound </a:t>
            </a:r>
            <a:r>
              <a:rPr lang="en-US" dirty="0" err="1" smtClean="0"/>
              <a:t>elastography</a:t>
            </a:r>
            <a:endParaRPr lang="en-US" dirty="0" smtClean="0"/>
          </a:p>
          <a:p>
            <a:pPr lvl="1"/>
            <a:r>
              <a:rPr lang="en-US" dirty="0" smtClean="0"/>
              <a:t>Artificial gel phantom and a true tissue phantom made using chicken breast</a:t>
            </a:r>
          </a:p>
          <a:p>
            <a:r>
              <a:rPr lang="en-US" dirty="0" smtClean="0"/>
              <a:t>Have properties that mimic cancerous lesions, but not necessary for my project</a:t>
            </a:r>
          </a:p>
          <a:p>
            <a:r>
              <a:rPr lang="en-US" dirty="0" smtClean="0"/>
              <a:t>Low cost, safe, easily obtainable material, reusable, and easy to construct with minimal experience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Schneider, et al., 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86" y="1481328"/>
            <a:ext cx="4105599" cy="407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1017" y="5645612"/>
            <a:ext cx="3042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“Hitachi Medical Systems”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1470" y="1481328"/>
            <a:ext cx="412532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Gel Phantom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plastisol</a:t>
            </a:r>
            <a:r>
              <a:rPr lang="en-US" dirty="0" smtClean="0"/>
              <a:t>, specifically M-F Manufacturing Super Soft Plastic and Plastic Softener</a:t>
            </a:r>
          </a:p>
          <a:p>
            <a:pPr lvl="1"/>
            <a:r>
              <a:rPr lang="en-US" dirty="0" smtClean="0"/>
              <a:t>Can form different layers of varying thickness</a:t>
            </a:r>
          </a:p>
          <a:p>
            <a:pPr lvl="1"/>
            <a:r>
              <a:rPr lang="en-US" dirty="0" smtClean="0"/>
              <a:t>Produced an opaque gel phantom, but can be made less transparent by adding </a:t>
            </a:r>
            <a:r>
              <a:rPr lang="en-US" dirty="0" err="1" smtClean="0"/>
              <a:t>Sigmacell</a:t>
            </a:r>
            <a:r>
              <a:rPr lang="en-US" dirty="0" smtClean="0"/>
              <a:t> Cellulose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Schneider, et al.,</a:t>
            </a:r>
            <a:r>
              <a:rPr lang="en-US" sz="3300" dirty="0" smtClean="0"/>
              <a:t> Materials and Methods</a:t>
            </a:r>
            <a:endParaRPr lang="en-US" sz="33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22019" y="1417638"/>
          <a:ext cx="3667319" cy="2120786"/>
        </p:xfrm>
        <a:graphic>
          <a:graphicData uri="http://schemas.openxmlformats.org/presentationml/2006/ole">
            <p:oleObj spid="_x0000_s24578" name="Document" r:id="rId3" imgW="1485900" imgH="1130300" progId="Word.Document.12">
              <p:link updateAutomatic="1"/>
            </p:oleObj>
          </a:graphicData>
        </a:graphic>
      </p:graphicFrame>
      <p:pic>
        <p:nvPicPr>
          <p:cNvPr id="24579" name="Picture 3" descr="IMG_0094"/>
          <p:cNvPicPr>
            <a:picLocks noChangeAspect="1" noChangeArrowheads="1"/>
          </p:cNvPicPr>
          <p:nvPr/>
        </p:nvPicPr>
        <p:blipFill>
          <a:blip r:embed="rId4"/>
          <a:srcRect b="15582"/>
          <a:stretch>
            <a:fillRect/>
          </a:stretch>
        </p:blipFill>
        <p:spPr bwMode="auto">
          <a:xfrm>
            <a:off x="933028" y="3822598"/>
            <a:ext cx="3356310" cy="200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1470" y="1481328"/>
            <a:ext cx="412532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Chicken breast phantom</a:t>
            </a:r>
          </a:p>
          <a:p>
            <a:pPr lvl="1"/>
            <a:r>
              <a:rPr lang="en-US" dirty="0" smtClean="0"/>
              <a:t>Very cheap and simple</a:t>
            </a:r>
          </a:p>
          <a:p>
            <a:pPr lvl="1"/>
            <a:r>
              <a:rPr lang="en-US" dirty="0" smtClean="0"/>
              <a:t>Encased in porcine gel</a:t>
            </a:r>
          </a:p>
          <a:p>
            <a:pPr lvl="1"/>
            <a:r>
              <a:rPr lang="en-US" dirty="0" smtClean="0"/>
              <a:t>Created lesions within the chicken breast using an ablation machine</a:t>
            </a:r>
          </a:p>
          <a:p>
            <a:pPr lvl="1"/>
            <a:r>
              <a:rPr lang="en-US" dirty="0" smtClean="0"/>
              <a:t>Might be more difficult to embed blood vessels within in the chicken breast phantom compared to the artificial gel phantom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Schneider, et al., Materials and Methods</a:t>
            </a:r>
            <a:endParaRPr lang="en-US" sz="3300" dirty="0"/>
          </a:p>
        </p:txBody>
      </p:sp>
      <p:pic>
        <p:nvPicPr>
          <p:cNvPr id="25602" name="Picture 2" descr="linearchicken"/>
          <p:cNvPicPr>
            <a:picLocks noChangeAspect="1" noChangeArrowheads="1"/>
          </p:cNvPicPr>
          <p:nvPr/>
        </p:nvPicPr>
        <p:blipFill>
          <a:blip r:embed="rId2"/>
          <a:srcRect l="11858" t="6285" b="6285"/>
          <a:stretch>
            <a:fillRect/>
          </a:stretch>
        </p:blipFill>
        <p:spPr bwMode="auto">
          <a:xfrm>
            <a:off x="880180" y="1481328"/>
            <a:ext cx="3681290" cy="2180508"/>
          </a:xfrm>
          <a:prstGeom prst="rect">
            <a:avLst/>
          </a:prstGeom>
          <a:noFill/>
        </p:spPr>
      </p:pic>
      <p:pic>
        <p:nvPicPr>
          <p:cNvPr id="25603" name="Picture 3" descr="DSCN3018"/>
          <p:cNvPicPr>
            <a:picLocks noChangeAspect="1" noChangeArrowheads="1"/>
          </p:cNvPicPr>
          <p:nvPr/>
        </p:nvPicPr>
        <p:blipFill>
          <a:blip r:embed="rId3"/>
          <a:srcRect l="4178" t="16728" r="53912" b="16182"/>
          <a:stretch>
            <a:fillRect/>
          </a:stretch>
        </p:blipFill>
        <p:spPr bwMode="auto">
          <a:xfrm>
            <a:off x="1255273" y="3874811"/>
            <a:ext cx="2386128" cy="21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in mimicking tissue with cancerous lesions</a:t>
            </a:r>
          </a:p>
          <a:p>
            <a:endParaRPr lang="en-US" dirty="0" smtClean="0"/>
          </a:p>
          <a:p>
            <a:r>
              <a:rPr lang="en-US" dirty="0" smtClean="0"/>
              <a:t>Proved to be long-lasting and durable for repeated ultrasound usage</a:t>
            </a:r>
          </a:p>
          <a:p>
            <a:endParaRPr lang="en-US" dirty="0" smtClean="0"/>
          </a:p>
          <a:p>
            <a:r>
              <a:rPr lang="en-US" dirty="0" smtClean="0"/>
              <a:t>Gel phantom was designed to mimic the prostate, but can vary thickness of layers if needed; chicken breast phantom was a direct tissue type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Schneider, et al.,</a:t>
            </a:r>
            <a:r>
              <a:rPr lang="en-US" sz="4400" dirty="0" smtClean="0"/>
              <a:t> Conclusion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of artificial gel phantom seems to be more feasible</a:t>
            </a:r>
          </a:p>
          <a:p>
            <a:pPr lvl="1"/>
            <a:r>
              <a:rPr lang="en-US" dirty="0" smtClean="0"/>
              <a:t>Might be difficult to embed blood vessels into the chicken breast phantom</a:t>
            </a:r>
          </a:p>
          <a:p>
            <a:pPr lvl="1"/>
            <a:r>
              <a:rPr lang="en-US" dirty="0" smtClean="0"/>
              <a:t>Depth and placement of blood vessels and thickness of surrounding tissue easier to control using the gel phantom</a:t>
            </a:r>
          </a:p>
          <a:p>
            <a:pPr lvl="1"/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R</a:t>
            </a:r>
            <a:r>
              <a:rPr lang="en-US" dirty="0" smtClean="0"/>
              <a:t>epeatable </a:t>
            </a:r>
            <a:r>
              <a:rPr lang="en-US" dirty="0" smtClean="0"/>
              <a:t>in regards to ultrasound use, since ultrasounds are non-invasive, but may need to modify process to maintain reusability in regards to blood vessel </a:t>
            </a:r>
            <a:r>
              <a:rPr lang="en-US" dirty="0" smtClean="0"/>
              <a:t>dissection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Cheap and easy way to create gel phantoms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Schneider, et al.,</a:t>
            </a:r>
            <a:r>
              <a:rPr lang="en-US" sz="4400" dirty="0" smtClean="0"/>
              <a:t> Application to Project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Hainer</a:t>
            </a:r>
            <a:r>
              <a:rPr lang="en-US" dirty="0" smtClean="0"/>
              <a:t>, want to specifically implement a way to test </a:t>
            </a:r>
            <a:r>
              <a:rPr lang="en-US" b="1" dirty="0" err="1" smtClean="0"/>
              <a:t>electrosection</a:t>
            </a:r>
            <a:r>
              <a:rPr lang="en-US" dirty="0" smtClean="0"/>
              <a:t> and </a:t>
            </a:r>
            <a:r>
              <a:rPr lang="en-US" b="1" dirty="0" err="1" smtClean="0"/>
              <a:t>electrocoagulation</a:t>
            </a:r>
            <a:endParaRPr lang="en-US" dirty="0" smtClean="0"/>
          </a:p>
          <a:p>
            <a:pPr lvl="1"/>
            <a:r>
              <a:rPr lang="en-US" dirty="0" smtClean="0"/>
              <a:t>Want surrounding tissue to behave realistically</a:t>
            </a:r>
          </a:p>
          <a:p>
            <a:pPr lvl="1"/>
            <a:r>
              <a:rPr lang="en-US" dirty="0" smtClean="0"/>
              <a:t>Want blood vessel to shrink when heat is applied</a:t>
            </a:r>
          </a:p>
          <a:p>
            <a:pPr lvl="1"/>
            <a:r>
              <a:rPr lang="en-US" dirty="0" smtClean="0"/>
              <a:t>Possibility of injecting a fluid within the embedded vessels that can be coagulated</a:t>
            </a:r>
          </a:p>
          <a:p>
            <a:pPr lvl="1"/>
            <a:r>
              <a:rPr lang="en-US" dirty="0" smtClean="0"/>
              <a:t>Also want to maintain reusability of phantom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From Schneider, et al., examined a cheap and efficient way to produce gel phantoms</a:t>
            </a:r>
          </a:p>
          <a:p>
            <a:pPr lvl="1"/>
            <a:r>
              <a:rPr lang="en-US" dirty="0" smtClean="0"/>
              <a:t>Intended use for ultrasound </a:t>
            </a:r>
            <a:r>
              <a:rPr lang="en-US" dirty="0" err="1" smtClean="0"/>
              <a:t>elastography</a:t>
            </a:r>
            <a:r>
              <a:rPr lang="en-US" dirty="0" smtClean="0"/>
              <a:t>, but with a few modifications can be applied to blood vessel dissection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Questions</a:t>
            </a:r>
            <a:r>
              <a:rPr lang="en-US" sz="6600" dirty="0" smtClean="0"/>
              <a:t>?</a:t>
            </a:r>
          </a:p>
          <a:p>
            <a:pPr algn="ctr">
              <a:buNone/>
            </a:pPr>
            <a:r>
              <a:rPr lang="en-US" sz="6600" dirty="0" smtClean="0"/>
              <a:t> </a:t>
            </a:r>
          </a:p>
          <a:p>
            <a:pPr algn="ctr">
              <a:buNone/>
            </a:pPr>
            <a:r>
              <a:rPr lang="en-US" sz="6600" dirty="0" smtClean="0"/>
              <a:t>Suggestions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36344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Current state</a:t>
            </a:r>
            <a:r>
              <a:rPr lang="en-US" dirty="0" smtClean="0"/>
              <a:t>: Lack of a cheap, effective, and reusable blood vessel dissection phantom for robotic surgery training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Goal</a:t>
            </a:r>
            <a:r>
              <a:rPr lang="en-US" dirty="0" smtClean="0"/>
              <a:t>: Create a comprehensive inanimate surgical training model for sharp/blunt dissection and blood vessel </a:t>
            </a:r>
            <a:r>
              <a:rPr lang="en-US" dirty="0" err="1" smtClean="0"/>
              <a:t>electrosurgery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673" y="1695449"/>
            <a:ext cx="3802127" cy="411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</a:t>
            </a:r>
            <a:r>
              <a:rPr lang="en-US" sz="3200" dirty="0" smtClean="0"/>
              <a:t>L </a:t>
            </a:r>
            <a:r>
              <a:rPr lang="en-US" sz="3200" dirty="0" err="1" smtClean="0"/>
              <a:t>H</a:t>
            </a:r>
            <a:r>
              <a:rPr lang="en-US" sz="3200" dirty="0" err="1" smtClean="0"/>
              <a:t>ainer</a:t>
            </a:r>
            <a:r>
              <a:rPr lang="en-US" sz="3200" dirty="0" smtClean="0"/>
              <a:t>. </a:t>
            </a:r>
            <a:r>
              <a:rPr lang="en-US" sz="3200" b="1" dirty="0" smtClean="0"/>
              <a:t>Fundamentals of </a:t>
            </a:r>
            <a:r>
              <a:rPr lang="en-US" sz="3200" b="1" dirty="0" err="1" smtClean="0"/>
              <a:t>Electrosurgery</a:t>
            </a:r>
            <a:r>
              <a:rPr lang="en-US" sz="3200" i="1" dirty="0" smtClean="0"/>
              <a:t>. The Journal of the American Board of Family Practice</a:t>
            </a:r>
            <a:r>
              <a:rPr lang="en-US" sz="3200" dirty="0" smtClean="0"/>
              <a:t>, 4(6): 419-426, 1991.</a:t>
            </a:r>
          </a:p>
          <a:p>
            <a:endParaRPr lang="en-US" sz="3200" b="1" dirty="0" smtClean="0"/>
          </a:p>
          <a:p>
            <a:r>
              <a:rPr lang="en-US" sz="3200" dirty="0" smtClean="0"/>
              <a:t>C Schneider, C </a:t>
            </a:r>
            <a:r>
              <a:rPr lang="en-US" sz="3200" dirty="0" err="1" smtClean="0"/>
              <a:t>Kut</a:t>
            </a:r>
            <a:r>
              <a:rPr lang="en-US" sz="3200" dirty="0" smtClean="0"/>
              <a:t>, N Carter-</a:t>
            </a:r>
            <a:r>
              <a:rPr lang="en-US" sz="3200" dirty="0" smtClean="0"/>
              <a:t>Monroe. </a:t>
            </a:r>
            <a:r>
              <a:rPr lang="en-US" sz="3200" b="1" dirty="0" smtClean="0"/>
              <a:t>Creation of Ultrasound </a:t>
            </a:r>
            <a:r>
              <a:rPr lang="en-US" sz="3200" b="1" dirty="0" err="1" smtClean="0"/>
              <a:t>Elastography</a:t>
            </a:r>
            <a:r>
              <a:rPr lang="en-US" sz="3200" b="1" dirty="0" smtClean="0"/>
              <a:t> </a:t>
            </a:r>
            <a:r>
              <a:rPr lang="en-US" sz="3200" b="1" dirty="0" smtClean="0"/>
              <a:t>Phantoms. </a:t>
            </a:r>
          </a:p>
          <a:p>
            <a:endParaRPr lang="en-US" sz="3200" b="1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for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Hainer</a:t>
            </a:r>
            <a:r>
              <a:rPr lang="en-US" dirty="0" smtClean="0"/>
              <a:t> paper will provide context and background regarding the complexities behind </a:t>
            </a:r>
            <a:r>
              <a:rPr lang="en-US" dirty="0" err="1" smtClean="0"/>
              <a:t>electrosurgery</a:t>
            </a:r>
            <a:endParaRPr lang="en-US" dirty="0" smtClean="0"/>
          </a:p>
          <a:p>
            <a:pPr lvl="1"/>
            <a:r>
              <a:rPr lang="en-US" dirty="0" smtClean="0"/>
              <a:t>Will facilitate my understanding of the properties that blood vessels in my phantom simulation should have and how to exercise those properties while being used by practicing surgeons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Schneider, et al. paper discusses the specifics behind physically creating gel phantoms</a:t>
            </a:r>
          </a:p>
          <a:p>
            <a:pPr lvl="1"/>
            <a:r>
              <a:rPr lang="en-US" dirty="0" smtClean="0"/>
              <a:t>Specifically discusses the creation of ultrasound </a:t>
            </a:r>
            <a:r>
              <a:rPr lang="en-US" dirty="0" err="1" smtClean="0"/>
              <a:t>elastography</a:t>
            </a:r>
            <a:r>
              <a:rPr lang="en-US" dirty="0" smtClean="0"/>
              <a:t> phantoms, but the same principles can be applied to blood vessel dissection simulation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8512" y="1481328"/>
            <a:ext cx="413828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Describes how an electrical current applied to the tip of surgical tools can be used to produce different dissection methods</a:t>
            </a:r>
          </a:p>
          <a:p>
            <a:pPr lvl="1"/>
            <a:r>
              <a:rPr lang="en-US" dirty="0" smtClean="0"/>
              <a:t>Namely cutting, coagulation, desiccation, and fulguration</a:t>
            </a:r>
          </a:p>
          <a:p>
            <a:pPr lvl="1"/>
            <a:r>
              <a:rPr lang="en-US" dirty="0" smtClean="0"/>
              <a:t>Focus on cutting and coagulation in regards to my project</a:t>
            </a:r>
          </a:p>
          <a:p>
            <a:endParaRPr lang="en-US" dirty="0" smtClean="0"/>
          </a:p>
          <a:p>
            <a:r>
              <a:rPr lang="en-US" dirty="0" smtClean="0"/>
              <a:t>Main advantages of </a:t>
            </a:r>
            <a:r>
              <a:rPr lang="en-US" dirty="0" err="1" smtClean="0"/>
              <a:t>electrosurgery</a:t>
            </a:r>
            <a:r>
              <a:rPr lang="en-US" dirty="0" smtClean="0"/>
              <a:t> in comparison to normal sharp/blunt methods are rapid completion of dissection and minimal blood loss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Hainer</a:t>
            </a:r>
            <a:r>
              <a:rPr lang="en-US" dirty="0" smtClean="0"/>
              <a:t>, 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7354"/>
            <a:ext cx="4091312" cy="3360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622" y="5222037"/>
            <a:ext cx="3647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hlinkClick r:id="rId3"/>
            </a:endParaRPr>
          </a:p>
          <a:p>
            <a:r>
              <a:rPr lang="en-US" sz="800" dirty="0" smtClean="0"/>
              <a:t>“The ‘Shocking’ Results of Poor Device User Training” by James P. Keller 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High frequency alternating current is applied to the tip of surgical tools</a:t>
            </a:r>
          </a:p>
          <a:p>
            <a:endParaRPr lang="en-US" dirty="0" smtClean="0"/>
          </a:p>
          <a:p>
            <a:r>
              <a:rPr lang="en-US" dirty="0" smtClean="0"/>
              <a:t>By modulating that current, can produce different effects:</a:t>
            </a:r>
          </a:p>
          <a:p>
            <a:pPr lvl="1"/>
            <a:r>
              <a:rPr lang="en-US" b="1" dirty="0" err="1" smtClean="0"/>
              <a:t>Electrosection</a:t>
            </a:r>
            <a:r>
              <a:rPr lang="en-US" dirty="0" smtClean="0"/>
              <a:t>: cutting effect achieved through heat basically exploding cells as tool is passed through them</a:t>
            </a:r>
          </a:p>
          <a:p>
            <a:pPr lvl="1"/>
            <a:r>
              <a:rPr lang="en-US" b="1" dirty="0" err="1" smtClean="0"/>
              <a:t>Electrocoagulation</a:t>
            </a:r>
            <a:r>
              <a:rPr lang="en-US" dirty="0" smtClean="0"/>
              <a:t>: current is </a:t>
            </a:r>
            <a:r>
              <a:rPr lang="en-US" dirty="0" smtClean="0"/>
              <a:t>less concentrated </a:t>
            </a:r>
            <a:r>
              <a:rPr lang="en-US" dirty="0" smtClean="0"/>
              <a:t>and </a:t>
            </a:r>
            <a:r>
              <a:rPr lang="en-US" dirty="0" smtClean="0"/>
              <a:t>heat is produced over </a:t>
            </a:r>
            <a:r>
              <a:rPr lang="en-US" dirty="0" smtClean="0"/>
              <a:t>a </a:t>
            </a:r>
            <a:r>
              <a:rPr lang="en-US" dirty="0" smtClean="0"/>
              <a:t>larger </a:t>
            </a:r>
            <a:r>
              <a:rPr lang="en-US" dirty="0" smtClean="0"/>
              <a:t>area; cells are dehydrated, protein contents denature, and </a:t>
            </a:r>
            <a:r>
              <a:rPr lang="en-US" dirty="0" smtClean="0"/>
              <a:t>blood </a:t>
            </a:r>
            <a:r>
              <a:rPr lang="en-US" dirty="0" smtClean="0"/>
              <a:t>vessels </a:t>
            </a:r>
            <a:r>
              <a:rPr lang="en-US" dirty="0" smtClean="0"/>
              <a:t>are </a:t>
            </a:r>
            <a:r>
              <a:rPr lang="en-US" dirty="0" err="1" smtClean="0"/>
              <a:t>thrombosed</a:t>
            </a:r>
            <a:r>
              <a:rPr lang="en-US" dirty="0" smtClean="0"/>
              <a:t>,</a:t>
            </a:r>
            <a:r>
              <a:rPr lang="en-US" dirty="0" smtClean="0"/>
              <a:t> so </a:t>
            </a:r>
            <a:r>
              <a:rPr lang="en-US" dirty="0" smtClean="0"/>
              <a:t>a coagulating</a:t>
            </a:r>
            <a:r>
              <a:rPr lang="en-US" i="1" dirty="0" smtClean="0"/>
              <a:t> </a:t>
            </a:r>
            <a:r>
              <a:rPr lang="en-US" dirty="0" smtClean="0"/>
              <a:t>effect is </a:t>
            </a:r>
            <a:r>
              <a:rPr lang="en-US" dirty="0" smtClean="0"/>
              <a:t>produced</a:t>
            </a:r>
          </a:p>
          <a:p>
            <a:pPr lvl="1"/>
            <a:r>
              <a:rPr lang="en-US" b="1" dirty="0" err="1" smtClean="0"/>
              <a:t>Electrodesiccation</a:t>
            </a:r>
            <a:r>
              <a:rPr lang="en-US" dirty="0" smtClean="0"/>
              <a:t>: higher voltage, less current; dehydrates the cell but leaves structure intact</a:t>
            </a:r>
          </a:p>
          <a:p>
            <a:pPr lvl="1"/>
            <a:r>
              <a:rPr lang="en-US" b="1" dirty="0" err="1" smtClean="0"/>
              <a:t>Electrofulguration</a:t>
            </a:r>
            <a:r>
              <a:rPr lang="en-US" dirty="0" smtClean="0"/>
              <a:t>: spark gap between tool and surface, which chars the tissue, insulating the tissue from deeper destruction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Hainer</a:t>
            </a:r>
            <a:r>
              <a:rPr lang="en-US" dirty="0" smtClean="0"/>
              <a:t>, Mechanism of Action and Effects on Tissue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723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Electrosection</a:t>
            </a:r>
            <a:endParaRPr lang="en-US" b="1" dirty="0" smtClean="0"/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roduced by the </a:t>
            </a:r>
            <a:r>
              <a:rPr lang="en-US" dirty="0" err="1" smtClean="0"/>
              <a:t>undamped</a:t>
            </a:r>
            <a:r>
              <a:rPr lang="en-US" dirty="0" smtClean="0"/>
              <a:t> current</a:t>
            </a:r>
          </a:p>
          <a:p>
            <a:pPr lvl="1"/>
            <a:r>
              <a:rPr lang="en-US" dirty="0" smtClean="0"/>
              <a:t>Acts like a normal steel tool incision</a:t>
            </a:r>
          </a:p>
          <a:p>
            <a:pPr lvl="1"/>
            <a:r>
              <a:rPr lang="en-US" dirty="0" smtClean="0"/>
              <a:t>Fast healing</a:t>
            </a:r>
          </a:p>
          <a:p>
            <a:r>
              <a:rPr lang="en-US" b="1" dirty="0" err="1" smtClean="0"/>
              <a:t>Electrocoagulation</a:t>
            </a:r>
            <a:endParaRPr lang="en-US" b="1" dirty="0" smtClean="0"/>
          </a:p>
          <a:p>
            <a:pPr lvl="1"/>
            <a:r>
              <a:rPr lang="en-US" dirty="0" smtClean="0"/>
              <a:t>Produced by the damped current</a:t>
            </a:r>
          </a:p>
          <a:p>
            <a:pPr lvl="1"/>
            <a:r>
              <a:rPr lang="en-US" dirty="0" smtClean="0"/>
              <a:t>Rapid </a:t>
            </a:r>
            <a:r>
              <a:rPr lang="en-US" dirty="0" err="1" smtClean="0"/>
              <a:t>hemostasis</a:t>
            </a:r>
            <a:r>
              <a:rPr lang="en-US" dirty="0" smtClean="0"/>
              <a:t> without cutting</a:t>
            </a:r>
          </a:p>
          <a:p>
            <a:r>
              <a:rPr lang="en-US" b="1" dirty="0" smtClean="0"/>
              <a:t>Both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Produced by blended current</a:t>
            </a:r>
          </a:p>
          <a:p>
            <a:pPr lvl="1"/>
            <a:r>
              <a:rPr lang="en-US" dirty="0" smtClean="0"/>
              <a:t>Allows incisions to be made with minimal blood loss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Hainer</a:t>
            </a:r>
            <a:r>
              <a:rPr lang="en-US" dirty="0" smtClean="0"/>
              <a:t>, Electrosurgical Modalities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13" y="1171437"/>
            <a:ext cx="3629787" cy="165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13" y="2824835"/>
            <a:ext cx="3629787" cy="1671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013" y="4496411"/>
            <a:ext cx="3629787" cy="176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Takes little time</a:t>
            </a:r>
          </a:p>
          <a:p>
            <a:pPr lvl="1"/>
            <a:r>
              <a:rPr lang="en-US" dirty="0" smtClean="0"/>
              <a:t>Equipment is easy to set up and use, compact and reliable</a:t>
            </a:r>
          </a:p>
          <a:p>
            <a:pPr lvl="1"/>
            <a:r>
              <a:rPr lang="en-US" dirty="0" smtClean="0"/>
              <a:t>Control of bleeding at time of incision is fast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If misused, can increase the risk of hypertrophic scarring</a:t>
            </a:r>
          </a:p>
          <a:p>
            <a:pPr lvl="1"/>
            <a:r>
              <a:rPr lang="en-US" dirty="0" smtClean="0"/>
              <a:t>Must be cautious working with high currents around critical nerves and vessels</a:t>
            </a:r>
          </a:p>
          <a:p>
            <a:pPr lvl="1"/>
            <a:r>
              <a:rPr lang="en-US" dirty="0" smtClean="0"/>
              <a:t>A sutured wound heals faster than an </a:t>
            </a:r>
            <a:r>
              <a:rPr lang="en-US" dirty="0" err="1" smtClean="0"/>
              <a:t>electrosurgically</a:t>
            </a:r>
            <a:r>
              <a:rPr lang="en-US" dirty="0" smtClean="0"/>
              <a:t> produced one; need to weigh the cost of time versus healing of the wound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err="1" smtClean="0"/>
              <a:t>Hainer</a:t>
            </a:r>
            <a:r>
              <a:rPr lang="en-US" sz="3500" dirty="0" smtClean="0"/>
              <a:t>, Comparison of </a:t>
            </a:r>
            <a:r>
              <a:rPr lang="en-US" sz="3500" dirty="0" err="1" smtClean="0"/>
              <a:t>Electrosurgery</a:t>
            </a:r>
            <a:r>
              <a:rPr lang="en-US" sz="3500" dirty="0" smtClean="0"/>
              <a:t> with Other Surgical Methods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variety of techniques beyond just simple incisions with normal tools</a:t>
            </a:r>
          </a:p>
          <a:p>
            <a:endParaRPr lang="en-US" dirty="0" smtClean="0"/>
          </a:p>
          <a:p>
            <a:r>
              <a:rPr lang="en-US" dirty="0" smtClean="0"/>
              <a:t>Developing field with the increased prevalence of robot-assisted surgery</a:t>
            </a:r>
          </a:p>
          <a:p>
            <a:endParaRPr lang="en-US" dirty="0" smtClean="0"/>
          </a:p>
          <a:p>
            <a:r>
              <a:rPr lang="en-US" dirty="0" smtClean="0"/>
              <a:t>Adverse effects are present, but also provide excellent advantages both in and out of the operating room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Hainer</a:t>
            </a:r>
            <a:r>
              <a:rPr lang="en-US" dirty="0" smtClean="0"/>
              <a:t>, 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1332</TotalTime>
  <Words>1038</Words>
  <Application>Microsoft Macintosh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Concourse</vt:lpstr>
      <vt:lpstr>!OLE_LINK1</vt:lpstr>
      <vt:lpstr>Physical Training Model for Robotic Blood Vessel Dissection</vt:lpstr>
      <vt:lpstr>Project Overview</vt:lpstr>
      <vt:lpstr>Articles for Discussion</vt:lpstr>
      <vt:lpstr>Motivation</vt:lpstr>
      <vt:lpstr>Hainer, Introduction</vt:lpstr>
      <vt:lpstr>Hainer, Mechanism of Action and Effects on Tissue</vt:lpstr>
      <vt:lpstr>Hainer, Electrosurgical Modalities</vt:lpstr>
      <vt:lpstr>Hainer, Comparison of Electrosurgery with Other Surgical Methods</vt:lpstr>
      <vt:lpstr>Hainer, Conclusion</vt:lpstr>
      <vt:lpstr>Hainer, Application to Project</vt:lpstr>
      <vt:lpstr>Schneider, et al., Introduction</vt:lpstr>
      <vt:lpstr>Schneider, et al., Materials and Methods</vt:lpstr>
      <vt:lpstr>Schneider, et al., Materials and Methods</vt:lpstr>
      <vt:lpstr>Schneider, et al., Conclusion</vt:lpstr>
      <vt:lpstr>Schneider, et al., Application to Project</vt:lpstr>
      <vt:lpstr>Assessment</vt:lpstr>
      <vt:lpstr>Slide 17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Training Model for Robotic Blood Vessel Dissection</dc:title>
  <dc:creator>Shayer Chowdhury</dc:creator>
  <cp:lastModifiedBy>Shayer Chowdhury</cp:lastModifiedBy>
  <cp:revision>83</cp:revision>
  <dcterms:created xsi:type="dcterms:W3CDTF">2014-03-10T21:25:46Z</dcterms:created>
  <dcterms:modified xsi:type="dcterms:W3CDTF">2014-03-11T16:28:43Z</dcterms:modified>
</cp:coreProperties>
</file>