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PT Sans Narrow"/>
      <p:regular r:id="rId22"/>
      <p:bold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PTSansNarrow-regular.fntdata"/><Relationship Id="rId21" Type="http://schemas.openxmlformats.org/officeDocument/2006/relationships/slide" Target="slides/slide17.xml"/><Relationship Id="rId24" Type="http://schemas.openxmlformats.org/officeDocument/2006/relationships/font" Target="fonts/OpenSans-regular.fntdata"/><Relationship Id="rId23" Type="http://schemas.openxmlformats.org/officeDocument/2006/relationships/font" Target="fonts/PTSansNarrow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don’t have it yet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PCA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Plane-to-plane intersection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"/>
              <a:t>Using a not-yet-determined visualization library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hape 11"/>
          <p:cNvCxnSpPr/>
          <p:nvPr/>
        </p:nvCxnSpPr>
        <p:spPr>
          <a:xfrm>
            <a:off x="7007735" y="3176887"/>
            <a:ext cx="562199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1575034" y="3158251"/>
            <a:ext cx="562199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3" name="Shape 13"/>
          <p:cNvGrpSpPr/>
          <p:nvPr/>
        </p:nvGrpSpPr>
        <p:grpSpPr>
          <a:xfrm>
            <a:off x="1004143" y="1022025"/>
            <a:ext cx="7136667" cy="152400"/>
            <a:chOff x="1346428" y="1011300"/>
            <a:chExt cx="6452100" cy="152400"/>
          </a:xfrm>
        </p:grpSpPr>
        <p:cxnSp>
          <p:nvCxnSpPr>
            <p:cNvPr id="14" name="Shape 14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" name="Shape 15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6" name="Shape 16"/>
          <p:cNvGrpSpPr/>
          <p:nvPr/>
        </p:nvGrpSpPr>
        <p:grpSpPr>
          <a:xfrm>
            <a:off x="1004150" y="3969100"/>
            <a:ext cx="7136667" cy="152400"/>
            <a:chOff x="1346435" y="3969087"/>
            <a:chExt cx="6452100" cy="152400"/>
          </a:xfrm>
        </p:grpSpPr>
        <p:cxnSp>
          <p:nvCxnSpPr>
            <p:cNvPr id="17" name="Shape 17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9" name="Shape 19"/>
          <p:cNvSpPr txBox="1"/>
          <p:nvPr>
            <p:ph type="ctrTitle"/>
          </p:nvPr>
        </p:nvSpPr>
        <p:spPr>
          <a:xfrm>
            <a:off x="1004150" y="1751764"/>
            <a:ext cx="7136700" cy="1022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20" name="Shape 20"/>
          <p:cNvSpPr txBox="1"/>
          <p:nvPr>
            <p:ph idx="1" type="subTitle"/>
          </p:nvPr>
        </p:nvSpPr>
        <p:spPr>
          <a:xfrm>
            <a:off x="2137225" y="2850039"/>
            <a:ext cx="48704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 txBox="1"/>
          <p:nvPr>
            <p:ph type="title"/>
          </p:nvPr>
        </p:nvSpPr>
        <p:spPr>
          <a:xfrm>
            <a:off x="311700" y="1304850"/>
            <a:ext cx="8520599" cy="1538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311700" y="2995650"/>
            <a:ext cx="85205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" name="Shape 24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266175"/>
            <a:ext cx="3999899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4832400" y="1266175"/>
            <a:ext cx="3999899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6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90250" y="526350"/>
            <a:ext cx="5613599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" name="Shape 49"/>
          <p:cNvSpPr txBox="1"/>
          <p:nvPr>
            <p:ph type="title"/>
          </p:nvPr>
        </p:nvSpPr>
        <p:spPr>
          <a:xfrm>
            <a:off x="265500" y="1039675"/>
            <a:ext cx="4045199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50" name="Shape 50"/>
          <p:cNvSpPr txBox="1"/>
          <p:nvPr>
            <p:ph idx="1" type="subTitle"/>
          </p:nvPr>
        </p:nvSpPr>
        <p:spPr>
          <a:xfrm>
            <a:off x="265500" y="27268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42307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  <p:sp>
        <p:nvSpPr>
          <p:cNvPr id="9" name="Shape 9"/>
          <p:cNvSpPr txBox="1"/>
          <p:nvPr/>
        </p:nvSpPr>
        <p:spPr>
          <a:xfrm>
            <a:off x="5938400" y="151975"/>
            <a:ext cx="3027599" cy="432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FF0000"/>
                </a:solidFill>
              </a:rPr>
              <a:t>Confidential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app.smartsheet.com/b/home?lx=v3Shk9EJhm_KCqJtsqN58w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1004150" y="1751764"/>
            <a:ext cx="7136700" cy="1022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Realtime Feedback Tool for Nasal Surgery</a:t>
            </a:r>
          </a:p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2137225" y="2697639"/>
            <a:ext cx="48704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Felix Jonathan, Michael Norris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Mentors - Narges Ahmidi, Dr. Masaru Ishii, Dr. Lisa Ishii</a:t>
            </a:r>
          </a:p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Management Plan - Skills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Felix -- Computer Vision, Robotics, CAD design, machine shop skills, software development in C++ and Python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Michael -- Development of Visualization / analysis software, high performance computing, backend web infrastructure, software engineering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Management Plan - Bookkeeping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Code backed up in private Github repository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Use Jira to track task completion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Inventor’s notebook kept in accordance with best practices (for patent purposes)</a:t>
            </a:r>
          </a:p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Management Plan - Gantt Chart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60626"/>
            <a:ext cx="9143999" cy="323184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3852" y="0"/>
            <a:ext cx="665629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3852" y="0"/>
            <a:ext cx="665629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Management Plan - Gantt Chart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https://app.smartsheet.com/b/home?lx=v3Shk9EJhm_KCqJtsqN58w</a:t>
            </a:r>
          </a:p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Purchase Requests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Jira subscription ($10/month) for tracking tasks, subtasks, and development progress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Private Github repository ($7/month) to backup code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Chickens for phantom (market price)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Background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Septoplasty surgery is a surgery that uses a surgeon’s instinct in estimating nasal region to cut.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Training residents in septoplasty is hard because the residents cannot see the septoplasty process demonstration that’s being done by the fellow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There is no existing technology that is being used for visualizing the septum surface and visualizing nasal cutting tool line-of-cut for septoplasty surgery.</a:t>
            </a:r>
          </a:p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Goal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Fully functional and clinically acceptable software that assists surgeons in performing septoplasty, and increases the accuracy of the procedure.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Informative visualization that improve the learning environment for the attending septoplasty surgery resident.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Technical Summary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Determine surgical scissor line-of-cut from training with phantom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Generate septum surface using EM pointer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Generate line-of-cut for surgical scissors using EM tracker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Visualize the predicted line-of-cut to the surgeon in real-time</a:t>
            </a:r>
          </a:p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Deliverables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Requirement: All Code in C++ / Python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/>
              <a:t>Minimum</a:t>
            </a:r>
            <a:r>
              <a:rPr lang="en"/>
              <a:t>: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1400"/>
              <a:t>Training procedure for any model of scissors</a:t>
            </a:r>
          </a:p>
          <a:p>
            <a:pPr indent="-317500" lvl="1" marL="914400" rtl="0">
              <a:lnSpc>
                <a:spcPct val="100000"/>
              </a:lnSpc>
              <a:spcBef>
                <a:spcPts val="0"/>
              </a:spcBef>
              <a:buSzPct val="100000"/>
              <a:buAutoNum type="alphaLcPeriod"/>
            </a:pPr>
            <a:r>
              <a:rPr lang="en"/>
              <a:t>Meet surgical team biweekly and iterate on design until completed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1400"/>
              <a:t>Line of Cut prediction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1400"/>
              <a:t>Visualizing line of cut prediction and septum surface / phantom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1400"/>
              <a:t>Septum surface reconstruction by tracing the actual septum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1400"/>
              <a:t>Documentation for all software and mechanical designs</a:t>
            </a:r>
          </a:p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Deliverables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Expected: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1400"/>
              <a:t>Real-time visualization of line of cut prediction on septum surface (&gt; 15 Hz refresh rate)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1400"/>
              <a:t>Http-based web service to send data from existing software to our project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1400"/>
              <a:t>Software that validates the accuracy of a cut with respect to the prediction on the phantom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/>
              <a:t>Maximum</a:t>
            </a:r>
            <a:r>
              <a:rPr lang="en"/>
              <a:t>: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1400"/>
              <a:t>Get maximum accuracy for line-of-cut prediction using existing sensor (to be updated when we get complete specification of every sensor and tracker we use).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buSzPct val="100000"/>
              <a:buAutoNum type="arabicPeriod"/>
            </a:pPr>
            <a:r>
              <a:rPr lang="en" sz="1400"/>
              <a:t>Septum surface reconstruction by randomized septum surface touching.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Dependencies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EM Trackers and EM Control Unit -- provided by mentor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EM Tracker holder -- provided by mentor, expected arrival in March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 sz="1800"/>
              <a:t>We will rapid-prototype a temporary EM tracker holder for testing purposes.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Surgical Scissors -- provided by mentor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Access to laboratory environment -- provided by mentor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Learning CISST library for a variety of applications (pivot calibration, 2D-3D registration, etc.)</a:t>
            </a:r>
          </a:p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Dependencies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 startAt="6"/>
            </a:pPr>
            <a:r>
              <a:rPr lang="en"/>
              <a:t>Code for Communicating with EM Tracker and reading pose in realtime -- provided by mentor</a:t>
            </a:r>
          </a:p>
          <a:p>
            <a:pPr indent="-228600" lvl="0" marL="457200" rtl="0">
              <a:spcBef>
                <a:spcPts val="0"/>
              </a:spcBef>
              <a:buAutoNum type="arabicPeriod" startAt="6"/>
            </a:pPr>
            <a:r>
              <a:rPr lang="en"/>
              <a:t>Pointer tool for surface reconstruction -- provided by mentor</a:t>
            </a:r>
          </a:p>
          <a:p>
            <a:pPr indent="-228600" lvl="0" marL="457200" rtl="0">
              <a:spcBef>
                <a:spcPts val="0"/>
              </a:spcBef>
              <a:buAutoNum type="arabicPeriod" startAt="6"/>
            </a:pPr>
            <a:r>
              <a:rPr lang="en"/>
              <a:t>Phantom for septal plane -- use chicken breast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Management Plan - Meetings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Felix and Michael meet every Tuesday from 5-10pm, Friday from 3-8pm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Felix and Michael working on Saturday from 9am-7pm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Biweekly meetings with surgical team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Biweekly meetings with mentor to give progress updates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