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8"/>
  </p:notesMasterIdLst>
  <p:sldIdLst>
    <p:sldId id="309" r:id="rId2"/>
    <p:sldId id="298" r:id="rId3"/>
    <p:sldId id="299" r:id="rId4"/>
    <p:sldId id="310" r:id="rId5"/>
    <p:sldId id="311" r:id="rId6"/>
    <p:sldId id="312" r:id="rId7"/>
    <p:sldId id="313" r:id="rId8"/>
    <p:sldId id="315" r:id="rId9"/>
    <p:sldId id="314" r:id="rId10"/>
    <p:sldId id="316" r:id="rId11"/>
    <p:sldId id="317" r:id="rId12"/>
    <p:sldId id="318" r:id="rId13"/>
    <p:sldId id="319" r:id="rId14"/>
    <p:sldId id="320" r:id="rId15"/>
    <p:sldId id="321" r:id="rId16"/>
    <p:sldId id="322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B2B2B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96304C-7ED9-4E6C-B405-07C485454D7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00960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Complicated procedure for simple task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6A9FC-9121-466D-9205-C7B15378CD6C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6222A2-D322-434F-8FB7-2EE28E77A917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2113" y="1714500"/>
            <a:ext cx="4103687" cy="438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4500"/>
            <a:ext cx="4103688" cy="438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7D5A6-37E4-4467-B43B-60D99E2E7A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5433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43392-04AD-4122-B778-34FAC143C9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421" y="6100762"/>
            <a:ext cx="1592263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5410200" y="6461125"/>
            <a:ext cx="1371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 dirty="0"/>
              <a:t>© CISST ERC, </a:t>
            </a:r>
            <a:r>
              <a:rPr lang="en-US" sz="1000" i="1" dirty="0" smtClean="0"/>
              <a:t>2011</a:t>
            </a:r>
            <a:endParaRPr lang="en-US" sz="1000" i="1" dirty="0"/>
          </a:p>
        </p:txBody>
      </p:sp>
      <p:pic>
        <p:nvPicPr>
          <p:cNvPr id="9" name="Picture 8" descr="PHSMTR2_CO.gif"/>
          <p:cNvPicPr>
            <a:picLocks/>
          </p:cNvPicPr>
          <p:nvPr userDrawn="1">
            <p:custDataLst>
              <p:tags r:id="rId14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2400" y="6508750"/>
            <a:ext cx="990600" cy="19685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5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9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24.xml"/><Relationship Id="rId18" Type="http://schemas.openxmlformats.org/officeDocument/2006/relationships/tags" Target="../tags/tag29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14.xml"/><Relationship Id="rId21" Type="http://schemas.openxmlformats.org/officeDocument/2006/relationships/tags" Target="../tags/tag32.xml"/><Relationship Id="rId7" Type="http://schemas.openxmlformats.org/officeDocument/2006/relationships/tags" Target="../tags/tag18.xml"/><Relationship Id="rId12" Type="http://schemas.openxmlformats.org/officeDocument/2006/relationships/tags" Target="../tags/tag23.xml"/><Relationship Id="rId17" Type="http://schemas.openxmlformats.org/officeDocument/2006/relationships/tags" Target="../tags/tag28.xml"/><Relationship Id="rId25" Type="http://schemas.openxmlformats.org/officeDocument/2006/relationships/tags" Target="../tags/tag36.xml"/><Relationship Id="rId2" Type="http://schemas.openxmlformats.org/officeDocument/2006/relationships/tags" Target="../tags/tag13.xml"/><Relationship Id="rId16" Type="http://schemas.openxmlformats.org/officeDocument/2006/relationships/tags" Target="../tags/tag27.xml"/><Relationship Id="rId20" Type="http://schemas.openxmlformats.org/officeDocument/2006/relationships/tags" Target="../tags/tag31.xml"/><Relationship Id="rId29" Type="http://schemas.openxmlformats.org/officeDocument/2006/relationships/image" Target="../media/image10.jpeg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24" Type="http://schemas.openxmlformats.org/officeDocument/2006/relationships/tags" Target="../tags/tag35.xml"/><Relationship Id="rId32" Type="http://schemas.openxmlformats.org/officeDocument/2006/relationships/image" Target="../media/image12.jpeg"/><Relationship Id="rId5" Type="http://schemas.openxmlformats.org/officeDocument/2006/relationships/tags" Target="../tags/tag16.xml"/><Relationship Id="rId15" Type="http://schemas.openxmlformats.org/officeDocument/2006/relationships/tags" Target="../tags/tag26.xml"/><Relationship Id="rId23" Type="http://schemas.openxmlformats.org/officeDocument/2006/relationships/tags" Target="../tags/tag34.xml"/><Relationship Id="rId28" Type="http://schemas.openxmlformats.org/officeDocument/2006/relationships/image" Target="../media/image9.png"/><Relationship Id="rId10" Type="http://schemas.openxmlformats.org/officeDocument/2006/relationships/tags" Target="../tags/tag21.xml"/><Relationship Id="rId19" Type="http://schemas.openxmlformats.org/officeDocument/2006/relationships/tags" Target="../tags/tag30.xml"/><Relationship Id="rId31" Type="http://schemas.openxmlformats.org/officeDocument/2006/relationships/image" Target="../media/image7.jpeg"/><Relationship Id="rId4" Type="http://schemas.openxmlformats.org/officeDocument/2006/relationships/tags" Target="../tags/tag15.xml"/><Relationship Id="rId9" Type="http://schemas.openxmlformats.org/officeDocument/2006/relationships/tags" Target="../tags/tag20.xml"/><Relationship Id="rId14" Type="http://schemas.openxmlformats.org/officeDocument/2006/relationships/tags" Target="../tags/tag25.xml"/><Relationship Id="rId22" Type="http://schemas.openxmlformats.org/officeDocument/2006/relationships/tags" Target="../tags/tag33.xml"/><Relationship Id="rId27" Type="http://schemas.openxmlformats.org/officeDocument/2006/relationships/image" Target="../media/image8.png"/><Relationship Id="rId30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PHLRTR2_CO.gif"/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609600"/>
            <a:ext cx="1701800" cy="47550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</p:pic>
      <p:sp>
        <p:nvSpPr>
          <p:cNvPr id="7219" name="Rectangle 51"/>
          <p:cNvSpPr>
            <a:spLocks noGrp="1" noChangeArrowheads="1"/>
          </p:cNvSpPr>
          <p:nvPr>
            <p:ph type="ctrTitle"/>
          </p:nvPr>
        </p:nvSpPr>
        <p:spPr>
          <a:xfrm>
            <a:off x="683568" y="1905000"/>
            <a:ext cx="7772400" cy="14700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Integration of LARS and Snake Robots </a:t>
            </a:r>
            <a:br>
              <a:rPr lang="en-US" sz="3200" dirty="0" smtClean="0"/>
            </a:br>
            <a:r>
              <a:rPr lang="en-US" sz="3200" dirty="0" smtClean="0"/>
              <a:t>&amp; </a:t>
            </a:r>
            <a:br>
              <a:rPr lang="en-US" sz="3200" dirty="0" smtClean="0"/>
            </a:br>
            <a:r>
              <a:rPr lang="en-US" sz="3200" dirty="0" smtClean="0"/>
              <a:t>System Development</a:t>
            </a:r>
            <a:endParaRPr lang="en-US" sz="3200" dirty="0"/>
          </a:p>
        </p:txBody>
      </p:sp>
      <p:sp>
        <p:nvSpPr>
          <p:cNvPr id="7220" name="Rectangle 52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181600"/>
            <a:ext cx="6400800" cy="64807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dirty="0" smtClean="0"/>
              <a:t>Project P</a:t>
            </a:r>
            <a:r>
              <a:rPr lang="tr-TR" sz="2000" dirty="0" smtClean="0"/>
              <a:t>lan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February 15, 2011</a:t>
            </a:r>
            <a:endParaRPr lang="en-US" sz="2000" dirty="0"/>
          </a:p>
        </p:txBody>
      </p:sp>
      <p:pic>
        <p:nvPicPr>
          <p:cNvPr id="7222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5300"/>
            <a:ext cx="20574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3366FF">
              <a:alpha val="1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52"/>
          <p:cNvSpPr txBox="1">
            <a:spLocks noChangeArrowheads="1"/>
          </p:cNvSpPr>
          <p:nvPr/>
        </p:nvSpPr>
        <p:spPr>
          <a:xfrm>
            <a:off x="827584" y="1628800"/>
            <a:ext cx="633670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600.446 – Computer Integrated Surgery I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52"/>
          <p:cNvSpPr txBox="1">
            <a:spLocks noChangeArrowheads="1"/>
          </p:cNvSpPr>
          <p:nvPr/>
        </p:nvSpPr>
        <p:spPr>
          <a:xfrm>
            <a:off x="3352800" y="3352800"/>
            <a:ext cx="2971800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H.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Tutkun </a:t>
            </a:r>
            <a:r>
              <a:rPr kumimoji="0" lang="en-US" sz="2400" b="0" i="1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Şen</a:t>
            </a:r>
            <a:endParaRPr kumimoji="0" lang="tr-TR" sz="2400" b="0" i="1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Mentor:</a:t>
            </a: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i="1" baseline="0" dirty="0" smtClean="0">
                <a:latin typeface="+mn-lt"/>
              </a:rPr>
              <a:t>Paul</a:t>
            </a:r>
            <a:r>
              <a:rPr lang="en-US" sz="2400" i="1" dirty="0" smtClean="0">
                <a:latin typeface="+mn-lt"/>
              </a:rPr>
              <a:t> </a:t>
            </a:r>
            <a:r>
              <a:rPr lang="en-US" sz="2400" i="1" dirty="0" err="1" smtClean="0">
                <a:latin typeface="+mn-lt"/>
              </a:rPr>
              <a:t>Thienphrapa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Goals &amp; Deliverables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Minimum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Software development, kinematics analysis, software integration and partial debugging of the software with a partial demo.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Expected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Software development, kinematics analysis, software integration and FULL debugging of the software with a working demo.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Maximum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Expected + calibration of the robot + imaging experiments in the medical school.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</a:t>
            </a:r>
            <a:r>
              <a:rPr lang="en-US" sz="3200" dirty="0" smtClean="0"/>
              <a:t>Dates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000" dirty="0" smtClean="0"/>
              <a:t>Milestone 1 : (Mar 21th)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 Kinematics analysis of the overall system.</a:t>
            </a:r>
          </a:p>
          <a:p>
            <a:pPr lvl="1"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000" dirty="0" smtClean="0"/>
              <a:t>Milestone 2 : (Apr 11th)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sz="2000" dirty="0" smtClean="0"/>
              <a:t>Software integration and </a:t>
            </a:r>
            <a:r>
              <a:rPr lang="en-US" sz="2000" dirty="0" smtClean="0"/>
              <a:t>testing </a:t>
            </a:r>
            <a:r>
              <a:rPr lang="en-US" sz="2000" dirty="0" smtClean="0"/>
              <a:t>it with primitive methods.</a:t>
            </a:r>
          </a:p>
          <a:p>
            <a:pPr lvl="1"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000" dirty="0" smtClean="0"/>
              <a:t>Milestone 3 : (May 6th)</a:t>
            </a:r>
          </a:p>
          <a:p>
            <a:pPr lvl="1">
              <a:buFont typeface="Courier New" pitchFamily="49" charset="0"/>
              <a:buChar char="o"/>
            </a:pPr>
            <a:r>
              <a:rPr lang="en-US" sz="2200" dirty="0" smtClean="0"/>
              <a:t> </a:t>
            </a:r>
            <a:r>
              <a:rPr lang="en-US" sz="2000" dirty="0" smtClean="0"/>
              <a:t>Debugging of the system and verification with Phantom Omni and other tools.</a:t>
            </a:r>
          </a:p>
          <a:p>
            <a:pPr lvl="1"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000" dirty="0" smtClean="0"/>
              <a:t>Milestone 4 : (Time Permitting Early May)</a:t>
            </a:r>
          </a:p>
          <a:p>
            <a:pPr lvl="1">
              <a:buFont typeface="Courier New" pitchFamily="49" charset="0"/>
              <a:buChar char="o"/>
            </a:pPr>
            <a:r>
              <a:rPr lang="en-US" sz="2000" dirty="0" smtClean="0"/>
              <a:t>Medical school imaging experiments.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Project Timeline</a:t>
            </a:r>
            <a:endParaRPr lang="en-US" sz="3200" dirty="0"/>
          </a:p>
        </p:txBody>
      </p:sp>
      <p:sp>
        <p:nvSpPr>
          <p:cNvPr id="5" name="Down Arrow 4"/>
          <p:cNvSpPr/>
          <p:nvPr/>
        </p:nvSpPr>
        <p:spPr>
          <a:xfrm>
            <a:off x="5715000" y="160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7162800" y="160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8686800" y="160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76201" y="1981201"/>
          <a:ext cx="8839202" cy="4056213"/>
        </p:xfrm>
        <a:graphic>
          <a:graphicData uri="http://schemas.openxmlformats.org/drawingml/2006/table">
            <a:tbl>
              <a:tblPr/>
              <a:tblGrid>
                <a:gridCol w="2832875"/>
                <a:gridCol w="518998"/>
                <a:gridCol w="518998"/>
                <a:gridCol w="478453"/>
                <a:gridCol w="446015"/>
                <a:gridCol w="518998"/>
                <a:gridCol w="518998"/>
                <a:gridCol w="400064"/>
                <a:gridCol w="529811"/>
                <a:gridCol w="518998"/>
                <a:gridCol w="518998"/>
                <a:gridCol w="518998"/>
                <a:gridCol w="518998"/>
              </a:tblGrid>
              <a:tr h="426444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Task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14-Feb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28-Feb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28-Mar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25-Apr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2-May</a:t>
                      </a:r>
                    </a:p>
                  </a:txBody>
                  <a:tcPr marL="5596" marR="5596" marT="55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37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 </a:t>
                      </a:r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Proposal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Presentation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SPRING BREAK</a:t>
                      </a:r>
                    </a:p>
                  </a:txBody>
                  <a:tcPr marL="5596" marR="5596" marT="5596" marB="0" vert="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Counterweight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Design and Order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Come Speed with CISST Library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tr-T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Come </a:t>
                      </a:r>
                      <a:r>
                        <a:rPr lang="tr-TR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up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tr-TR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to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Speed </a:t>
                      </a:r>
                      <a:r>
                        <a:rPr lang="tr-TR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with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Snake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and LARS Robot Control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algn="l" fontAlgn="b"/>
                      <a:endParaRPr lang="tr-T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Devise Schemes of Integration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Kinematics Analysis of the Overall System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00B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00B050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Software Integration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D99795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D99795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System Debugging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00B0F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00B0F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00B0F0"/>
                      </a:bgClr>
                    </a:pattFill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Medical</a:t>
                      </a:r>
                      <a:r>
                        <a:rPr lang="tr-T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School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Experiments</a:t>
                      </a:r>
                      <a:endParaRPr lang="tr-T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cross">
                      <a:fgClr>
                        <a:srgbClr val="000000"/>
                      </a:fgClr>
                      <a:bgClr>
                        <a:srgbClr val="538ED5"/>
                      </a:bgClr>
                    </a:pattFill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Documentation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304891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Final Presentation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Management Plan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Weekly meetings with Paul.</a:t>
            </a:r>
          </a:p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In the following three weeks (since he is out of town)</a:t>
            </a:r>
          </a:p>
          <a:p>
            <a:pPr lvl="1"/>
            <a:r>
              <a:rPr lang="en-US" sz="2400" dirty="0" smtClean="0"/>
              <a:t>Teleconferences will be used, if required weekend face-to-face meetings will be made.</a:t>
            </a:r>
          </a:p>
          <a:p>
            <a:pPr lvl="1"/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Additional help will be obtained from Prof. Peter Kazanzides in software integration part. Weekly meetings will be arranged with him when needed.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Dependencies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Counter weight order.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Linux computer access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Paul’s Linux Computer.</a:t>
            </a:r>
          </a:p>
          <a:p>
            <a:pPr lvl="1"/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Access of the robots.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Assembly of the system.</a:t>
            </a:r>
          </a:p>
          <a:p>
            <a:pPr lvl="1"/>
            <a:r>
              <a:rPr lang="en-US" dirty="0" smtClean="0"/>
              <a:t>Paul will help the assembly.</a:t>
            </a:r>
          </a:p>
          <a:p>
            <a:pPr lvl="1"/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Phantom Omni access.</a:t>
            </a:r>
          </a:p>
          <a:p>
            <a:pPr lvl="1"/>
            <a:r>
              <a:rPr lang="en-US" dirty="0" smtClean="0"/>
              <a:t>Permission will be sought from Anton.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References &amp; Reading List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b="1" dirty="0" smtClean="0"/>
              <a:t>[1] </a:t>
            </a:r>
            <a:r>
              <a:rPr lang="en-US" dirty="0" smtClean="0"/>
              <a:t>J. Funda, R. Taylor, B. Eldridge, S. Gomory, and K. Gruben,</a:t>
            </a:r>
          </a:p>
          <a:p>
            <a:pPr marL="514350" indent="-514350">
              <a:buNone/>
            </a:pPr>
            <a:r>
              <a:rPr lang="en-US" dirty="0" smtClean="0"/>
              <a:t>"Constrained Cartesian  motion control for </a:t>
            </a:r>
            <a:r>
              <a:rPr lang="en-US" dirty="0" err="1" smtClean="0"/>
              <a:t>tele</a:t>
            </a:r>
            <a:r>
              <a:rPr lang="en-US" dirty="0" smtClean="0"/>
              <a:t>-operated surgical</a:t>
            </a:r>
          </a:p>
          <a:p>
            <a:pPr marL="514350" indent="-514350">
              <a:buNone/>
            </a:pPr>
            <a:r>
              <a:rPr lang="en-US" dirty="0" smtClean="0"/>
              <a:t>robots," IEEE Transactions on Robotics and Automation, vol. 12, pp.</a:t>
            </a:r>
          </a:p>
          <a:p>
            <a:pPr marL="514350" indent="-514350">
              <a:buNone/>
            </a:pPr>
            <a:r>
              <a:rPr lang="en-US" dirty="0" smtClean="0"/>
              <a:t>453-466, 1996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[2] </a:t>
            </a:r>
            <a:r>
              <a:rPr lang="en-US" dirty="0" smtClean="0"/>
              <a:t>A. Kapoor, M. Li, and R. Taylor. Constrained Control for Surgical</a:t>
            </a:r>
          </a:p>
          <a:p>
            <a:pPr>
              <a:buNone/>
            </a:pPr>
            <a:r>
              <a:rPr lang="en-US" dirty="0" smtClean="0"/>
              <a:t>Assistant Robots. IEEE  Int’l Conf. on Robotics and Automation. pp.</a:t>
            </a:r>
          </a:p>
          <a:p>
            <a:pPr>
              <a:buNone/>
            </a:pPr>
            <a:r>
              <a:rPr lang="en-US" dirty="0" smtClean="0"/>
              <a:t>231-236. May 2006.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[3] </a:t>
            </a:r>
            <a:r>
              <a:rPr lang="en-US" dirty="0" smtClean="0"/>
              <a:t>A. Kapoor. Motion Constrained Control of Robots for Dexterous</a:t>
            </a:r>
          </a:p>
          <a:p>
            <a:pPr>
              <a:buNone/>
            </a:pPr>
            <a:r>
              <a:rPr lang="en-US" dirty="0" smtClean="0"/>
              <a:t>Surgical Tasks. Johns  Hopkins University Ph.D. Thesis. Sept, 2007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[4] </a:t>
            </a:r>
            <a:r>
              <a:rPr lang="en-US" dirty="0" smtClean="0"/>
              <a:t>Additional readings on Seth Billings and Ehsan </a:t>
            </a:r>
            <a:r>
              <a:rPr lang="en-US" dirty="0" err="1" smtClean="0"/>
              <a:t>Basafa</a:t>
            </a:r>
            <a:r>
              <a:rPr lang="en-US" dirty="0" smtClean="0"/>
              <a:t> CIS 2 </a:t>
            </a:r>
            <a:r>
              <a:rPr lang="tr-TR" dirty="0" smtClean="0"/>
              <a:t>final </a:t>
            </a:r>
            <a:r>
              <a:rPr lang="en-US" dirty="0" smtClean="0"/>
              <a:t>project report </a:t>
            </a:r>
            <a:r>
              <a:rPr lang="en-US" dirty="0" smtClean="0"/>
              <a:t>on “Tele-</a:t>
            </a:r>
            <a:r>
              <a:rPr lang="tr-TR" dirty="0" smtClean="0"/>
              <a:t>o</a:t>
            </a:r>
            <a:r>
              <a:rPr lang="en-US" dirty="0" smtClean="0"/>
              <a:t>p</a:t>
            </a:r>
            <a:r>
              <a:rPr lang="tr-TR" dirty="0" smtClean="0"/>
              <a:t>e</a:t>
            </a:r>
            <a:r>
              <a:rPr lang="en-US" dirty="0" smtClean="0"/>
              <a:t>ration of LARS Robot”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tr-TR" sz="5400" dirty="0" smtClean="0"/>
              <a:t>THANK YOU FOR LISTENING!!</a:t>
            </a:r>
          </a:p>
          <a:p>
            <a:pPr algn="ctr">
              <a:buNone/>
            </a:pPr>
            <a:endParaRPr lang="tr-TR" sz="5400" dirty="0" smtClean="0"/>
          </a:p>
          <a:p>
            <a:pPr algn="ctr">
              <a:buNone/>
            </a:pPr>
            <a:r>
              <a:rPr lang="tr-TR" sz="5400" dirty="0" smtClean="0"/>
              <a:t>QUESTIONS??</a:t>
            </a:r>
            <a:endParaRPr lang="tr-T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3200" dirty="0" smtClean="0"/>
              <a:t>Motivation &amp; Significance</a:t>
            </a:r>
            <a:br>
              <a:rPr lang="en-US" sz="3200" dirty="0" smtClean="0"/>
            </a:br>
            <a:r>
              <a:rPr lang="en-US" sz="3200" dirty="0" smtClean="0"/>
              <a:t>Foreign Bodies in the Heart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sz="half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sz="2000" u="sng" dirty="0" smtClean="0"/>
              <a:t>Causes</a:t>
            </a:r>
            <a:r>
              <a:rPr lang="en-US" sz="2000" dirty="0" smtClean="0"/>
              <a:t>: Posttraumatic result of explosions and gunshot injuries</a:t>
            </a:r>
          </a:p>
          <a:p>
            <a:endParaRPr lang="en-US" sz="2000" dirty="0" smtClean="0"/>
          </a:p>
          <a:p>
            <a:r>
              <a:rPr lang="en-US" sz="2000" u="sng" dirty="0" smtClean="0"/>
              <a:t>Symptoms</a:t>
            </a:r>
            <a:r>
              <a:rPr lang="en-US" sz="2000" dirty="0" smtClean="0"/>
              <a:t>: Cardiac tamponade, hemorrhage, shock, infection, embolism, arrhythmia, valve dysfunction</a:t>
            </a:r>
          </a:p>
          <a:p>
            <a:endParaRPr lang="en-US" sz="2000" dirty="0" smtClean="0"/>
          </a:p>
          <a:p>
            <a:r>
              <a:rPr lang="en-US" sz="2000" u="sng" dirty="0" smtClean="0"/>
              <a:t>Treatment</a:t>
            </a:r>
            <a:r>
              <a:rPr lang="en-US" sz="2000" dirty="0" smtClean="0"/>
              <a:t>: Median sternotomy, sometimes cardiopulmonary bypass (CPB) is used</a:t>
            </a:r>
          </a:p>
        </p:txBody>
      </p:sp>
      <p:pic>
        <p:nvPicPr>
          <p:cNvPr id="13316" name="Picture 2" descr="image003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7900" y="1916113"/>
            <a:ext cx="4019550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46240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ject 3" descr="image00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72038" y="1773238"/>
            <a:ext cx="416401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Motivation &amp; Significance </a:t>
            </a:r>
            <a:br>
              <a:rPr lang="en-US" sz="3200" dirty="0" smtClean="0"/>
            </a:br>
            <a:r>
              <a:rPr lang="en-US" sz="3200" dirty="0" smtClean="0"/>
              <a:t>A Minimally Invasive Surgical Approach</a:t>
            </a:r>
          </a:p>
        </p:txBody>
      </p:sp>
      <p:sp>
        <p:nvSpPr>
          <p:cNvPr id="15364" name="Text Placeholder 2"/>
          <p:cNvSpPr>
            <a:spLocks noGrp="1"/>
          </p:cNvSpPr>
          <p:nvPr>
            <p:ph type="body" sz="half" idx="1"/>
            <p:custDataLst>
              <p:tags r:id="rId4"/>
            </p:custDataLst>
          </p:nvPr>
        </p:nvSpPr>
        <p:spPr>
          <a:xfrm>
            <a:off x="392113" y="1714500"/>
            <a:ext cx="4972050" cy="4381500"/>
          </a:xfrm>
        </p:spPr>
        <p:txBody>
          <a:bodyPr/>
          <a:lstStyle/>
          <a:p>
            <a:r>
              <a:rPr lang="en-US" sz="2000" dirty="0" smtClean="0"/>
              <a:t>Minimally Invasive Surgery</a:t>
            </a:r>
          </a:p>
          <a:p>
            <a:pPr lvl="1"/>
            <a:r>
              <a:rPr lang="en-US" sz="1800" dirty="0" smtClean="0"/>
              <a:t>Helps avoid open surgery/CPB</a:t>
            </a:r>
          </a:p>
          <a:p>
            <a:pPr lvl="1"/>
            <a:r>
              <a:rPr lang="en-US" sz="1800" dirty="0" smtClean="0"/>
              <a:t>But more challenging to perform</a:t>
            </a:r>
          </a:p>
          <a:p>
            <a:endParaRPr lang="en-US" sz="2000" dirty="0" smtClean="0"/>
          </a:p>
          <a:p>
            <a:r>
              <a:rPr lang="en-US" sz="2000" dirty="0" smtClean="0"/>
              <a:t>Integrate 3D transesophageal echocardiography (TEE) to aid:</a:t>
            </a:r>
          </a:p>
          <a:p>
            <a:pPr lvl="1"/>
            <a:r>
              <a:rPr lang="en-US" sz="1800" dirty="0" smtClean="0"/>
              <a:t>Localization of foreign body</a:t>
            </a:r>
          </a:p>
          <a:p>
            <a:pPr lvl="1"/>
            <a:r>
              <a:rPr lang="en-US" sz="1800" dirty="0" smtClean="0"/>
              <a:t>Tracking</a:t>
            </a:r>
          </a:p>
          <a:p>
            <a:pPr lvl="1"/>
            <a:r>
              <a:rPr lang="en-US" sz="1800" dirty="0" smtClean="0"/>
              <a:t>Robot guidance</a:t>
            </a:r>
          </a:p>
          <a:p>
            <a:endParaRPr lang="en-US" sz="2000" dirty="0" smtClean="0"/>
          </a:p>
          <a:p>
            <a:r>
              <a:rPr lang="en-US" sz="2000" dirty="0" smtClean="0"/>
              <a:t>Focus on heart for establishing system performance requirements</a:t>
            </a:r>
          </a:p>
        </p:txBody>
      </p:sp>
      <p:pic>
        <p:nvPicPr>
          <p:cNvPr id="15365" name="Picture 6" descr="tee.jp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29138" y="2941638"/>
            <a:ext cx="652462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63832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Experimental Setup</a:t>
            </a:r>
            <a:endParaRPr lang="en-US" sz="3200" dirty="0"/>
          </a:p>
        </p:txBody>
      </p:sp>
      <p:sp>
        <p:nvSpPr>
          <p:cNvPr id="4" name="TextBox 5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00972" y="4876800"/>
            <a:ext cx="764953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Snake</a:t>
            </a:r>
            <a:endParaRPr lang="en-US" sz="1600" dirty="0"/>
          </a:p>
        </p:txBody>
      </p:sp>
      <p:sp>
        <p:nvSpPr>
          <p:cNvPr id="5" name="TextBox 4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00835" y="4876800"/>
            <a:ext cx="73129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 smtClean="0"/>
              <a:t>Probe</a:t>
            </a:r>
            <a:endParaRPr lang="en-US" sz="1600" dirty="0"/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3659187" y="1447800"/>
            <a:ext cx="1655763" cy="1008063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Workstation</a:t>
            </a:r>
          </a:p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Computer(s)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>
            <p:custDataLst>
              <p:tags r:id="rId4"/>
            </p:custDataLst>
          </p:nvPr>
        </p:nvSpPr>
        <p:spPr>
          <a:xfrm>
            <a:off x="3582987" y="5119688"/>
            <a:ext cx="1674813" cy="1008062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Water Tank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>
            <p:custDataLst>
              <p:tags r:id="rId5"/>
            </p:custDataLst>
          </p:nvPr>
        </p:nvSpPr>
        <p:spPr>
          <a:xfrm>
            <a:off x="2133600" y="3248025"/>
            <a:ext cx="1584325" cy="1008063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Ultrasound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System</a:t>
            </a:r>
          </a:p>
        </p:txBody>
      </p:sp>
      <p:sp>
        <p:nvSpPr>
          <p:cNvPr id="9" name="Rounded Rectangle 8"/>
          <p:cNvSpPr/>
          <p:nvPr>
            <p:custDataLst>
              <p:tags r:id="rId6"/>
            </p:custDataLst>
          </p:nvPr>
        </p:nvSpPr>
        <p:spPr>
          <a:xfrm>
            <a:off x="5334000" y="3733800"/>
            <a:ext cx="1584325" cy="685800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LARS + Snake Robot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Curved Connector 29"/>
          <p:cNvCxnSpPr>
            <a:cxnSpLocks noChangeShapeType="1"/>
            <a:stCxn id="6" idx="3"/>
            <a:endCxn id="52" idx="0"/>
          </p:cNvCxnSpPr>
          <p:nvPr>
            <p:custDataLst>
              <p:tags r:id="rId7"/>
            </p:custDataLst>
          </p:nvPr>
        </p:nvCxnSpPr>
        <p:spPr bwMode="auto">
          <a:xfrm>
            <a:off x="5314950" y="1951832"/>
            <a:ext cx="811213" cy="1172368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11" name="Shape 33"/>
          <p:cNvCxnSpPr>
            <a:cxnSpLocks noChangeShapeType="1"/>
            <a:stCxn id="8" idx="0"/>
            <a:endCxn id="6" idx="1"/>
          </p:cNvCxnSpPr>
          <p:nvPr>
            <p:custDataLst>
              <p:tags r:id="rId8"/>
            </p:custDataLst>
          </p:nvPr>
        </p:nvCxnSpPr>
        <p:spPr bwMode="auto">
          <a:xfrm rot="5400000" flipH="1" flipV="1">
            <a:off x="2644379" y="2233217"/>
            <a:ext cx="1296193" cy="733424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12" name="TextBox 4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70125" y="2176462"/>
            <a:ext cx="8461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TCP/IP</a:t>
            </a:r>
          </a:p>
        </p:txBody>
      </p:sp>
      <p:sp>
        <p:nvSpPr>
          <p:cNvPr id="13" name="TextBox 4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921375" y="2176462"/>
            <a:ext cx="8445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TCP/IP</a:t>
            </a:r>
          </a:p>
        </p:txBody>
      </p:sp>
      <p:cxnSp>
        <p:nvCxnSpPr>
          <p:cNvPr id="14" name="Shape 33"/>
          <p:cNvCxnSpPr>
            <a:cxnSpLocks noChangeShapeType="1"/>
            <a:stCxn id="7" idx="1"/>
            <a:endCxn id="8" idx="2"/>
          </p:cNvCxnSpPr>
          <p:nvPr>
            <p:custDataLst>
              <p:tags r:id="rId11"/>
            </p:custDataLst>
          </p:nvPr>
        </p:nvCxnSpPr>
        <p:spPr bwMode="auto">
          <a:xfrm rot="10800000">
            <a:off x="2925763" y="4256089"/>
            <a:ext cx="657224" cy="1367631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 type="oval" w="lg" len="lg"/>
            <a:tailEnd type="triangle" w="lg" len="lg"/>
          </a:ln>
        </p:spPr>
      </p:cxnSp>
      <p:sp>
        <p:nvSpPr>
          <p:cNvPr id="22" name="Rounded Rectangle 21"/>
          <p:cNvSpPr/>
          <p:nvPr>
            <p:custDataLst>
              <p:tags r:id="rId12"/>
            </p:custDataLst>
          </p:nvPr>
        </p:nvSpPr>
        <p:spPr>
          <a:xfrm>
            <a:off x="3794126" y="3259137"/>
            <a:ext cx="1371600" cy="1008063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C-arm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22" idx="0"/>
            <a:endCxn id="6" idx="2"/>
          </p:cNvCxnSpPr>
          <p:nvPr/>
        </p:nvCxnSpPr>
        <p:spPr bwMode="auto">
          <a:xfrm flipV="1">
            <a:off x="4479926" y="2455863"/>
            <a:ext cx="7143" cy="8032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lg" len="lg"/>
            <a:tailEnd type="triangle" w="lg" len="lg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hape 33"/>
          <p:cNvCxnSpPr>
            <a:cxnSpLocks noChangeShapeType="1"/>
            <a:stCxn id="7" idx="0"/>
            <a:endCxn id="22" idx="2"/>
          </p:cNvCxnSpPr>
          <p:nvPr>
            <p:custDataLst>
              <p:tags r:id="rId13"/>
            </p:custDataLst>
          </p:nvPr>
        </p:nvCxnSpPr>
        <p:spPr bwMode="auto">
          <a:xfrm rot="5400000" flipH="1" flipV="1">
            <a:off x="4023916" y="4663678"/>
            <a:ext cx="852488" cy="59532"/>
          </a:xfrm>
          <a:prstGeom prst="curved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 type="oval" w="lg" len="lg"/>
            <a:tailEnd type="triangle" w="lg" len="lg"/>
          </a:ln>
        </p:spPr>
      </p:cxnSp>
      <p:sp>
        <p:nvSpPr>
          <p:cNvPr id="45" name="TextBox 4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08325" y="2895600"/>
            <a:ext cx="11805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Trigger(s)?</a:t>
            </a:r>
            <a:endParaRPr lang="en-US" sz="1600" dirty="0"/>
          </a:p>
        </p:txBody>
      </p:sp>
      <p:sp>
        <p:nvSpPr>
          <p:cNvPr id="46" name="TextBox 41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511581" y="2688431"/>
            <a:ext cx="2984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?</a:t>
            </a:r>
            <a:endParaRPr lang="en-US" sz="1600" dirty="0"/>
          </a:p>
        </p:txBody>
      </p:sp>
      <p:cxnSp>
        <p:nvCxnSpPr>
          <p:cNvPr id="48" name="Shape 33"/>
          <p:cNvCxnSpPr>
            <a:cxnSpLocks noChangeShapeType="1"/>
            <a:stCxn id="7" idx="3"/>
            <a:endCxn id="9" idx="2"/>
          </p:cNvCxnSpPr>
          <p:nvPr>
            <p:custDataLst>
              <p:tags r:id="rId16"/>
            </p:custDataLst>
          </p:nvPr>
        </p:nvCxnSpPr>
        <p:spPr bwMode="auto">
          <a:xfrm flipV="1">
            <a:off x="5257800" y="4419600"/>
            <a:ext cx="868363" cy="1204119"/>
          </a:xfrm>
          <a:prstGeom prst="curvedConnector2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sp>
        <p:nvSpPr>
          <p:cNvPr id="52" name="Rounded Rectangle 51"/>
          <p:cNvSpPr/>
          <p:nvPr>
            <p:custDataLst>
              <p:tags r:id="rId17"/>
            </p:custDataLst>
          </p:nvPr>
        </p:nvSpPr>
        <p:spPr>
          <a:xfrm>
            <a:off x="5334000" y="3124200"/>
            <a:ext cx="1584325" cy="423446"/>
          </a:xfrm>
          <a:prstGeom prst="roundRect">
            <a:avLst/>
          </a:prstGeom>
          <a:noFill/>
          <a:ln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Linux RTAI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 flipV="1">
            <a:off x="6080125" y="3547646"/>
            <a:ext cx="0" cy="1861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" name="TextBox 42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232525" y="3505200"/>
            <a:ext cx="7649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FireWire</a:t>
            </a:r>
            <a:endParaRPr lang="en-US" sz="1200" dirty="0"/>
          </a:p>
        </p:txBody>
      </p:sp>
      <p:sp>
        <p:nvSpPr>
          <p:cNvPr id="58" name="TextBox 4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398528" y="3505200"/>
            <a:ext cx="6815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TCP/IP</a:t>
            </a:r>
            <a:endParaRPr lang="en-US" sz="1200" dirty="0"/>
          </a:p>
        </p:txBody>
      </p:sp>
      <p:cxnSp>
        <p:nvCxnSpPr>
          <p:cNvPr id="59" name="Straight Connector 58"/>
          <p:cNvCxnSpPr/>
          <p:nvPr/>
        </p:nvCxnSpPr>
        <p:spPr bwMode="auto">
          <a:xfrm flipV="1">
            <a:off x="6232525" y="3547646"/>
            <a:ext cx="0" cy="1861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086600" y="1615180"/>
            <a:ext cx="1827497" cy="2423420"/>
            <a:chOff x="539058" y="1600200"/>
            <a:chExt cx="3157467" cy="4199797"/>
          </a:xfrm>
        </p:grpSpPr>
        <p:pic>
          <p:nvPicPr>
            <p:cNvPr id="61" name="Picture 1" descr="Picture1.png"/>
            <p:cNvPicPr>
              <a:picLocks noChangeAspect="1" noChangeArrowheads="1"/>
            </p:cNvPicPr>
            <p:nvPr>
              <p:custDataLst>
                <p:tags r:id="rId24"/>
              </p:custDataLst>
            </p:nvPr>
          </p:nvPicPr>
          <p:blipFill>
            <a:blip r:embed="rId27" cstate="print"/>
            <a:srcRect/>
            <a:stretch>
              <a:fillRect/>
            </a:stretch>
          </p:blipFill>
          <p:spPr bwMode="auto">
            <a:xfrm>
              <a:off x="539058" y="1600200"/>
              <a:ext cx="3157467" cy="4199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Rectangle 10"/>
            <p:cNvPicPr>
              <a:picLocks noChangeArrowheads="1"/>
            </p:cNvPicPr>
            <p:nvPr>
              <p:custDataLst>
                <p:tags r:id="rId25"/>
              </p:custDataLst>
            </p:nvPr>
          </p:nvPicPr>
          <p:blipFill>
            <a:blip r:embed="rId28" cstate="print"/>
            <a:srcRect/>
            <a:stretch>
              <a:fillRect/>
            </a:stretch>
          </p:blipFill>
          <p:spPr bwMode="auto">
            <a:xfrm rot="-1573237">
              <a:off x="2996060" y="2536767"/>
              <a:ext cx="403225" cy="160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3" name="Picture 4" descr="dual_snake_close_crop"/>
          <p:cNvPicPr>
            <a:picLocks noChangeAspect="1" noChangeArrowheads="1"/>
          </p:cNvPicPr>
          <p:nvPr>
            <p:custDataLst>
              <p:tags r:id="rId20"/>
            </p:custDataLst>
          </p:nvPr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7620000" y="4256088"/>
            <a:ext cx="698519" cy="1676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64" name="Straight Arrow Connector 12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flipV="1">
            <a:off x="8229600" y="3111843"/>
            <a:ext cx="533400" cy="115535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pic>
        <p:nvPicPr>
          <p:cNvPr id="66" name="Picture 5" descr="philipsIE33.jpg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300123" y="3234154"/>
            <a:ext cx="1604877" cy="3166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7" descr="tee.jpg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31" cstate="print"/>
          <a:srcRect/>
          <a:stretch>
            <a:fillRect/>
          </a:stretch>
        </p:blipFill>
        <p:spPr bwMode="auto">
          <a:xfrm rot="7203109">
            <a:off x="2443987" y="5017153"/>
            <a:ext cx="461169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4" y="1447800"/>
            <a:ext cx="2218383" cy="1664044"/>
          </a:xfrm>
          <a:prstGeom prst="rect">
            <a:avLst/>
          </a:prstGeom>
        </p:spPr>
      </p:pic>
      <p:cxnSp>
        <p:nvCxnSpPr>
          <p:cNvPr id="42" name="41 Düz Bağlayıcı"/>
          <p:cNvCxnSpPr/>
          <p:nvPr/>
        </p:nvCxnSpPr>
        <p:spPr>
          <a:xfrm>
            <a:off x="3581400" y="1143000"/>
            <a:ext cx="52578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Düz Bağlayıcı"/>
          <p:cNvCxnSpPr/>
          <p:nvPr/>
        </p:nvCxnSpPr>
        <p:spPr>
          <a:xfrm rot="5400000">
            <a:off x="6400800" y="3581400"/>
            <a:ext cx="48768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Bağlayıcı"/>
          <p:cNvCxnSpPr/>
          <p:nvPr/>
        </p:nvCxnSpPr>
        <p:spPr>
          <a:xfrm rot="10800000">
            <a:off x="5334000" y="6019800"/>
            <a:ext cx="35052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Düz Bağlayıcı"/>
          <p:cNvCxnSpPr/>
          <p:nvPr/>
        </p:nvCxnSpPr>
        <p:spPr>
          <a:xfrm rot="5400000">
            <a:off x="2895600" y="1828800"/>
            <a:ext cx="1371600" cy="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Düz Bağlayıcı"/>
          <p:cNvCxnSpPr/>
          <p:nvPr/>
        </p:nvCxnSpPr>
        <p:spPr>
          <a:xfrm>
            <a:off x="3581400" y="2514600"/>
            <a:ext cx="1676400" cy="60960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Düz Bağlayıcı"/>
          <p:cNvCxnSpPr/>
          <p:nvPr/>
        </p:nvCxnSpPr>
        <p:spPr>
          <a:xfrm rot="16200000" flipH="1">
            <a:off x="3848100" y="4533900"/>
            <a:ext cx="2895600" cy="76200"/>
          </a:xfrm>
          <a:prstGeom prst="line">
            <a:avLst/>
          </a:prstGeom>
          <a:ln w="34925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85 Oval"/>
          <p:cNvSpPr/>
          <p:nvPr/>
        </p:nvSpPr>
        <p:spPr>
          <a:xfrm>
            <a:off x="6858000" y="304800"/>
            <a:ext cx="1600200" cy="6858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 Focus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0" name="89 Şekil"/>
          <p:cNvCxnSpPr>
            <a:stCxn id="86" idx="2"/>
          </p:cNvCxnSpPr>
          <p:nvPr/>
        </p:nvCxnSpPr>
        <p:spPr>
          <a:xfrm rot="10800000" flipV="1">
            <a:off x="6477000" y="647700"/>
            <a:ext cx="381000" cy="495300"/>
          </a:xfrm>
          <a:prstGeom prst="curvedConnector2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0751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Background &amp; Aim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For now: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000" dirty="0" smtClean="0"/>
              <a:t>LARS robot is working only in Windows,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 Snake robot is working only in RTAI Linux.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Aim: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000" dirty="0" smtClean="0"/>
              <a:t>Both robots should be able to work together on a single environment.</a:t>
            </a:r>
          </a:p>
          <a:p>
            <a:pPr lvl="2"/>
            <a:r>
              <a:rPr lang="en-US" sz="1800" dirty="0" smtClean="0"/>
              <a:t>Hardware integration</a:t>
            </a:r>
          </a:p>
          <a:p>
            <a:pPr lvl="2"/>
            <a:r>
              <a:rPr lang="en-US" sz="1800" dirty="0" smtClean="0"/>
              <a:t>Software integration</a:t>
            </a:r>
          </a:p>
          <a:p>
            <a:pPr lvl="2"/>
            <a:r>
              <a:rPr lang="en-US" sz="1800" dirty="0" smtClean="0"/>
              <a:t>Kinematics </a:t>
            </a:r>
            <a:r>
              <a:rPr lang="tr-TR" sz="1800" dirty="0" smtClean="0"/>
              <a:t>a</a:t>
            </a:r>
            <a:r>
              <a:rPr lang="en-US" sz="1800" dirty="0" err="1" smtClean="0"/>
              <a:t>nalysis</a:t>
            </a:r>
            <a:r>
              <a:rPr lang="en-US" sz="1800" dirty="0" smtClean="0"/>
              <a:t> of the united system</a:t>
            </a:r>
            <a:endParaRPr lang="en-US" sz="18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Things to be done..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dirty="0" smtClean="0"/>
              <a:t>Design of a counterweight fixture for snake on LARS and robot assembly.</a:t>
            </a:r>
          </a:p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endParaRPr lang="en-US" sz="2400" dirty="0" smtClean="0"/>
          </a:p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dirty="0" smtClean="0"/>
              <a:t>Software development.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Come up to speed with :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CISST Library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Snake Robot Control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LARS Robot Control</a:t>
            </a:r>
          </a:p>
          <a:p>
            <a:pPr marL="1200150" lvl="2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Devise some schemes of integration e.g. :</a:t>
            </a:r>
          </a:p>
          <a:p>
            <a:pPr marL="1657350" lvl="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Programming </a:t>
            </a:r>
            <a:r>
              <a:rPr lang="en-US" sz="1600" dirty="0"/>
              <a:t>both robots on </a:t>
            </a:r>
            <a:r>
              <a:rPr lang="en-US" sz="1600" dirty="0" smtClean="0"/>
              <a:t>RT</a:t>
            </a:r>
            <a:r>
              <a:rPr lang="tr-TR" sz="1600" dirty="0" smtClean="0"/>
              <a:t>AI </a:t>
            </a:r>
            <a:r>
              <a:rPr lang="en-US" sz="1600" dirty="0" smtClean="0"/>
              <a:t>Linux</a:t>
            </a:r>
            <a:r>
              <a:rPr lang="en-US" sz="1600" dirty="0" smtClean="0"/>
              <a:t>,</a:t>
            </a:r>
          </a:p>
          <a:p>
            <a:pPr marL="1657350" lvl="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Running </a:t>
            </a:r>
            <a:r>
              <a:rPr lang="en-US" sz="1600" dirty="0"/>
              <a:t>only the </a:t>
            </a:r>
            <a:r>
              <a:rPr lang="en-US" sz="1600" dirty="0" smtClean="0"/>
              <a:t>snake robot on the </a:t>
            </a:r>
            <a:r>
              <a:rPr lang="en-US" sz="1600" dirty="0"/>
              <a:t>slave computer </a:t>
            </a:r>
            <a:r>
              <a:rPr lang="en-US" sz="1600" dirty="0" smtClean="0"/>
              <a:t>such that </a:t>
            </a:r>
            <a:r>
              <a:rPr lang="en-US" sz="1600" dirty="0"/>
              <a:t>windows </a:t>
            </a:r>
            <a:r>
              <a:rPr lang="en-US" sz="1600" dirty="0" smtClean="0"/>
              <a:t>runs the </a:t>
            </a:r>
            <a:r>
              <a:rPr lang="en-US" sz="1600" dirty="0"/>
              <a:t>overall </a:t>
            </a:r>
            <a:r>
              <a:rPr lang="en-US" sz="1600" dirty="0" smtClean="0"/>
              <a:t>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Things to be done.. (cont’d)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dirty="0" smtClean="0"/>
              <a:t>Kinematics analysis of the overall system. </a:t>
            </a:r>
            <a:r>
              <a:rPr lang="en-US" sz="2400" i="1" dirty="0" smtClean="0">
                <a:solidFill>
                  <a:srgbClr val="FF0000"/>
                </a:solidFill>
              </a:rPr>
              <a:t>(milestone-1)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Set </a:t>
            </a:r>
            <a:r>
              <a:rPr lang="en-US" sz="2000" dirty="0"/>
              <a:t>up the </a:t>
            </a:r>
            <a:r>
              <a:rPr lang="en-US" sz="2000" dirty="0" smtClean="0"/>
              <a:t>forward kinematics </a:t>
            </a:r>
            <a:r>
              <a:rPr lang="en-US" sz="2000" dirty="0"/>
              <a:t>equation of the overall </a:t>
            </a:r>
            <a:r>
              <a:rPr lang="en-US" sz="2000" dirty="0" smtClean="0"/>
              <a:t>system.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Make a visual demonstration of the system as a verification tool.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Using MATLAB, MATHCAD or Excel.</a:t>
            </a:r>
          </a:p>
          <a:p>
            <a:pPr lvl="2"/>
            <a:r>
              <a:rPr lang="en-US" sz="2000" dirty="0" smtClean="0"/>
              <a:t>Solve the inverse kinematics  problem that minimizes the sum of the joint motions that take the robot to the desired position</a:t>
            </a:r>
          </a:p>
          <a:p>
            <a:pPr marL="2571750" lvl="5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1600" dirty="0" smtClean="0"/>
          </a:p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dirty="0" smtClean="0"/>
              <a:t>Software integration. </a:t>
            </a:r>
            <a:r>
              <a:rPr lang="en-US" sz="2400" i="1" dirty="0" smtClean="0">
                <a:solidFill>
                  <a:srgbClr val="FF0000"/>
                </a:solidFill>
              </a:rPr>
              <a:t>(milestone-2)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Learn the API for the Snake and Lars robots and test them on RTAI Linux</a:t>
            </a:r>
            <a:r>
              <a:rPr lang="tr-TR" sz="2000" dirty="0" smtClean="0"/>
              <a:t>.</a:t>
            </a:r>
            <a:endParaRPr lang="en-US" sz="1600" dirty="0" smtClean="0"/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Integrate the software of both LARS and Snake robots.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Modify the system code using new kinematics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Things to be done.. (cont’d)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dirty="0" smtClean="0"/>
              <a:t>Debugging and testing the integrated system.</a:t>
            </a:r>
            <a:r>
              <a:rPr lang="en-US" sz="2400" i="1" dirty="0" smtClean="0">
                <a:solidFill>
                  <a:srgbClr val="FF0000"/>
                </a:solidFill>
              </a:rPr>
              <a:t>(milestone-3)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Develop different tests for different parts.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Offline text output files.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Inline hardware simulator.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Test the individual joints or actuators.</a:t>
            </a:r>
          </a:p>
          <a:p>
            <a:pPr marL="1657350" lvl="3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 smtClean="0"/>
              <a:t>Compare the results with their old software.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Use Phantom Omni to make sure that it is working properly.</a:t>
            </a:r>
          </a:p>
          <a:p>
            <a:pPr marL="1200150" lvl="2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endParaRPr lang="en-US" sz="2000" dirty="0" smtClean="0"/>
          </a:p>
          <a:p>
            <a:pPr marL="800100"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400" dirty="0" smtClean="0"/>
              <a:t>Calibrating the </a:t>
            </a:r>
            <a:r>
              <a:rPr lang="en-US" sz="2400" dirty="0" err="1" smtClean="0"/>
              <a:t>sytem</a:t>
            </a:r>
            <a:r>
              <a:rPr lang="en-US" sz="2400" dirty="0" smtClean="0"/>
              <a:t> and then </a:t>
            </a:r>
            <a:r>
              <a:rPr lang="en-US" sz="2400" dirty="0" smtClean="0"/>
              <a:t>t</a:t>
            </a:r>
            <a:r>
              <a:rPr lang="en-US" sz="2400" dirty="0" smtClean="0"/>
              <a:t>aking it to </a:t>
            </a:r>
            <a:r>
              <a:rPr lang="en-US" sz="2400" dirty="0" smtClean="0"/>
              <a:t>the medical school for imaging experiments.  </a:t>
            </a:r>
            <a:r>
              <a:rPr lang="en-US" sz="2400" i="1" dirty="0" smtClean="0">
                <a:solidFill>
                  <a:srgbClr val="FF0000"/>
                </a:solidFill>
              </a:rPr>
              <a:t>(Time Permitting milestone-4)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Challenges</a:t>
            </a:r>
            <a:endParaRPr lang="en-US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LARS </a:t>
            </a:r>
            <a:r>
              <a:rPr lang="en-US" sz="2400" dirty="0" smtClean="0"/>
              <a:t>robot is </a:t>
            </a:r>
            <a:r>
              <a:rPr lang="en-US" sz="2400" dirty="0" smtClean="0"/>
              <a:t>running at 125 Hz, because it has a </a:t>
            </a:r>
            <a:r>
              <a:rPr lang="en-US" sz="2400" dirty="0" smtClean="0"/>
              <a:t>Commercial-off-the-shelf (COTS) </a:t>
            </a:r>
            <a:r>
              <a:rPr lang="en-US" sz="2400" dirty="0" err="1" smtClean="0"/>
              <a:t>Galil</a:t>
            </a:r>
            <a:r>
              <a:rPr lang="en-US" sz="2400" dirty="0" smtClean="0"/>
              <a:t> </a:t>
            </a:r>
            <a:r>
              <a:rPr lang="en-US" sz="2400" dirty="0" smtClean="0"/>
              <a:t>controller</a:t>
            </a:r>
            <a:r>
              <a:rPr lang="en-US" sz="24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Snake </a:t>
            </a:r>
            <a:r>
              <a:rPr lang="en-US" sz="2400" dirty="0" smtClean="0"/>
              <a:t>robot has </a:t>
            </a:r>
            <a:r>
              <a:rPr lang="en-US" sz="2400" dirty="0" smtClean="0"/>
              <a:t>a 1 kHz custom made </a:t>
            </a:r>
            <a:r>
              <a:rPr lang="en-US" sz="2400" dirty="0" smtClean="0"/>
              <a:t>FireWire </a:t>
            </a:r>
            <a:r>
              <a:rPr lang="en-US" sz="2400" dirty="0" smtClean="0"/>
              <a:t>controller.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Create higher level functions that call appropriate lower level </a:t>
            </a:r>
            <a:r>
              <a:rPr lang="en-US" sz="2000" dirty="0" smtClean="0"/>
              <a:t>routines based </a:t>
            </a:r>
            <a:r>
              <a:rPr lang="en-US" sz="2000" dirty="0" smtClean="0"/>
              <a:t>on which joint or actuator</a:t>
            </a:r>
          </a:p>
          <a:p>
            <a:pPr marL="914400" lvl="1" indent="-457200"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Code segments are compiled in different versions of CISST Library.</a:t>
            </a:r>
          </a:p>
          <a:p>
            <a:pPr>
              <a:buFont typeface="Wingdings" pitchFamily="2" charset="2"/>
              <a:buChar char="ü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PhilipsLogo"/>
  <p:tag name="SHAPECLASSFILE" val="PHSMTR2$C.gif"/>
  <p:tag name="SHAPECLASSPROTECTIONTYPE" val="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MLI" val="1"/>
  <p:tag name="SHAPESETGROUPCLASSNAME" val="ShapeSetGroup2"/>
  <p:tag name="SHAPESETCLASSNAME" val="TITLETEXTCONTENT"/>
  <p:tag name="COLORSETGROUPCLASSNAME" val="ColorSetGroupLight"/>
  <p:tag name="FONTSETGROUPCLASSNAME" val="FontSetGroup2"/>
  <p:tag name="SHAPECLASSNAME" val="LeftColTextBox"/>
  <p:tag name="SHAPECLASSPROTECTIONTYPE" val="0"/>
  <p:tag name="COLORS" val="-2;-2;-2;-2;SlideTextFontColor;-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TitleSlide"/>
  <p:tag name="COLORSETGROUPCLASSNAME" val="ColorSetGroupLight"/>
  <p:tag name="FONTSETGROUPCLASSNAME" val="FontSetGroup2"/>
  <p:tag name="SHAPECLASSNAME" val="PhilipsLogoLarge"/>
  <p:tag name="SHAPECLASSFILE" val="PHLRTR2$C.gif"/>
  <p:tag name="SHAPECLASSPROTECTIONTYPE" val="3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SlideTextFontColor;-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ELDS.INITIALIZED" val="1"/>
  <p:tag name="ML_1" val="Phi"/>
  <p:tag name="SHAPESETGROUPCLASSNAME" val="ShapeSetGroup2"/>
  <p:tag name="SHAPESETCLASSNAME" val="TITLETEXTCONTENT"/>
  <p:tag name="COLORSETGROUPCLASSNAME" val="ColorSetGroupLight"/>
  <p:tag name="COLORSETCLASSNAME" val="ColorSet1"/>
  <p:tag name="FONTSETGROUPCLASSNAME" val="FontSetGroup2"/>
  <p:tag name="STYLESETGROUPCLASSNAME" val="StyleSetGroup1"/>
  <p:tag name="MAPNAME" val="Map1"/>
  <p:tag name="CFG.LAYOUT" val="Default"/>
  <p:tag name="MLI" val="1"/>
  <p:tag name="CONTENT PLACEHOLDER 3_SHAPECLASSPROTECTIONTYPE" val="0"/>
  <p:tag name="TEXT PLACEHOLDER 2_SHAPECLASSPROTECTIONTYPE" val="0"/>
  <p:tag name="TITLE 1_SHAPECLASSPROTECTIONTYPE" val="0"/>
  <p:tag name="CONTENT PLACEHOLDER 6_SHAPECLASSPROTECTIONTYPE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Scheme1;Scheme1;-2;-2;SlideTextFontColor;-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Scheme2;Scheme1;-1;-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TitleFont"/>
  <p:tag name="FONTSETCLASSNAME" val="FontSet1"/>
  <p:tag name="COLORSETCLASSNAME" val="ColorSet1"/>
  <p:tag name="MLI" val="1"/>
  <p:tag name="SHAPESETGROUPCLASSNAME" val="ShapeSetGroup2"/>
  <p:tag name="SHAPESETCLASSNAME" val="TITLETEXTCONTENT"/>
  <p:tag name="COLORSETGROUPCLASSNAME" val="ColorSetGroupLight"/>
  <p:tag name="FONTSETGROUPCLASSNAME" val="FontSetGroup2"/>
  <p:tag name="SHAPECLASSNAME" val="TitleOnSlide"/>
  <p:tag name="SHAPECLASSPROTECTIONTYPE" val="0"/>
  <p:tag name="COLORS" val="-2;-2;-2;-2;SlideTextFontColor;-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MLI" val="1"/>
  <p:tag name="SHAPESETGROUPCLASSNAME" val="ShapeSetGroup2"/>
  <p:tag name="SHAPESETCLASSNAME" val="TITLETEXTCONTENT"/>
  <p:tag name="COLORSETGROUPCLASSNAME" val="ColorSetGroupLight"/>
  <p:tag name="FONTSETGROUPCLASSNAME" val="FontSetGroup2"/>
  <p:tag name="SHAPECLASSNAME" val="LeftColTextBox"/>
  <p:tag name="SHAPECLASSPROTECTIONTYPE" val="0"/>
  <p:tag name="COLORS" val="-2;-2;-2;-2;SlideTextFontColor;-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ELDS.INITIALIZED" val="1"/>
  <p:tag name="ML_1" val="Phi"/>
  <p:tag name="SHAPESETGROUPCLASSNAME" val="ShapeSetGroup2"/>
  <p:tag name="SHAPESETCLASSNAME" val="TITLETEXTCONTENT"/>
  <p:tag name="COLORSETGROUPCLASSNAME" val="ColorSetGroupLight"/>
  <p:tag name="COLORSETCLASSNAME" val="ColorSet1"/>
  <p:tag name="FONTSETGROUPCLASSNAME" val="FontSetGroup2"/>
  <p:tag name="STYLESETGROUPCLASSNAME" val="StyleSetGroup1"/>
  <p:tag name="MAPNAME" val="Map1"/>
  <p:tag name="CFG.LAYOUT" val="Default"/>
  <p:tag name="MLI" val="1"/>
  <p:tag name="CONTENT PLACEHOLDER 3_SHAPECLASSPROTECTIONTYPE" val="0"/>
  <p:tag name="TEXT PLACEHOLDER 2_SHAPECLASSPROTECTIONTYPE" val="0"/>
  <p:tag name="TITLE 1_SHAPECLASSPROTECTIONTYPE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2;-2;-1;-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TitleFont"/>
  <p:tag name="FONTSETCLASSNAME" val="FontSet1"/>
  <p:tag name="COLORSETCLASSNAME" val="ColorSet1"/>
  <p:tag name="MLI" val="1"/>
  <p:tag name="SHAPESETGROUPCLASSNAME" val="ShapeSetGroup2"/>
  <p:tag name="SHAPESETCLASSNAME" val="TITLETEXTCONTENT"/>
  <p:tag name="COLORSETGROUPCLASSNAME" val="ColorSetGroupLight"/>
  <p:tag name="FONTSETGROUPCLASSNAME" val="FontSetGroup2"/>
  <p:tag name="SHAPECLASSNAME" val="TitleOnSlide"/>
  <p:tag name="SHAPECLASSPROTECTIONTYPE" val="0"/>
  <p:tag name="COLORS" val="-2;-2;-2;-2;SlideTextFontColor;-2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3774</TotalTime>
  <Words>965</Words>
  <Application>Microsoft Office PowerPoint</Application>
  <PresentationFormat>Ekran Gösterisi (4:3)</PresentationFormat>
  <Paragraphs>289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Integration of LARS and Snake Robots  &amp;  System Development</vt:lpstr>
      <vt:lpstr>Motivation &amp; Significance Foreign Bodies in the Heart</vt:lpstr>
      <vt:lpstr>Motivation &amp; Significance  A Minimally Invasive Surgical Approach</vt:lpstr>
      <vt:lpstr>Experimental Setup</vt:lpstr>
      <vt:lpstr>Background &amp; Aim</vt:lpstr>
      <vt:lpstr>Things to be done..</vt:lpstr>
      <vt:lpstr>Things to be done.. (cont’d)</vt:lpstr>
      <vt:lpstr>Things to be done.. (cont’d)</vt:lpstr>
      <vt:lpstr>Challenges</vt:lpstr>
      <vt:lpstr>Goals &amp; Deliverables</vt:lpstr>
      <vt:lpstr>Key Dates</vt:lpstr>
      <vt:lpstr>Project Timeline</vt:lpstr>
      <vt:lpstr>Management Plan</vt:lpstr>
      <vt:lpstr>Dependencies</vt:lpstr>
      <vt:lpstr>References &amp; Reading List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tutkun</cp:lastModifiedBy>
  <cp:revision>826</cp:revision>
  <cp:lastPrinted>1601-01-01T00:00:00Z</cp:lastPrinted>
  <dcterms:created xsi:type="dcterms:W3CDTF">1601-01-01T00:00:00Z</dcterms:created>
  <dcterms:modified xsi:type="dcterms:W3CDTF">2011-02-15T07:08:39Z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