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527" r:id="rId2"/>
    <p:sldId id="528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593"/>
    <a:srgbClr val="8BBDBF"/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33" autoAdjust="0"/>
    <p:restoredTop sz="86279" autoAdjust="0"/>
  </p:normalViewPr>
  <p:slideViewPr>
    <p:cSldViewPr snapToGrid="0">
      <p:cViewPr varScale="1">
        <p:scale>
          <a:sx n="117" d="100"/>
          <a:sy n="117" d="100"/>
        </p:scale>
        <p:origin x="1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Ding" userId="22b2c3df-b48d-41dc-bbc1-21d9a80812b2" providerId="ADAL" clId="{AAAF627E-3F57-B54A-8A67-1F2BA66B3269}"/>
    <pc:docChg chg="modSld">
      <pc:chgData name="Andy Ding" userId="22b2c3df-b48d-41dc-bbc1-21d9a80812b2" providerId="ADAL" clId="{AAAF627E-3F57-B54A-8A67-1F2BA66B3269}" dt="2021-05-04T17:59:20.255" v="1" actId="20577"/>
      <pc:docMkLst>
        <pc:docMk/>
      </pc:docMkLst>
      <pc:sldChg chg="modNotesTx">
        <pc:chgData name="Andy Ding" userId="22b2c3df-b48d-41dc-bbc1-21d9a80812b2" providerId="ADAL" clId="{AAAF627E-3F57-B54A-8A67-1F2BA66B3269}" dt="2021-05-04T17:59:18.568" v="0" actId="20577"/>
        <pc:sldMkLst>
          <pc:docMk/>
          <pc:sldMk cId="0" sldId="527"/>
        </pc:sldMkLst>
      </pc:sldChg>
      <pc:sldChg chg="modNotesTx">
        <pc:chgData name="Andy Ding" userId="22b2c3df-b48d-41dc-bbc1-21d9a80812b2" providerId="ADAL" clId="{AAAF627E-3F57-B54A-8A67-1F2BA66B3269}" dt="2021-05-04T17:59:20.255" v="1" actId="20577"/>
        <pc:sldMkLst>
          <pc:docMk/>
          <pc:sldMk cId="0" sldId="5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BF8C59-4957-CB4B-A2D7-B5A4F0FDD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48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BBD214-AA19-854A-A97A-B21DB3FA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BBD214-AA19-854A-A97A-B21DB3FA126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8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/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BD214-AA19-854A-A97A-B21DB3FA126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047633" y="6542128"/>
            <a:ext cx="5554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</a:rPr>
              <a:t>Engineering Research Center for Computer Integrated Surgical Systems and Technology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47987" y="6541255"/>
            <a:ext cx="2026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dirty="0">
                <a:latin typeface="+mj-lt"/>
              </a:rPr>
              <a:t>CIS 2, Spring 2021 </a:t>
            </a: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814877" y="6437990"/>
            <a:ext cx="329123" cy="365760"/>
          </a:xfrm>
          <a:prstGeom prst="rect">
            <a:avLst/>
          </a:prstGeom>
        </p:spPr>
      </p:pic>
      <p:pic>
        <p:nvPicPr>
          <p:cNvPr id="8" name="Picture 7" descr="ERC logo 12.12.08.pdf"/>
          <p:cNvPicPr>
            <a:picLocks noChangeAspect="1"/>
          </p:cNvPicPr>
          <p:nvPr/>
        </p:nvPicPr>
        <p:blipFill>
          <a:blip r:embed="rId18"/>
          <a:srcRect l="22560" t="19588" r="29205" b="37082"/>
          <a:stretch>
            <a:fillRect/>
          </a:stretch>
        </p:blipFill>
        <p:spPr>
          <a:xfrm>
            <a:off x="8561193" y="6483710"/>
            <a:ext cx="274320" cy="320040"/>
          </a:xfrm>
          <a:prstGeom prst="rect">
            <a:avLst/>
          </a:prstGeom>
        </p:spPr>
      </p:pic>
      <p:pic>
        <p:nvPicPr>
          <p:cNvPr id="9" name="Picture 8" descr="cisst_446_projects_logo_whiteback.png"/>
          <p:cNvPicPr>
            <a:picLocks noChangeAspect="1"/>
          </p:cNvPicPr>
          <p:nvPr userDrawn="1"/>
        </p:nvPicPr>
        <p:blipFill>
          <a:blip r:embed="rId19"/>
          <a:srcRect t="12205" b="18228"/>
          <a:stretch>
            <a:fillRect/>
          </a:stretch>
        </p:blipFill>
        <p:spPr>
          <a:xfrm>
            <a:off x="1" y="6470731"/>
            <a:ext cx="556686" cy="387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20519"/>
            <a:ext cx="7772400" cy="927070"/>
          </a:xfrm>
        </p:spPr>
        <p:txBody>
          <a:bodyPr anchor="t"/>
          <a:lstStyle/>
          <a:p>
            <a:r>
              <a:rPr lang="en-US" sz="2400" dirty="0"/>
              <a:t>Automated Segmentation of Temporal Bone CT Imaging for Robot-Assisted Microsurgery</a:t>
            </a:r>
            <a:br>
              <a:rPr lang="en-US" sz="2400" dirty="0"/>
            </a:br>
            <a:r>
              <a:rPr lang="en-US" sz="1800" b="0" dirty="0"/>
              <a:t>Breakout Room 3, Group 4: Jessica Soong, Andy Ding</a:t>
            </a:r>
            <a:br>
              <a:rPr lang="en-US" sz="1800" b="0" dirty="0"/>
            </a:br>
            <a:r>
              <a:rPr lang="en-US" sz="1800" b="0" dirty="0"/>
              <a:t>Mentors: Dr. Francis X. Creighton, Dr. Russell H. Taylor,</a:t>
            </a:r>
            <a:br>
              <a:rPr lang="en-US" sz="1800" b="0" dirty="0"/>
            </a:br>
            <a:r>
              <a:rPr lang="en-US" sz="1800" b="0" dirty="0"/>
              <a:t>Dr. Mathias </a:t>
            </a:r>
            <a:r>
              <a:rPr lang="en-US" sz="1800" b="0" dirty="0" err="1"/>
              <a:t>Unberath</a:t>
            </a:r>
            <a:r>
              <a:rPr lang="en-US" sz="1800" b="0" dirty="0"/>
              <a:t>, </a:t>
            </a:r>
            <a:r>
              <a:rPr lang="en-US" sz="1800" b="0" dirty="0" err="1"/>
              <a:t>Zhaoshuo</a:t>
            </a:r>
            <a:r>
              <a:rPr lang="en-US" sz="1800" b="0" dirty="0"/>
              <a:t> Li</a:t>
            </a:r>
            <a:endParaRPr lang="en-US" sz="2400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569" y="1819525"/>
            <a:ext cx="4405196" cy="4463142"/>
          </a:xfrm>
        </p:spPr>
        <p:txBody>
          <a:bodyPr/>
          <a:lstStyle/>
          <a:p>
            <a:pPr>
              <a:buNone/>
            </a:pPr>
            <a:r>
              <a:rPr lang="en-US" sz="1800" b="1" dirty="0"/>
              <a:t>Goal: </a:t>
            </a:r>
          </a:p>
          <a:p>
            <a:pPr indent="-175895"/>
            <a:r>
              <a:rPr lang="en-US" sz="1800" dirty="0"/>
              <a:t>To develop a deep learning model for segmenting critical structures in the temporal bone.</a:t>
            </a:r>
          </a:p>
          <a:p>
            <a:pPr>
              <a:buNone/>
            </a:pPr>
            <a:r>
              <a:rPr lang="en-US" sz="1800" b="1" dirty="0"/>
              <a:t>Significance:</a:t>
            </a:r>
          </a:p>
          <a:p>
            <a:pPr indent="-175895"/>
            <a:r>
              <a:rPr lang="en-US" sz="1800" dirty="0">
                <a:ea typeface="ＭＳ Ｐゴシック"/>
              </a:rPr>
              <a:t>Accurate labeling of anatomy on CT imaging will provide the foundation for robot-enforced virtual safety barriers and prevent intraoperative injury.</a:t>
            </a:r>
          </a:p>
          <a:p>
            <a:pPr>
              <a:buNone/>
            </a:pPr>
            <a:r>
              <a:rPr lang="en-US" sz="1800" b="1" dirty="0"/>
              <a:t>Results:</a:t>
            </a:r>
          </a:p>
          <a:p>
            <a:pPr indent="-175895"/>
            <a:r>
              <a:rPr lang="en-US" sz="1800" dirty="0">
                <a:ea typeface="ＭＳ Ｐゴシック"/>
              </a:rPr>
              <a:t>State-of-the-art segmentation results on temporal bone CTs using 3D U-Net and GAN Label Refinement with a shape model-based data augmentation method.</a:t>
            </a:r>
            <a:endParaRPr lang="en-US" sz="1800" b="1" dirty="0"/>
          </a:p>
          <a:p>
            <a:pPr indent="-175895">
              <a:buNone/>
            </a:pPr>
            <a:endParaRPr lang="en-US" sz="1800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5A4EE55-94C8-9E45-B084-153DD1E7D843}"/>
              </a:ext>
            </a:extLst>
          </p:cNvPr>
          <p:cNvGrpSpPr/>
          <p:nvPr/>
        </p:nvGrpSpPr>
        <p:grpSpPr>
          <a:xfrm>
            <a:off x="4491276" y="1714278"/>
            <a:ext cx="4353885" cy="4824169"/>
            <a:chOff x="4461780" y="1721109"/>
            <a:chExt cx="4353885" cy="482416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CC6D768-112F-3446-AB3E-4D89DAFF1122}"/>
                </a:ext>
              </a:extLst>
            </p:cNvPr>
            <p:cNvCxnSpPr>
              <a:cxnSpLocks/>
              <a:endCxn id="48" idx="1"/>
            </p:cNvCxnSpPr>
            <p:nvPr/>
          </p:nvCxnSpPr>
          <p:spPr>
            <a:xfrm>
              <a:off x="6852454" y="5391130"/>
              <a:ext cx="515745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A4ECB5E-CF9A-DC4B-8210-3626B666CA9D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6561208" y="4753281"/>
              <a:ext cx="7273" cy="21771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94375A5-172B-4B4B-8CEE-973994634EA0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6501546" y="2961204"/>
              <a:ext cx="1" cy="17568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EC9ECA0-8E16-7249-978D-787E7713457A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7954409" y="2961204"/>
              <a:ext cx="256" cy="17568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1AC131-A9EE-AC4B-80F7-98995C9D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82" b="6989"/>
            <a:stretch/>
          </p:blipFill>
          <p:spPr>
            <a:xfrm>
              <a:off x="5989557" y="1959782"/>
              <a:ext cx="1023979" cy="1001422"/>
            </a:xfrm>
            <a:prstGeom prst="rect">
              <a:avLst/>
            </a:prstGeom>
            <a:effectLst/>
          </p:spPr>
        </p:pic>
        <p:pic>
          <p:nvPicPr>
            <p:cNvPr id="22" name="Picture 4" descr="Map&#10;&#10;Description automatically generated">
              <a:extLst>
                <a:ext uri="{FF2B5EF4-FFF2-40B4-BE49-F238E27FC236}">
                  <a16:creationId xmlns:a16="http://schemas.microsoft.com/office/drawing/2014/main" id="{496C34D3-350F-7343-9540-138EBD552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1115" y="1968509"/>
              <a:ext cx="1027099" cy="992695"/>
            </a:xfrm>
            <a:prstGeom prst="rect">
              <a:avLst/>
            </a:prstGeom>
            <a:effectLst/>
          </p:spPr>
        </p:pic>
        <p:pic>
          <p:nvPicPr>
            <p:cNvPr id="23" name="Picture 5" descr="Chart, waterfall chart&#10;&#10;Description automatically generated">
              <a:extLst>
                <a:ext uri="{FF2B5EF4-FFF2-40B4-BE49-F238E27FC236}">
                  <a16:creationId xmlns:a16="http://schemas.microsoft.com/office/drawing/2014/main" id="{4F8A32F6-FBC2-B04B-B03E-2742D3AE8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4466" y="3140908"/>
              <a:ext cx="2521538" cy="1617946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636704-6953-8048-A96E-3766780B9AE5}"/>
                </a:ext>
              </a:extLst>
            </p:cNvPr>
            <p:cNvSpPr txBox="1"/>
            <p:nvPr/>
          </p:nvSpPr>
          <p:spPr>
            <a:xfrm>
              <a:off x="7326921" y="1721109"/>
              <a:ext cx="1255486" cy="261610"/>
            </a:xfrm>
            <a:prstGeom prst="rect">
              <a:avLst/>
            </a:prstGeom>
            <a:noFill/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dirty="0">
                  <a:cs typeface="Calibri"/>
                </a:rPr>
                <a:t>GT Label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8BEF05-0201-B64A-9F3A-2A3E43C23D3C}"/>
                </a:ext>
              </a:extLst>
            </p:cNvPr>
            <p:cNvSpPr txBox="1"/>
            <p:nvPr/>
          </p:nvSpPr>
          <p:spPr>
            <a:xfrm>
              <a:off x="5873803" y="1725914"/>
              <a:ext cx="1255486" cy="261610"/>
            </a:xfrm>
            <a:prstGeom prst="rect">
              <a:avLst/>
            </a:prstGeom>
            <a:noFill/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dirty="0">
                  <a:cs typeface="Calibri"/>
                </a:rPr>
                <a:t>CT Image</a:t>
              </a:r>
              <a:endParaRPr lang="en-US" sz="11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1B662-7A99-9541-9E4A-F03FC52A5B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2" t="17716" r="48840" b="15878"/>
            <a:stretch/>
          </p:blipFill>
          <p:spPr bwMode="auto">
            <a:xfrm>
              <a:off x="6076449" y="4970992"/>
              <a:ext cx="984063" cy="99862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93F85F1-4D2E-6141-82C1-539342F55CD3}"/>
                </a:ext>
              </a:extLst>
            </p:cNvPr>
            <p:cNvCxnSpPr>
              <a:cxnSpLocks/>
              <a:stCxn id="23" idx="1"/>
              <a:endCxn id="15" idx="0"/>
            </p:cNvCxnSpPr>
            <p:nvPr/>
          </p:nvCxnSpPr>
          <p:spPr>
            <a:xfrm rot="10800000" flipV="1">
              <a:off x="5204896" y="3949880"/>
              <a:ext cx="789571" cy="1929949"/>
            </a:xfrm>
            <a:prstGeom prst="bentConnector2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A398029-3826-5540-8300-60670FDE2E2E}"/>
                </a:ext>
              </a:extLst>
            </p:cNvPr>
            <p:cNvCxnSpPr>
              <a:cxnSpLocks/>
              <a:stCxn id="48" idx="2"/>
              <a:endCxn id="16" idx="0"/>
            </p:cNvCxnSpPr>
            <p:nvPr/>
          </p:nvCxnSpPr>
          <p:spPr>
            <a:xfrm>
              <a:off x="8091932" y="5676049"/>
              <a:ext cx="0" cy="20378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97C76CA-8861-2840-A6B7-7ED63C98F8A8}"/>
                    </a:ext>
                  </a:extLst>
                </p:cNvPr>
                <p:cNvSpPr txBox="1"/>
                <p:nvPr/>
              </p:nvSpPr>
              <p:spPr>
                <a:xfrm>
                  <a:off x="4461780" y="5879830"/>
                  <a:ext cx="1486230" cy="30777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𝐶𝐸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𝐷𝑆𝐶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97C76CA-8861-2840-A6B7-7ED63C98F8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780" y="5879830"/>
                  <a:ext cx="1486230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480398D-B9AD-0241-9D0A-700004F861BD}"/>
                    </a:ext>
                  </a:extLst>
                </p:cNvPr>
                <p:cNvSpPr txBox="1"/>
                <p:nvPr/>
              </p:nvSpPr>
              <p:spPr>
                <a:xfrm>
                  <a:off x="7562799" y="5879831"/>
                  <a:ext cx="1058266" cy="30777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𝐵𝐶𝐸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480398D-B9AD-0241-9D0A-700004F861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62799" y="5879831"/>
                  <a:ext cx="1058266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6D174C-7381-194E-9963-77C228BF6E58}"/>
                    </a:ext>
                  </a:extLst>
                </p:cNvPr>
                <p:cNvSpPr txBox="1"/>
                <p:nvPr/>
              </p:nvSpPr>
              <p:spPr>
                <a:xfrm>
                  <a:off x="6175679" y="6237501"/>
                  <a:ext cx="1353551" cy="307777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C6D174C-7381-194E-9963-77C228BF6E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5679" y="6237501"/>
                  <a:ext cx="1353551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Connector: Elbow 43">
              <a:extLst>
                <a:ext uri="{FF2B5EF4-FFF2-40B4-BE49-F238E27FC236}">
                  <a16:creationId xmlns:a16="http://schemas.microsoft.com/office/drawing/2014/main" id="{14F4674D-92CB-0746-8C4C-6B328E0A9885}"/>
                </a:ext>
              </a:extLst>
            </p:cNvPr>
            <p:cNvCxnSpPr>
              <a:cxnSpLocks/>
              <a:stCxn id="22" idx="3"/>
              <a:endCxn id="48" idx="3"/>
            </p:cNvCxnSpPr>
            <p:nvPr/>
          </p:nvCxnSpPr>
          <p:spPr>
            <a:xfrm>
              <a:off x="8468214" y="2464857"/>
              <a:ext cx="347451" cy="2926273"/>
            </a:xfrm>
            <a:prstGeom prst="bentConnector3">
              <a:avLst>
                <a:gd name="adj1" fmla="val 165793"/>
              </a:avLst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F1C579-A8C4-3246-91C8-0CC53AB0227F}"/>
                </a:ext>
              </a:extLst>
            </p:cNvPr>
            <p:cNvSpPr txBox="1"/>
            <p:nvPr/>
          </p:nvSpPr>
          <p:spPr>
            <a:xfrm>
              <a:off x="5933465" y="5904776"/>
              <a:ext cx="1255486" cy="261610"/>
            </a:xfrm>
            <a:prstGeom prst="rect">
              <a:avLst/>
            </a:prstGeom>
            <a:noFill/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dirty="0">
                  <a:cs typeface="Calibri"/>
                </a:rPr>
                <a:t>Noisy Label</a:t>
              </a:r>
              <a:endParaRPr lang="en-US" sz="11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6FB271-7DDA-EA4B-8A19-37289FB70CD1}"/>
                </a:ext>
              </a:extLst>
            </p:cNvPr>
            <p:cNvSpPr txBox="1"/>
            <p:nvPr/>
          </p:nvSpPr>
          <p:spPr>
            <a:xfrm>
              <a:off x="7592261" y="4749438"/>
              <a:ext cx="990146" cy="230832"/>
            </a:xfrm>
            <a:prstGeom prst="rect">
              <a:avLst/>
            </a:prstGeom>
            <a:noFill/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900" dirty="0">
                  <a:cs typeface="Calibri"/>
                </a:rPr>
                <a:t>[</a:t>
              </a:r>
              <a:r>
                <a:rPr lang="en-US" sz="900" dirty="0" err="1">
                  <a:cs typeface="Calibri"/>
                </a:rPr>
                <a:t>Isensee</a:t>
              </a:r>
              <a:r>
                <a:rPr lang="en-US" sz="900" dirty="0">
                  <a:cs typeface="Calibri"/>
                </a:rPr>
                <a:t> et al.]</a:t>
              </a:r>
              <a:endParaRPr lang="en-US" sz="900" dirty="0"/>
            </a:p>
          </p:txBody>
        </p:sp>
        <p:cxnSp>
          <p:nvCxnSpPr>
            <p:cNvPr id="28" name="Straight Arrow Connector 16">
              <a:extLst>
                <a:ext uri="{FF2B5EF4-FFF2-40B4-BE49-F238E27FC236}">
                  <a16:creationId xmlns:a16="http://schemas.microsoft.com/office/drawing/2014/main" id="{911CC86D-74B0-314E-8011-F5E46B9F88CC}"/>
                </a:ext>
              </a:extLst>
            </p:cNvPr>
            <p:cNvCxnSpPr>
              <a:cxnSpLocks/>
              <a:stCxn id="15" idx="2"/>
              <a:endCxn id="17" idx="1"/>
            </p:cNvCxnSpPr>
            <p:nvPr/>
          </p:nvCxnSpPr>
          <p:spPr>
            <a:xfrm rot="16200000" flipH="1">
              <a:off x="5588396" y="5804106"/>
              <a:ext cx="203783" cy="970784"/>
            </a:xfrm>
            <a:prstGeom prst="bentConnector2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18">
              <a:extLst>
                <a:ext uri="{FF2B5EF4-FFF2-40B4-BE49-F238E27FC236}">
                  <a16:creationId xmlns:a16="http://schemas.microsoft.com/office/drawing/2014/main" id="{69B6E23A-26DF-3A4A-B85A-B1B9927FFE5A}"/>
                </a:ext>
              </a:extLst>
            </p:cNvPr>
            <p:cNvCxnSpPr>
              <a:cxnSpLocks/>
              <a:stCxn id="16" idx="2"/>
              <a:endCxn id="17" idx="3"/>
            </p:cNvCxnSpPr>
            <p:nvPr/>
          </p:nvCxnSpPr>
          <p:spPr>
            <a:xfrm rot="5400000">
              <a:off x="7708690" y="6008148"/>
              <a:ext cx="203782" cy="562702"/>
            </a:xfrm>
            <a:prstGeom prst="bentConnector2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6E2920B-5E0B-6848-A40B-0603B8AD66E1}"/>
                </a:ext>
              </a:extLst>
            </p:cNvPr>
            <p:cNvSpPr/>
            <p:nvPr/>
          </p:nvSpPr>
          <p:spPr>
            <a:xfrm>
              <a:off x="7368199" y="5106210"/>
              <a:ext cx="1447466" cy="569839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Discriminator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nnUnet</a:t>
            </a:r>
            <a:r>
              <a:rPr lang="en-US" dirty="0">
                <a:cs typeface="Calibri Light"/>
              </a:rPr>
              <a:t> Validation Results</a:t>
            </a:r>
            <a:endParaRPr lang="en-US" dirty="0"/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531971DF-A5E6-5C4E-A7AB-68D8AF0A1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643637"/>
              </p:ext>
            </p:extLst>
          </p:nvPr>
        </p:nvGraphicFramePr>
        <p:xfrm>
          <a:off x="5604413" y="1322070"/>
          <a:ext cx="3377432" cy="45034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7272">
                  <a:extLst>
                    <a:ext uri="{9D8B030D-6E8A-4147-A177-3AD203B41FA5}">
                      <a16:colId xmlns:a16="http://schemas.microsoft.com/office/drawing/2014/main" val="30142947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918906435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Clas</a:t>
                      </a:r>
                      <a:r>
                        <a:rPr lang="en-US" sz="1200" dirty="0">
                          <a:effectLst/>
                        </a:rPr>
                        <a:t>​s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noProof="0" dirty="0">
                          <a:effectLst/>
                        </a:rPr>
                        <a:t>Mean Val DSC (VANILLA)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9685621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Bone​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.95</a:t>
                      </a:r>
                      <a:endParaRPr lang="en-US" sz="1200" b="1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1908676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Malleus​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.93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3729309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Incus​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.93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839383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Stapes​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.59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0168314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Bony Labyrinth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.96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7625859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IAC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.93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4885255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Superior Vestibular Nerve​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.62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8460138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Inferior Vestibular Nerve​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.53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203929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Cochlear Nerve​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.79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8765323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Facial Nerve​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noProof="0">
                          <a:effectLst/>
                        </a:rPr>
                        <a:t>.85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6042744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Chorda Tympani​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.72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8740601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Internal Carotid Artery​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.93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8871516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Sigmoid Sinus + Dura​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.80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84171308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Vestibular Aqueduct​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.67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7138752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Mandible​</a:t>
                      </a:r>
                      <a:endParaRPr lang="en-US" sz="12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effectLst/>
                        </a:rPr>
                        <a:t>.94</a:t>
                      </a:r>
                      <a:endParaRPr lang="en-US" sz="12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6157062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algn="ctr" rtl="0" fontAlgn="base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External Auditory Canal​</a:t>
                      </a:r>
                      <a:endParaRPr lang="en-US" sz="120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effectLst/>
                        </a:rPr>
                        <a:t>.84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4395277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C9DCB9D-CDB1-CF4D-9E52-2DACC756A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642"/>
          <a:stretch/>
        </p:blipFill>
        <p:spPr>
          <a:xfrm>
            <a:off x="162156" y="1594104"/>
            <a:ext cx="5291588" cy="39593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RC 2010 Talk Templat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ERC 2010 Talk Template.potx</Template>
  <TotalTime>2445</TotalTime>
  <Words>214</Words>
  <Application>Microsoft Macintosh PowerPoint</Application>
  <PresentationFormat>On-screen Show (4:3)</PresentationFormat>
  <Paragraphs>52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Cambria Math</vt:lpstr>
      <vt:lpstr>Times New Roman</vt:lpstr>
      <vt:lpstr>ERC 2010 Talk Template</vt:lpstr>
      <vt:lpstr>Automated Segmentation of Temporal Bone CT Imaging for Robot-Assisted Microsurgery Breakout Room 3, Group 4: Jessica Soong, Andy Ding Mentors: Dr. Francis X. Creighton, Dr. Russell H. Taylor, Dr. Mathias Unberath, Zhaoshuo Li</vt:lpstr>
      <vt:lpstr>nnUnet Validation Results</vt:lpstr>
    </vt:vector>
  </TitlesOfParts>
  <Company>Johns Hopkins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Russell Taylor</dc:creator>
  <cp:lastModifiedBy>Andy Ding</cp:lastModifiedBy>
  <cp:revision>12</cp:revision>
  <cp:lastPrinted>2010-08-24T19:06:24Z</cp:lastPrinted>
  <dcterms:created xsi:type="dcterms:W3CDTF">2013-04-23T14:35:11Z</dcterms:created>
  <dcterms:modified xsi:type="dcterms:W3CDTF">2021-05-04T17:59:20Z</dcterms:modified>
</cp:coreProperties>
</file>