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7" r:id="rId3"/>
    <p:sldId id="279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63" d="100"/>
          <a:sy n="163" d="100"/>
        </p:scale>
        <p:origin x="165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49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 CIS2 Spring </a:t>
            </a:r>
            <a:r>
              <a:rPr lang="en-US" sz="1000" dirty="0" smtClean="0">
                <a:latin typeface="Times New Roman" pitchFamily="-107" charset="0"/>
              </a:rPr>
              <a:t>2017 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IRIS 02: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Integrated Robotic Intraocular Snake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Vitreoretinal surgery is one of the most challenging microsurgery disciplines.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 tendon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-driven snake micro-manipulator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can provide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dexterous intraocular tool motion.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Finalize robot actuation unit</a:t>
            </a:r>
            <a:endParaRPr lang="en-US" sz="20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Integrate 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with Phantom Omni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 </a:t>
            </a: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control algorithm for 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IRIS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Conduct experiments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3" name="Picture 2" descr="http://3.bp.blogspot.com/_5FwgtVbpJDo/Swkb0W1SPYI/AAAAAAAAE20/XiZRrN1YALE/s1600/endowr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5544" y="3671368"/>
            <a:ext cx="1920240" cy="265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038600"/>
            <a:ext cx="2133600" cy="20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0" b="6619"/>
          <a:stretch/>
        </p:blipFill>
        <p:spPr>
          <a:xfrm rot="5400000" flipH="1">
            <a:off x="6291796" y="4301574"/>
            <a:ext cx="1920240" cy="1394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536498" y="5469671"/>
            <a:ext cx="16115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cs typeface="Helvetica" panose="020B0604020202020204" pitchFamily="34" charset="0"/>
              </a:rPr>
              <a:t>1 mm</a:t>
            </a:r>
            <a:endParaRPr lang="en-US" sz="12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674340" y="5762300"/>
            <a:ext cx="320040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IRIS 02: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Integrated Robotic Intraocular Snake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Interface the 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IRIS actuation 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unit with Phantom Omni </a:t>
            </a:r>
            <a:endParaRPr lang="en-US" sz="20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Control algorithms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Experimental results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Required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Good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analytical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skills, Programming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C/C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++),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CAD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Desired: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Control Theory, Electronics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Prototyping, Embedded Systems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</a:t>
            </a:r>
            <a:r>
              <a:rPr lang="en-US" sz="1900" b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</a:t>
            </a:r>
            <a:r>
              <a:rPr lang="en-US" sz="190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Ehsan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Azimi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Dr. Peter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Kazanzides,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Dr. Iulian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Iordachita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4" name="Picture 13" descr="Fig4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400" y="4648200"/>
            <a:ext cx="5410200" cy="16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IRIS 02: </a:t>
            </a:r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Integrated Robotic Intraocular Snake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t="8088" r="9980" b="19957"/>
          <a:stretch/>
        </p:blipFill>
        <p:spPr>
          <a:xfrm flipH="1">
            <a:off x="1250776" y="1572538"/>
            <a:ext cx="2819401" cy="198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2" r="13840" b="27921"/>
          <a:stretch/>
        </p:blipFill>
        <p:spPr>
          <a:xfrm flipH="1">
            <a:off x="4085835" y="1534132"/>
            <a:ext cx="4372365" cy="201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2525776" y="1774282"/>
            <a:ext cx="2046224" cy="1427334"/>
            <a:chOff x="2396981" y="1626321"/>
            <a:chExt cx="2046224" cy="1427334"/>
          </a:xfrm>
        </p:grpSpPr>
        <p:sp>
          <p:nvSpPr>
            <p:cNvPr id="9" name="TextBox 8"/>
            <p:cNvSpPr txBox="1"/>
            <p:nvPr/>
          </p:nvSpPr>
          <p:spPr>
            <a:xfrm>
              <a:off x="2831609" y="1991313"/>
              <a:ext cx="1611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cs typeface="Helvetica" panose="020B0604020202020204" pitchFamily="34" charset="0"/>
                </a:rPr>
                <a:t>0.9 mm</a:t>
              </a:r>
              <a:endParaRPr lang="en-US" sz="1800" dirty="0">
                <a:solidFill>
                  <a:schemeClr val="bg1"/>
                </a:solidFill>
                <a:cs typeface="Helvetica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396981" y="1626321"/>
              <a:ext cx="582391" cy="14291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623426" y="1702040"/>
              <a:ext cx="392038" cy="128016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744289" y="2910745"/>
              <a:ext cx="582391" cy="14291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57242" y="2859586"/>
            <a:ext cx="16115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cs typeface="Helvetica" panose="020B0604020202020204" pitchFamily="34" charset="0"/>
              </a:rPr>
              <a:t>0.9 mm</a:t>
            </a:r>
            <a:endParaRPr lang="en-US" sz="18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09241" y="2328816"/>
            <a:ext cx="311" cy="54864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74520" y="2329845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74520" y="2880327"/>
            <a:ext cx="36576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944932" y="1663436"/>
            <a:ext cx="2105375" cy="580104"/>
            <a:chOff x="5040640" y="1600200"/>
            <a:chExt cx="2105375" cy="580104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5057688" y="1950505"/>
              <a:ext cx="1920240" cy="182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5040640" y="1792861"/>
              <a:ext cx="0" cy="36576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6995652" y="1814544"/>
              <a:ext cx="0" cy="36576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34419" y="1600200"/>
              <a:ext cx="1611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cs typeface="Helvetica" panose="020B0604020202020204" pitchFamily="34" charset="0"/>
                </a:rPr>
                <a:t> 3 mm</a:t>
              </a:r>
              <a:endParaRPr lang="en-US" sz="1800" dirty="0">
                <a:solidFill>
                  <a:schemeClr val="bg1"/>
                </a:solidFill>
                <a:cs typeface="Helvetica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48683" y="3191340"/>
            <a:ext cx="2005837" cy="417471"/>
            <a:chOff x="2084600" y="3193857"/>
            <a:chExt cx="2005837" cy="417471"/>
          </a:xfrm>
        </p:grpSpPr>
        <p:sp>
          <p:nvSpPr>
            <p:cNvPr id="28" name="TextBox 27"/>
            <p:cNvSpPr txBox="1"/>
            <p:nvPr/>
          </p:nvSpPr>
          <p:spPr>
            <a:xfrm>
              <a:off x="2478841" y="3193857"/>
              <a:ext cx="1611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/>
                  </a:solidFill>
                  <a:cs typeface="Helvetica" panose="020B0604020202020204" pitchFamily="34" charset="0"/>
                </a:rPr>
                <a:t>0.25 mm</a:t>
              </a:r>
              <a:endParaRPr lang="en-US" sz="1800" dirty="0">
                <a:solidFill>
                  <a:schemeClr val="bg1"/>
                </a:solidFill>
                <a:cs typeface="Helvetica" panose="020B0604020202020204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2451308" y="3238797"/>
              <a:ext cx="52992" cy="286076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084600" y="3325252"/>
              <a:ext cx="52992" cy="286076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105144" y="3393912"/>
              <a:ext cx="372660" cy="8966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Fig2.bmp"/>
          <p:cNvPicPr/>
          <p:nvPr/>
        </p:nvPicPr>
        <p:blipFill rotWithShape="1">
          <a:blip r:embed="rId4"/>
          <a:srcRect l="58659"/>
          <a:stretch/>
        </p:blipFill>
        <p:spPr>
          <a:xfrm>
            <a:off x="1242775" y="3598556"/>
            <a:ext cx="2741523" cy="2735534"/>
          </a:xfrm>
          <a:prstGeom prst="rect">
            <a:avLst/>
          </a:prstGeom>
        </p:spPr>
      </p:pic>
      <p:pic>
        <p:nvPicPr>
          <p:cNvPr id="33" name="Picture 32" descr="Fig1.bmp"/>
          <p:cNvPicPr/>
          <p:nvPr/>
        </p:nvPicPr>
        <p:blipFill>
          <a:blip r:embed="rId5"/>
          <a:stretch>
            <a:fillRect/>
          </a:stretch>
        </p:blipFill>
        <p:spPr>
          <a:xfrm>
            <a:off x="3984298" y="3608811"/>
            <a:ext cx="4550102" cy="27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6021</TotalTime>
  <Words>135</Words>
  <Application>Microsoft Office PowerPoint</Application>
  <PresentationFormat>On-screen Show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Helvetica</vt:lpstr>
      <vt:lpstr>Times New Roman</vt:lpstr>
      <vt:lpstr>Verdana</vt:lpstr>
      <vt:lpstr>CIS-Lecture</vt:lpstr>
      <vt:lpstr>IRIS 02: Integrated Robotic Intraocular Snake</vt:lpstr>
      <vt:lpstr>IRIS 02: Integrated Robotic Intraocular Snake</vt:lpstr>
      <vt:lpstr>IRIS 02: Integrated Robotic Intraocular Snake</vt:lpstr>
    </vt:vector>
  </TitlesOfParts>
  <Company>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Iulian Iordachita</cp:lastModifiedBy>
  <cp:revision>75</cp:revision>
  <cp:lastPrinted>1998-01-12T19:42:20Z</cp:lastPrinted>
  <dcterms:created xsi:type="dcterms:W3CDTF">2012-01-31T15:02:06Z</dcterms:created>
  <dcterms:modified xsi:type="dcterms:W3CDTF">2017-01-24T21:09:30Z</dcterms:modified>
</cp:coreProperties>
</file>