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317FA5-F15E-4E80-853E-F52A4AA4F4B4}">
  <a:tblStyle styleId="{99317FA5-F15E-4E80-853E-F52A4AA4F4B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F9DEDC1-0C36-41E9-AC17-1BA21C704012}"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875e20b5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875e20b5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6853c526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c6853c526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373fcead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c373fcead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8d8990c43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c8d8990c43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c875e20b5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c875e20b5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c875e20b5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c875e20b5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c875e20b5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c875e20b5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8d8990c4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c8d8990c4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c875e2085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c875e2085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c6853c526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c6853c526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c875e2085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c875e2085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c875e20b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c875e20b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875e208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875e208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875e2085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875e2085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875e2085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875e2085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875e2085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875e2085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875e2085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875e2085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875e2085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c875e2085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875e20b5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875e20b5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Mentor : Dr. Axel Krieger, Dr. Balazs Vagvolgyi</a:t>
            </a:r>
            <a:endParaRPr/>
          </a:p>
        </p:txBody>
      </p:sp>
      <p:sp>
        <p:nvSpPr>
          <p:cNvPr id="55" name="Google Shape;55;p13"/>
          <p:cNvSpPr txBox="1"/>
          <p:nvPr/>
        </p:nvSpPr>
        <p:spPr>
          <a:xfrm>
            <a:off x="311708" y="781525"/>
            <a:ext cx="8520600" cy="2052600"/>
          </a:xfrm>
          <a:prstGeom prst="rect">
            <a:avLst/>
          </a:prstGeom>
          <a:noFill/>
          <a:ln>
            <a:noFill/>
          </a:ln>
        </p:spPr>
        <p:txBody>
          <a:bodyPr anchorCtr="0" anchor="b" bIns="91425" lIns="91425" spcFirstLastPara="1" rIns="91425" wrap="square" tIns="91425">
            <a:normAutofit fontScale="92500" lnSpcReduction="20000"/>
          </a:bodyPr>
          <a:lstStyle/>
          <a:p>
            <a:pPr indent="0" lvl="0" marL="0" rtl="0" algn="ctr">
              <a:spcBef>
                <a:spcPts val="0"/>
              </a:spcBef>
              <a:spcAft>
                <a:spcPts val="0"/>
              </a:spcAft>
              <a:buNone/>
            </a:pPr>
            <a:r>
              <a:rPr lang="en" sz="5200">
                <a:solidFill>
                  <a:srgbClr val="000000"/>
                </a:solidFill>
              </a:rPr>
              <a:t>Robotic Operation of ICU Equipment in Contagious Environments</a:t>
            </a:r>
            <a:endParaRPr sz="5200">
              <a:solidFill>
                <a:srgbClr val="000000"/>
              </a:solidFill>
            </a:endParaRPr>
          </a:p>
        </p:txBody>
      </p:sp>
      <p:sp>
        <p:nvSpPr>
          <p:cNvPr id="56" name="Google Shape;56;p13"/>
          <p:cNvSpPr txBox="1"/>
          <p:nvPr/>
        </p:nvSpPr>
        <p:spPr>
          <a:xfrm>
            <a:off x="311700" y="3672325"/>
            <a:ext cx="8520600" cy="792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sz="2800">
                <a:solidFill>
                  <a:srgbClr val="595959"/>
                </a:solidFill>
              </a:rPr>
              <a:t>Group 18:</a:t>
            </a:r>
            <a:endParaRPr sz="2800">
              <a:solidFill>
                <a:srgbClr val="595959"/>
              </a:solidFill>
            </a:endParaRPr>
          </a:p>
          <a:p>
            <a:pPr indent="0" lvl="0" marL="0" rtl="0" algn="ctr">
              <a:spcBef>
                <a:spcPts val="0"/>
              </a:spcBef>
              <a:spcAft>
                <a:spcPts val="0"/>
              </a:spcAft>
              <a:buNone/>
            </a:pPr>
            <a:r>
              <a:rPr lang="en" sz="2800">
                <a:solidFill>
                  <a:srgbClr val="595959"/>
                </a:solidFill>
              </a:rPr>
              <a:t>Tianyu (David) Wang, Jiayin (Jaelyn) Qu</a:t>
            </a:r>
            <a:endParaRPr sz="280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2D Design of End Effector</a:t>
            </a:r>
            <a:endParaRPr/>
          </a:p>
        </p:txBody>
      </p:sp>
      <p:sp>
        <p:nvSpPr>
          <p:cNvPr id="129" name="Google Shape;12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0" name="Google Shape;130;p22"/>
          <p:cNvPicPr preferRelativeResize="0"/>
          <p:nvPr/>
        </p:nvPicPr>
        <p:blipFill>
          <a:blip r:embed="rId3">
            <a:alphaModFix/>
          </a:blip>
          <a:stretch>
            <a:fillRect/>
          </a:stretch>
        </p:blipFill>
        <p:spPr>
          <a:xfrm>
            <a:off x="70625" y="1125475"/>
            <a:ext cx="4627199" cy="3470399"/>
          </a:xfrm>
          <a:prstGeom prst="rect">
            <a:avLst/>
          </a:prstGeom>
          <a:noFill/>
          <a:ln>
            <a:noFill/>
          </a:ln>
        </p:spPr>
      </p:pic>
      <p:sp>
        <p:nvSpPr>
          <p:cNvPr id="131" name="Google Shape;131;p22"/>
          <p:cNvSpPr txBox="1"/>
          <p:nvPr/>
        </p:nvSpPr>
        <p:spPr>
          <a:xfrm>
            <a:off x="4697825" y="1276950"/>
            <a:ext cx="4134600" cy="325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Abstract:​</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This Design has the specific purpose of pressing buttons in mind. </a:t>
            </a:r>
            <a:r>
              <a:rPr lang="en" sz="1250">
                <a:solidFill>
                  <a:schemeClr val="dk1"/>
                </a:solidFill>
                <a:latin typeface="Times New Roman"/>
                <a:ea typeface="Times New Roman"/>
                <a:cs typeface="Times New Roman"/>
                <a:sym typeface="Times New Roman"/>
              </a:rPr>
              <a:t>Actuated</a:t>
            </a:r>
            <a:r>
              <a:rPr lang="en" sz="1250">
                <a:solidFill>
                  <a:schemeClr val="dk1"/>
                </a:solidFill>
                <a:latin typeface="Times New Roman"/>
                <a:ea typeface="Times New Roman"/>
                <a:cs typeface="Times New Roman"/>
                <a:sym typeface="Times New Roman"/>
              </a:rPr>
              <a:t> in 1D with feedback on force exerted.​</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Design </a:t>
            </a:r>
            <a:r>
              <a:rPr lang="en" sz="1250">
                <a:solidFill>
                  <a:schemeClr val="dk1"/>
                </a:solidFill>
                <a:latin typeface="Times New Roman"/>
                <a:ea typeface="Times New Roman"/>
                <a:cs typeface="Times New Roman"/>
                <a:sym typeface="Times New Roman"/>
              </a:rPr>
              <a:t> Feature:​</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1. Z-direction linear actuation​</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2. Force sensor incorporation for better feedback on force exerted.​</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3. Deformable plastic tip for smooth actuation and impact absorption.</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Score: 35/80​</a:t>
            </a:r>
            <a:endParaRPr sz="125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Ideation 2.0</a:t>
            </a:r>
            <a:endParaRPr/>
          </a:p>
          <a:p>
            <a:pPr indent="0" lvl="0" marL="0" rtl="0" algn="l">
              <a:spcBef>
                <a:spcPts val="0"/>
              </a:spcBef>
              <a:spcAft>
                <a:spcPts val="0"/>
              </a:spcAft>
              <a:buNone/>
            </a:pPr>
            <a:r>
              <a:t/>
            </a:r>
            <a:endParaRPr/>
          </a:p>
        </p:txBody>
      </p:sp>
      <p:sp>
        <p:nvSpPr>
          <p:cNvPr id="137" name="Google Shape;137;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8" name="Google Shape;138;p23"/>
          <p:cNvPicPr preferRelativeResize="0"/>
          <p:nvPr/>
        </p:nvPicPr>
        <p:blipFill>
          <a:blip r:embed="rId3">
            <a:alphaModFix/>
          </a:blip>
          <a:stretch>
            <a:fillRect/>
          </a:stretch>
        </p:blipFill>
        <p:spPr>
          <a:xfrm>
            <a:off x="311700" y="996988"/>
            <a:ext cx="4969850" cy="3727375"/>
          </a:xfrm>
          <a:prstGeom prst="rect">
            <a:avLst/>
          </a:prstGeom>
          <a:noFill/>
          <a:ln>
            <a:noFill/>
          </a:ln>
        </p:spPr>
      </p:pic>
      <p:sp>
        <p:nvSpPr>
          <p:cNvPr id="139" name="Google Shape;139;p23"/>
          <p:cNvSpPr txBox="1"/>
          <p:nvPr/>
        </p:nvSpPr>
        <p:spPr>
          <a:xfrm>
            <a:off x="5281550" y="1152475"/>
            <a:ext cx="3550800" cy="369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Abstract</a:t>
            </a:r>
            <a:r>
              <a:rPr lang="en" sz="1250">
                <a:solidFill>
                  <a:schemeClr val="dk1"/>
                </a:solidFill>
                <a:latin typeface="Times New Roman"/>
                <a:ea typeface="Times New Roman"/>
                <a:cs typeface="Times New Roman"/>
                <a:sym typeface="Times New Roman"/>
              </a:rPr>
              <a:t>:​</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This design is intended to target knob turning modality, with two parallel moving finger interacting with the knob using friction​</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Key features:​</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1. Parallel slab for manipulation in between small button space​</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2. Force feedback measured from servo current​</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3. Flexible far end tip to </a:t>
            </a:r>
            <a:r>
              <a:rPr lang="en" sz="1250">
                <a:solidFill>
                  <a:schemeClr val="dk1"/>
                </a:solidFill>
                <a:latin typeface="Times New Roman"/>
                <a:ea typeface="Times New Roman"/>
                <a:cs typeface="Times New Roman"/>
                <a:sym typeface="Times New Roman"/>
              </a:rPr>
              <a:t>accommodate</a:t>
            </a:r>
            <a:r>
              <a:rPr lang="en" sz="1250">
                <a:solidFill>
                  <a:schemeClr val="dk1"/>
                </a:solidFill>
                <a:latin typeface="Times New Roman"/>
                <a:ea typeface="Times New Roman"/>
                <a:cs typeface="Times New Roman"/>
                <a:sym typeface="Times New Roman"/>
              </a:rPr>
              <a:t> different knob </a:t>
            </a:r>
            <a:r>
              <a:rPr lang="en" sz="1250">
                <a:solidFill>
                  <a:schemeClr val="dk1"/>
                </a:solidFill>
                <a:latin typeface="Times New Roman"/>
                <a:ea typeface="Times New Roman"/>
                <a:cs typeface="Times New Roman"/>
                <a:sym typeface="Times New Roman"/>
              </a:rPr>
              <a:t>geometry</a:t>
            </a:r>
            <a:r>
              <a:rPr lang="en" sz="1250">
                <a:solidFill>
                  <a:schemeClr val="dk1"/>
                </a:solidFill>
                <a:latin typeface="Times New Roman"/>
                <a:ea typeface="Times New Roman"/>
                <a:cs typeface="Times New Roman"/>
                <a:sym typeface="Times New Roman"/>
              </a:rPr>
              <a:t>​</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4. Internally layered silicon, maximum grip while easy to clean​</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5. Detachable slab for future design upgrade.​</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a:t>
            </a:r>
            <a:endParaRPr sz="125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50">
                <a:solidFill>
                  <a:schemeClr val="dk1"/>
                </a:solidFill>
                <a:latin typeface="Times New Roman"/>
                <a:ea typeface="Times New Roman"/>
                <a:cs typeface="Times New Roman"/>
                <a:sym typeface="Times New Roman"/>
              </a:rPr>
              <a:t>Score: 55/80</a:t>
            </a:r>
            <a:endParaRPr sz="125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5" name="Google Shape;14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6" name="Google Shape;146;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7" name="Google Shape;147;p24"/>
          <p:cNvSpPr txBox="1"/>
          <p:nvPr/>
        </p:nvSpPr>
        <p:spPr>
          <a:xfrm>
            <a:off x="323550" y="272415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148" name="Google Shape;148;p24"/>
          <p:cNvPicPr preferRelativeResize="0"/>
          <p:nvPr/>
        </p:nvPicPr>
        <p:blipFill rotWithShape="1">
          <a:blip r:embed="rId4">
            <a:alphaModFix/>
          </a:blip>
          <a:srcRect b="31707" l="0" r="27990" t="10913"/>
          <a:stretch/>
        </p:blipFill>
        <p:spPr>
          <a:xfrm>
            <a:off x="5070425" y="3236575"/>
            <a:ext cx="3553674" cy="18703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4" name="Google Shape;15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5" name="Google Shape;155;p25"/>
          <p:cNvPicPr preferRelativeResize="0"/>
          <p:nvPr/>
        </p:nvPicPr>
        <p:blipFill>
          <a:blip r:embed="rId3">
            <a:alphaModFix/>
          </a:blip>
          <a:stretch>
            <a:fillRect/>
          </a:stretch>
        </p:blipFill>
        <p:spPr>
          <a:xfrm>
            <a:off x="936069" y="0"/>
            <a:ext cx="7271868"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3D CAD of End Effectors</a:t>
            </a:r>
            <a:endParaRPr/>
          </a:p>
        </p:txBody>
      </p:sp>
      <p:sp>
        <p:nvSpPr>
          <p:cNvPr id="161" name="Google Shape;16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2" name="Google Shape;162;p26"/>
          <p:cNvSpPr txBox="1"/>
          <p:nvPr/>
        </p:nvSpPr>
        <p:spPr>
          <a:xfrm>
            <a:off x="5983675" y="1205500"/>
            <a:ext cx="2848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Demonstration of preliminary 3D CAD design in drawing.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Derived from the highest scoring design currently.</a:t>
            </a:r>
            <a:endParaRPr/>
          </a:p>
        </p:txBody>
      </p:sp>
      <p:pic>
        <p:nvPicPr>
          <p:cNvPr id="163" name="Google Shape;163;p26"/>
          <p:cNvPicPr preferRelativeResize="0"/>
          <p:nvPr/>
        </p:nvPicPr>
        <p:blipFill>
          <a:blip r:embed="rId3">
            <a:alphaModFix/>
          </a:blip>
          <a:stretch>
            <a:fillRect/>
          </a:stretch>
        </p:blipFill>
        <p:spPr>
          <a:xfrm>
            <a:off x="73050" y="891350"/>
            <a:ext cx="5734827" cy="4040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t>
            </a:r>
            <a:r>
              <a:rPr lang="en"/>
              <a:t>Preparation</a:t>
            </a:r>
            <a:endParaRPr/>
          </a:p>
        </p:txBody>
      </p:sp>
      <p:sp>
        <p:nvSpPr>
          <p:cNvPr id="169" name="Google Shape;169;p27"/>
          <p:cNvSpPr txBox="1"/>
          <p:nvPr>
            <p:ph idx="1" type="body"/>
          </p:nvPr>
        </p:nvSpPr>
        <p:spPr>
          <a:xfrm>
            <a:off x="311700" y="1152475"/>
            <a:ext cx="6086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Computer vision training data sets: </a:t>
            </a:r>
            <a:endParaRPr/>
          </a:p>
          <a:p>
            <a:pPr indent="0" lvl="0" marL="0" rtl="0" algn="l">
              <a:spcBef>
                <a:spcPts val="1200"/>
              </a:spcBef>
              <a:spcAft>
                <a:spcPts val="0"/>
              </a:spcAft>
              <a:buNone/>
            </a:pPr>
            <a:r>
              <a:rPr lang="en"/>
              <a:t>labeled </a:t>
            </a:r>
            <a:r>
              <a:rPr b="1" lang="en"/>
              <a:t>positive/negative</a:t>
            </a:r>
            <a:r>
              <a:rPr lang="en"/>
              <a:t> image sets with </a:t>
            </a:r>
            <a:r>
              <a:rPr i="1" lang="en"/>
              <a:t>T</a:t>
            </a:r>
            <a:r>
              <a:rPr i="1" lang="en"/>
              <a:t>raining</a:t>
            </a:r>
            <a:r>
              <a:rPr lang="en"/>
              <a:t> group and </a:t>
            </a:r>
            <a:r>
              <a:rPr i="1" lang="en"/>
              <a:t>Testing</a:t>
            </a:r>
            <a:r>
              <a:rPr lang="en"/>
              <a:t> group </a:t>
            </a:r>
            <a:r>
              <a:rPr lang="en"/>
              <a:t>separated</a:t>
            </a:r>
            <a:r>
              <a:rPr lang="en"/>
              <a:t>;</a:t>
            </a:r>
            <a:endParaRPr/>
          </a:p>
          <a:p>
            <a:pPr indent="0" lvl="0" marL="0" rtl="0" algn="l">
              <a:spcBef>
                <a:spcPts val="1200"/>
              </a:spcBef>
              <a:spcAft>
                <a:spcPts val="1200"/>
              </a:spcAft>
              <a:buNone/>
            </a:pPr>
            <a:r>
              <a:t/>
            </a:r>
            <a:endParaRPr/>
          </a:p>
        </p:txBody>
      </p:sp>
      <p:pic>
        <p:nvPicPr>
          <p:cNvPr id="170" name="Google Shape;170;p27"/>
          <p:cNvPicPr preferRelativeResize="0"/>
          <p:nvPr/>
        </p:nvPicPr>
        <p:blipFill>
          <a:blip r:embed="rId3">
            <a:alphaModFix/>
          </a:blip>
          <a:stretch>
            <a:fillRect/>
          </a:stretch>
        </p:blipFill>
        <p:spPr>
          <a:xfrm rot="5400000">
            <a:off x="5622775" y="1749550"/>
            <a:ext cx="4093776" cy="2543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Working User Interface</a:t>
            </a:r>
            <a:endParaRPr/>
          </a:p>
        </p:txBody>
      </p:sp>
      <p:sp>
        <p:nvSpPr>
          <p:cNvPr id="176" name="Google Shape;176;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7" name="Google Shape;177;p28"/>
          <p:cNvPicPr preferRelativeResize="0"/>
          <p:nvPr/>
        </p:nvPicPr>
        <p:blipFill>
          <a:blip r:embed="rId3">
            <a:alphaModFix/>
          </a:blip>
          <a:stretch>
            <a:fillRect/>
          </a:stretch>
        </p:blipFill>
        <p:spPr>
          <a:xfrm>
            <a:off x="311700" y="1105125"/>
            <a:ext cx="5851300" cy="36248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3" name="Google Shape;18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4" name="Google Shape;184;p29"/>
          <p:cNvPicPr preferRelativeResize="0"/>
          <p:nvPr/>
        </p:nvPicPr>
        <p:blipFill>
          <a:blip r:embed="rId3">
            <a:alphaModFix/>
          </a:blip>
          <a:stretch>
            <a:fillRect/>
          </a:stretch>
        </p:blipFill>
        <p:spPr>
          <a:xfrm>
            <a:off x="311700" y="949161"/>
            <a:ext cx="7487600" cy="38230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a:t>
            </a:r>
            <a:endParaRPr/>
          </a:p>
        </p:txBody>
      </p:sp>
      <p:sp>
        <p:nvSpPr>
          <p:cNvPr id="190" name="Google Shape;190;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Mechanical:</a:t>
            </a:r>
            <a:endParaRPr/>
          </a:p>
          <a:p>
            <a:pPr indent="0" lvl="0" marL="0" rtl="0" algn="l">
              <a:spcBef>
                <a:spcPts val="1200"/>
              </a:spcBef>
              <a:spcAft>
                <a:spcPts val="0"/>
              </a:spcAft>
              <a:buNone/>
            </a:pPr>
            <a:r>
              <a:rPr lang="en"/>
              <a:t>	Continue 3D CAD design</a:t>
            </a:r>
            <a:endParaRPr/>
          </a:p>
          <a:p>
            <a:pPr indent="0" lvl="0" marL="0" rtl="0" algn="l">
              <a:spcBef>
                <a:spcPts val="1200"/>
              </a:spcBef>
              <a:spcAft>
                <a:spcPts val="0"/>
              </a:spcAft>
              <a:buNone/>
            </a:pPr>
            <a:r>
              <a:rPr lang="en"/>
              <a:t>	3D printing prototype</a:t>
            </a:r>
            <a:endParaRPr/>
          </a:p>
          <a:p>
            <a:pPr indent="0" lvl="0" marL="0" rtl="0" algn="l">
              <a:spcBef>
                <a:spcPts val="1200"/>
              </a:spcBef>
              <a:spcAft>
                <a:spcPts val="0"/>
              </a:spcAft>
              <a:buNone/>
            </a:pPr>
            <a:r>
              <a:rPr lang="en"/>
              <a:t>	Testing Plan Preparation</a:t>
            </a:r>
            <a:endParaRPr/>
          </a:p>
          <a:p>
            <a:pPr indent="0" lvl="0" marL="0" rtl="0" algn="l">
              <a:spcBef>
                <a:spcPts val="1200"/>
              </a:spcBef>
              <a:spcAft>
                <a:spcPts val="0"/>
              </a:spcAft>
              <a:buNone/>
            </a:pPr>
            <a:r>
              <a:rPr lang="en"/>
              <a:t>	Test Bed Construction</a:t>
            </a:r>
            <a:endParaRPr/>
          </a:p>
          <a:p>
            <a:pPr indent="0" lvl="0" marL="0" rtl="0" algn="l">
              <a:spcBef>
                <a:spcPts val="1200"/>
              </a:spcBef>
              <a:spcAft>
                <a:spcPts val="0"/>
              </a:spcAft>
              <a:buNone/>
            </a:pPr>
            <a:r>
              <a:rPr lang="en"/>
              <a:t>Computation:</a:t>
            </a:r>
            <a:endParaRPr/>
          </a:p>
          <a:p>
            <a:pPr indent="0" lvl="0" marL="0" rtl="0" algn="l">
              <a:spcBef>
                <a:spcPts val="1200"/>
              </a:spcBef>
              <a:spcAft>
                <a:spcPts val="0"/>
              </a:spcAft>
              <a:buNone/>
            </a:pPr>
            <a:r>
              <a:rPr lang="en"/>
              <a:t>	Rewrite UI in python/Linux </a:t>
            </a:r>
            <a:endParaRPr/>
          </a:p>
          <a:p>
            <a:pPr indent="0" lvl="0" marL="0" rtl="0" algn="l">
              <a:spcBef>
                <a:spcPts val="1200"/>
              </a:spcBef>
              <a:spcAft>
                <a:spcPts val="0"/>
              </a:spcAft>
              <a:buNone/>
            </a:pPr>
            <a:r>
              <a:rPr lang="en"/>
              <a:t>	Generate json </a:t>
            </a:r>
            <a:r>
              <a:rPr lang="en"/>
              <a:t>file of oscilloscope for configuration</a:t>
            </a:r>
            <a:endParaRPr/>
          </a:p>
          <a:p>
            <a:pPr indent="0" lvl="0" marL="0" rtl="0" algn="l">
              <a:spcBef>
                <a:spcPts val="1200"/>
              </a:spcBef>
              <a:spcAft>
                <a:spcPts val="0"/>
              </a:spcAft>
              <a:buNone/>
            </a:pPr>
            <a:r>
              <a:rPr lang="en"/>
              <a:t>	Train a CV model for recognizing oscilloscope in random environment</a:t>
            </a:r>
            <a:endParaRPr/>
          </a:p>
          <a:p>
            <a:pPr indent="0" lvl="0" marL="0" rtl="0" algn="l">
              <a:spcBef>
                <a:spcPts val="1200"/>
              </a:spcBef>
              <a:spcAft>
                <a:spcPts val="1200"/>
              </a:spcAft>
              <a:buNone/>
            </a:pP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Documentation of Progress</a:t>
            </a:r>
            <a:endParaRPr/>
          </a:p>
        </p:txBody>
      </p:sp>
      <p:sp>
        <p:nvSpPr>
          <p:cNvPr id="196" name="Google Shape;196;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Living Documents:</a:t>
            </a:r>
            <a:endParaRPr/>
          </a:p>
          <a:p>
            <a:pPr indent="0" lvl="0" marL="0" rtl="0" algn="l">
              <a:spcBef>
                <a:spcPts val="1200"/>
              </a:spcBef>
              <a:spcAft>
                <a:spcPts val="0"/>
              </a:spcAft>
              <a:buNone/>
            </a:pPr>
            <a:r>
              <a:rPr lang="en"/>
              <a:t>	Design Folder</a:t>
            </a:r>
            <a:endParaRPr/>
          </a:p>
          <a:p>
            <a:pPr indent="0" lvl="0" marL="0" rtl="0" algn="l">
              <a:spcBef>
                <a:spcPts val="1200"/>
              </a:spcBef>
              <a:spcAft>
                <a:spcPts val="0"/>
              </a:spcAft>
              <a:buNone/>
            </a:pPr>
            <a:r>
              <a:rPr lang="en"/>
              <a:t>	Meeting Notes</a:t>
            </a:r>
            <a:endParaRPr/>
          </a:p>
          <a:p>
            <a:pPr indent="0" lvl="0" marL="0" rtl="0" algn="l">
              <a:spcBef>
                <a:spcPts val="1200"/>
              </a:spcBef>
              <a:spcAft>
                <a:spcPts val="1200"/>
              </a:spcAft>
              <a:buNone/>
            </a:pPr>
            <a:r>
              <a:rPr lang="en"/>
              <a:t>	Data Processing </a:t>
            </a:r>
            <a:r>
              <a:rPr lang="en"/>
              <a:t>Journal</a:t>
            </a:r>
            <a:endParaRPr/>
          </a:p>
        </p:txBody>
      </p:sp>
      <p:pic>
        <p:nvPicPr>
          <p:cNvPr id="197" name="Google Shape;197;p31"/>
          <p:cNvPicPr preferRelativeResize="0"/>
          <p:nvPr/>
        </p:nvPicPr>
        <p:blipFill>
          <a:blip r:embed="rId3">
            <a:alphaModFix/>
          </a:blip>
          <a:stretch>
            <a:fillRect/>
          </a:stretch>
        </p:blipFill>
        <p:spPr>
          <a:xfrm>
            <a:off x="6499085" y="70075"/>
            <a:ext cx="2434688" cy="3416401"/>
          </a:xfrm>
          <a:prstGeom prst="rect">
            <a:avLst/>
          </a:prstGeom>
          <a:noFill/>
          <a:ln>
            <a:noFill/>
          </a:ln>
        </p:spPr>
      </p:pic>
      <p:pic>
        <p:nvPicPr>
          <p:cNvPr id="198" name="Google Shape;198;p31"/>
          <p:cNvPicPr preferRelativeResize="0"/>
          <p:nvPr/>
        </p:nvPicPr>
        <p:blipFill>
          <a:blip r:embed="rId4">
            <a:alphaModFix/>
          </a:blip>
          <a:stretch>
            <a:fillRect/>
          </a:stretch>
        </p:blipFill>
        <p:spPr>
          <a:xfrm>
            <a:off x="4423699" y="3486475"/>
            <a:ext cx="3356547" cy="1630275"/>
          </a:xfrm>
          <a:prstGeom prst="rect">
            <a:avLst/>
          </a:prstGeom>
          <a:noFill/>
          <a:ln>
            <a:noFill/>
          </a:ln>
        </p:spPr>
      </p:pic>
      <p:pic>
        <p:nvPicPr>
          <p:cNvPr id="199" name="Google Shape;199;p31"/>
          <p:cNvPicPr preferRelativeResize="0"/>
          <p:nvPr/>
        </p:nvPicPr>
        <p:blipFill>
          <a:blip r:embed="rId5">
            <a:alphaModFix/>
          </a:blip>
          <a:stretch>
            <a:fillRect/>
          </a:stretch>
        </p:blipFill>
        <p:spPr>
          <a:xfrm>
            <a:off x="311700" y="3868800"/>
            <a:ext cx="4060552" cy="1190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Summary</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This project </a:t>
            </a:r>
            <a:r>
              <a:rPr lang="en"/>
              <a:t>originates</a:t>
            </a:r>
            <a:r>
              <a:rPr lang="en"/>
              <a:t> from the need to </a:t>
            </a:r>
            <a:r>
              <a:rPr b="1" lang="en"/>
              <a:t>design</a:t>
            </a:r>
            <a:r>
              <a:rPr b="1" lang="en"/>
              <a:t> a robot to recognize key ICU equipment, operate them, and project key information from such equipment straight back to the operator.</a:t>
            </a:r>
            <a:r>
              <a:rPr lang="en"/>
              <a:t> Thus reducing the time, protection gear, and exposure risk cost that an ICU team member faces when entering an ICU room during a COVID-19 pandemic. </a:t>
            </a:r>
            <a:endParaRPr/>
          </a:p>
          <a:p>
            <a:pPr indent="0" lvl="0" marL="0" rtl="0" algn="l">
              <a:spcBef>
                <a:spcPts val="1200"/>
              </a:spcBef>
              <a:spcAft>
                <a:spcPts val="1200"/>
              </a:spcAft>
              <a:buClr>
                <a:schemeClr val="dk1"/>
              </a:buClr>
              <a:buSzPts val="1100"/>
              <a:buFont typeface="Arial"/>
              <a:buNone/>
            </a:pPr>
            <a:r>
              <a:rPr lang="en"/>
              <a:t>Our team </a:t>
            </a:r>
            <a:r>
              <a:rPr b="1" lang="en"/>
              <a:t>targets the end-effector design and the user interface of this tele-operable robotics system. </a:t>
            </a:r>
            <a:endParaRPr b="1"/>
          </a:p>
        </p:txBody>
      </p:sp>
      <p:pic>
        <p:nvPicPr>
          <p:cNvPr id="63" name="Google Shape;63;p14"/>
          <p:cNvPicPr preferRelativeResize="0"/>
          <p:nvPr/>
        </p:nvPicPr>
        <p:blipFill>
          <a:blip r:embed="rId3">
            <a:alphaModFix/>
          </a:blip>
          <a:stretch>
            <a:fillRect/>
          </a:stretch>
        </p:blipFill>
        <p:spPr>
          <a:xfrm>
            <a:off x="5871150" y="3197650"/>
            <a:ext cx="3272850" cy="1945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Responsibilities So Far</a:t>
            </a:r>
            <a:endParaRPr/>
          </a:p>
        </p:txBody>
      </p:sp>
      <p:sp>
        <p:nvSpPr>
          <p:cNvPr id="205" name="Google Shape;205;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en"/>
              <a:t>David:</a:t>
            </a:r>
            <a:endParaRPr/>
          </a:p>
          <a:p>
            <a:pPr indent="0" lvl="0" marL="0" rtl="0" algn="l">
              <a:spcBef>
                <a:spcPts val="1200"/>
              </a:spcBef>
              <a:spcAft>
                <a:spcPts val="0"/>
              </a:spcAft>
              <a:buNone/>
            </a:pPr>
            <a:r>
              <a:rPr lang="en"/>
              <a:t>	Prototyping, </a:t>
            </a:r>
            <a:endParaRPr/>
          </a:p>
          <a:p>
            <a:pPr indent="0" lvl="0" marL="0" rtl="0" algn="l">
              <a:spcBef>
                <a:spcPts val="1200"/>
              </a:spcBef>
              <a:spcAft>
                <a:spcPts val="0"/>
              </a:spcAft>
              <a:buNone/>
            </a:pPr>
            <a:r>
              <a:rPr lang="en"/>
              <a:t>	Documentation Updating</a:t>
            </a:r>
            <a:endParaRPr/>
          </a:p>
          <a:p>
            <a:pPr indent="0" lvl="0" marL="0" rtl="0" algn="l">
              <a:spcBef>
                <a:spcPts val="1200"/>
              </a:spcBef>
              <a:spcAft>
                <a:spcPts val="0"/>
              </a:spcAft>
              <a:buNone/>
            </a:pPr>
            <a:r>
              <a:rPr lang="en"/>
              <a:t>	Literature Summary</a:t>
            </a:r>
            <a:endParaRPr/>
          </a:p>
          <a:p>
            <a:pPr indent="0" lvl="0" marL="0" rtl="0" algn="l">
              <a:spcBef>
                <a:spcPts val="1200"/>
              </a:spcBef>
              <a:spcAft>
                <a:spcPts val="0"/>
              </a:spcAft>
              <a:buNone/>
            </a:pPr>
            <a:r>
              <a:rPr lang="en"/>
              <a:t>	Evaluation Chart</a:t>
            </a:r>
            <a:endParaRPr/>
          </a:p>
          <a:p>
            <a:pPr indent="0" lvl="0" marL="0" rtl="0" algn="l">
              <a:spcBef>
                <a:spcPts val="1200"/>
              </a:spcBef>
              <a:spcAft>
                <a:spcPts val="0"/>
              </a:spcAft>
              <a:buNone/>
            </a:pPr>
            <a:r>
              <a:rPr lang="en"/>
              <a:t>Jaelyn:</a:t>
            </a:r>
            <a:endParaRPr/>
          </a:p>
          <a:p>
            <a:pPr indent="0" lvl="0" marL="0" rtl="0" algn="l">
              <a:spcBef>
                <a:spcPts val="1200"/>
              </a:spcBef>
              <a:spcAft>
                <a:spcPts val="0"/>
              </a:spcAft>
              <a:buNone/>
            </a:pPr>
            <a:r>
              <a:rPr lang="en"/>
              <a:t>	Data Collecting</a:t>
            </a:r>
            <a:endParaRPr/>
          </a:p>
          <a:p>
            <a:pPr indent="0" lvl="0" marL="0" rtl="0" algn="l">
              <a:spcBef>
                <a:spcPts val="1200"/>
              </a:spcBef>
              <a:spcAft>
                <a:spcPts val="0"/>
              </a:spcAft>
              <a:buNone/>
            </a:pPr>
            <a:r>
              <a:rPr lang="en"/>
              <a:t>	User Interface Construction</a:t>
            </a:r>
            <a:endParaRPr/>
          </a:p>
          <a:p>
            <a:pPr indent="0" lvl="0" marL="0" rtl="0" algn="l">
              <a:spcBef>
                <a:spcPts val="1200"/>
              </a:spcBef>
              <a:spcAft>
                <a:spcPts val="0"/>
              </a:spcAft>
              <a:buNone/>
            </a:pPr>
            <a:r>
              <a:rPr lang="en"/>
              <a:t>	Concept Drawing</a:t>
            </a:r>
            <a:endParaRPr/>
          </a:p>
          <a:p>
            <a:pPr indent="457200" lvl="0" marL="0" rtl="0" algn="l">
              <a:spcBef>
                <a:spcPts val="1200"/>
              </a:spcBef>
              <a:spcAft>
                <a:spcPts val="0"/>
              </a:spcAft>
              <a:buNone/>
            </a:pPr>
            <a:r>
              <a:rPr lang="en"/>
              <a:t>Evaluation Chart</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Goal</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 </a:t>
            </a:r>
            <a:r>
              <a:rPr lang="en"/>
              <a:t>build an effective end effector based on an cartesian robots that is able to interact accurately with different modalities (knob, buttons, sliders etc) of medical equipments in the ICU, and can be operate on a functional GUI.</a:t>
            </a:r>
            <a:endParaRPr/>
          </a:p>
          <a:p>
            <a:pPr indent="0" lvl="0" marL="0" rtl="0" algn="l">
              <a:spcBef>
                <a:spcPts val="1200"/>
              </a:spcBef>
              <a:spcAft>
                <a:spcPts val="1200"/>
              </a:spcAft>
              <a:buNone/>
            </a:pPr>
            <a:r>
              <a:rPr lang="en"/>
              <a:t>Furthermore, additional object recognition algorithm will be developed alongside the above robot to provide the robot with the information of its relative location to the target equipment based on camera input.</a:t>
            </a:r>
            <a:endParaRPr/>
          </a:p>
        </p:txBody>
      </p:sp>
      <p:pic>
        <p:nvPicPr>
          <p:cNvPr id="70" name="Google Shape;70;p15"/>
          <p:cNvPicPr preferRelativeResize="0"/>
          <p:nvPr/>
        </p:nvPicPr>
        <p:blipFill>
          <a:blip r:embed="rId3">
            <a:alphaModFix/>
          </a:blip>
          <a:stretch>
            <a:fillRect/>
          </a:stretch>
        </p:blipFill>
        <p:spPr>
          <a:xfrm>
            <a:off x="7043776" y="3214700"/>
            <a:ext cx="2100227" cy="192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Expected Workflow </a:t>
            </a:r>
            <a:endParaRPr/>
          </a:p>
        </p:txBody>
      </p:sp>
      <p:pic>
        <p:nvPicPr>
          <p:cNvPr id="76" name="Google Shape;76;p16"/>
          <p:cNvPicPr preferRelativeResize="0"/>
          <p:nvPr/>
        </p:nvPicPr>
        <p:blipFill>
          <a:blip r:embed="rId3">
            <a:alphaModFix/>
          </a:blip>
          <a:stretch>
            <a:fillRect/>
          </a:stretch>
        </p:blipFill>
        <p:spPr>
          <a:xfrm>
            <a:off x="496775" y="1017725"/>
            <a:ext cx="1781452" cy="1336076"/>
          </a:xfrm>
          <a:prstGeom prst="rect">
            <a:avLst/>
          </a:prstGeom>
          <a:noFill/>
          <a:ln>
            <a:noFill/>
          </a:ln>
        </p:spPr>
      </p:pic>
      <p:sp>
        <p:nvSpPr>
          <p:cNvPr id="77" name="Google Shape;77;p16"/>
          <p:cNvSpPr txBox="1"/>
          <p:nvPr/>
        </p:nvSpPr>
        <p:spPr>
          <a:xfrm>
            <a:off x="131525" y="2398600"/>
            <a:ext cx="38577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t>Prototyping of End Effector</a:t>
            </a:r>
            <a:endParaRPr/>
          </a:p>
        </p:txBody>
      </p:sp>
      <p:sp>
        <p:nvSpPr>
          <p:cNvPr id="78" name="Google Shape;78;p16"/>
          <p:cNvSpPr txBox="1"/>
          <p:nvPr/>
        </p:nvSpPr>
        <p:spPr>
          <a:xfrm>
            <a:off x="131525" y="4241175"/>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t>User Interface Construction</a:t>
            </a:r>
            <a:endParaRPr/>
          </a:p>
        </p:txBody>
      </p:sp>
      <p:cxnSp>
        <p:nvCxnSpPr>
          <p:cNvPr id="79" name="Google Shape;79;p16"/>
          <p:cNvCxnSpPr/>
          <p:nvPr/>
        </p:nvCxnSpPr>
        <p:spPr>
          <a:xfrm flipH="1" rot="10800000">
            <a:off x="2942250" y="2988300"/>
            <a:ext cx="832800" cy="7200"/>
          </a:xfrm>
          <a:prstGeom prst="straightConnector1">
            <a:avLst/>
          </a:prstGeom>
          <a:noFill/>
          <a:ln cap="flat" cmpd="sng" w="9525">
            <a:solidFill>
              <a:schemeClr val="dk2"/>
            </a:solidFill>
            <a:prstDash val="solid"/>
            <a:round/>
            <a:headEnd len="med" w="med" type="none"/>
            <a:tailEnd len="med" w="med" type="triangle"/>
          </a:ln>
        </p:spPr>
      </p:cxnSp>
      <p:sp>
        <p:nvSpPr>
          <p:cNvPr id="80" name="Google Shape;80;p16"/>
          <p:cNvSpPr txBox="1"/>
          <p:nvPr/>
        </p:nvSpPr>
        <p:spPr>
          <a:xfrm>
            <a:off x="2844125" y="2674025"/>
            <a:ext cx="166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Integration</a:t>
            </a:r>
            <a:endParaRPr/>
          </a:p>
        </p:txBody>
      </p:sp>
      <p:pic>
        <p:nvPicPr>
          <p:cNvPr id="81" name="Google Shape;81;p16"/>
          <p:cNvPicPr preferRelativeResize="0"/>
          <p:nvPr/>
        </p:nvPicPr>
        <p:blipFill>
          <a:blip r:embed="rId4">
            <a:alphaModFix/>
          </a:blip>
          <a:stretch>
            <a:fillRect/>
          </a:stretch>
        </p:blipFill>
        <p:spPr>
          <a:xfrm>
            <a:off x="4375425" y="1402250"/>
            <a:ext cx="2360698" cy="1770519"/>
          </a:xfrm>
          <a:prstGeom prst="rect">
            <a:avLst/>
          </a:prstGeom>
          <a:noFill/>
          <a:ln>
            <a:noFill/>
          </a:ln>
        </p:spPr>
      </p:pic>
      <p:sp>
        <p:nvSpPr>
          <p:cNvPr id="82" name="Google Shape;82;p16"/>
          <p:cNvSpPr txBox="1"/>
          <p:nvPr/>
        </p:nvSpPr>
        <p:spPr>
          <a:xfrm>
            <a:off x="4375425" y="3288925"/>
            <a:ext cx="2360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a:t>Testing of End effector </a:t>
            </a:r>
            <a:r>
              <a:rPr lang="en"/>
              <a:t>using interface</a:t>
            </a:r>
            <a:endParaRPr/>
          </a:p>
        </p:txBody>
      </p:sp>
      <p:sp>
        <p:nvSpPr>
          <p:cNvPr id="83" name="Google Shape;83;p16"/>
          <p:cNvSpPr/>
          <p:nvPr/>
        </p:nvSpPr>
        <p:spPr>
          <a:xfrm>
            <a:off x="6378250" y="2497150"/>
            <a:ext cx="482100" cy="4617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nvSpPr>
        <p:spPr>
          <a:xfrm>
            <a:off x="7328025" y="3543450"/>
            <a:ext cx="1285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Object Recognition Algorithm</a:t>
            </a:r>
            <a:endParaRPr/>
          </a:p>
        </p:txBody>
      </p:sp>
      <p:pic>
        <p:nvPicPr>
          <p:cNvPr id="85" name="Google Shape;85;p16"/>
          <p:cNvPicPr preferRelativeResize="0"/>
          <p:nvPr/>
        </p:nvPicPr>
        <p:blipFill>
          <a:blip r:embed="rId5">
            <a:alphaModFix/>
          </a:blip>
          <a:stretch>
            <a:fillRect/>
          </a:stretch>
        </p:blipFill>
        <p:spPr>
          <a:xfrm>
            <a:off x="268625" y="2798800"/>
            <a:ext cx="2237749" cy="1442375"/>
          </a:xfrm>
          <a:prstGeom prst="rect">
            <a:avLst/>
          </a:prstGeom>
          <a:noFill/>
          <a:ln>
            <a:noFill/>
          </a:ln>
        </p:spPr>
      </p:pic>
      <p:pic>
        <p:nvPicPr>
          <p:cNvPr descr="An Introduction to Medical Devices : The Talema Group" id="86" name="Google Shape;86;p16"/>
          <p:cNvPicPr preferRelativeResize="0"/>
          <p:nvPr/>
        </p:nvPicPr>
        <p:blipFill>
          <a:blip r:embed="rId6">
            <a:alphaModFix/>
          </a:blip>
          <a:stretch>
            <a:fillRect/>
          </a:stretch>
        </p:blipFill>
        <p:spPr>
          <a:xfrm>
            <a:off x="6981507" y="1850562"/>
            <a:ext cx="2162493" cy="1442375"/>
          </a:xfrm>
          <a:prstGeom prst="rect">
            <a:avLst/>
          </a:prstGeom>
          <a:noFill/>
          <a:ln>
            <a:noFill/>
          </a:ln>
        </p:spPr>
      </p:pic>
      <p:sp>
        <p:nvSpPr>
          <p:cNvPr id="87" name="Google Shape;87;p16"/>
          <p:cNvSpPr/>
          <p:nvPr/>
        </p:nvSpPr>
        <p:spPr>
          <a:xfrm>
            <a:off x="7401075" y="1950725"/>
            <a:ext cx="606300" cy="654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8197450" y="2396400"/>
            <a:ext cx="606300" cy="776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a:off x="205700" y="1047175"/>
            <a:ext cx="2300100" cy="3833400"/>
          </a:xfrm>
          <a:prstGeom prst="roundRect">
            <a:avLst>
              <a:gd fmla="val 16667" name="adj"/>
            </a:avLst>
          </a:prstGeom>
          <a:noFill/>
          <a:ln cap="flat" cmpd="sng" w="1143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 name="Google Shape;90;p16"/>
          <p:cNvCxnSpPr/>
          <p:nvPr/>
        </p:nvCxnSpPr>
        <p:spPr>
          <a:xfrm flipH="1">
            <a:off x="2542975" y="1514650"/>
            <a:ext cx="935100" cy="299100"/>
          </a:xfrm>
          <a:prstGeom prst="straightConnector1">
            <a:avLst/>
          </a:prstGeom>
          <a:noFill/>
          <a:ln cap="flat" cmpd="sng" w="9525">
            <a:solidFill>
              <a:schemeClr val="dk2"/>
            </a:solidFill>
            <a:prstDash val="solid"/>
            <a:round/>
            <a:headEnd len="med" w="med" type="none"/>
            <a:tailEnd len="med" w="med" type="triangle"/>
          </a:ln>
        </p:spPr>
      </p:cxnSp>
      <p:sp>
        <p:nvSpPr>
          <p:cNvPr id="91" name="Google Shape;91;p16"/>
          <p:cNvSpPr txBox="1"/>
          <p:nvPr/>
        </p:nvSpPr>
        <p:spPr>
          <a:xfrm>
            <a:off x="2767500" y="1028475"/>
            <a:ext cx="137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80 % Done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123200" y="57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Timeline (Big Steps)</a:t>
            </a:r>
            <a:endParaRPr/>
          </a:p>
        </p:txBody>
      </p:sp>
      <p:graphicFrame>
        <p:nvGraphicFramePr>
          <p:cNvPr id="97" name="Google Shape;97;p17"/>
          <p:cNvGraphicFramePr/>
          <p:nvPr/>
        </p:nvGraphicFramePr>
        <p:xfrm>
          <a:off x="2143913" y="934225"/>
          <a:ext cx="3000000" cy="3000000"/>
        </p:xfrm>
        <a:graphic>
          <a:graphicData uri="http://schemas.openxmlformats.org/drawingml/2006/table">
            <a:tbl>
              <a:tblPr>
                <a:noFill/>
                <a:tableStyleId>{99317FA5-F15E-4E80-853E-F52A4AA4F4B4}</a:tableStyleId>
              </a:tblPr>
              <a:tblGrid>
                <a:gridCol w="836375"/>
                <a:gridCol w="2363750"/>
                <a:gridCol w="492675"/>
                <a:gridCol w="467600"/>
                <a:gridCol w="695775"/>
              </a:tblGrid>
              <a:tr h="331325">
                <a:tc>
                  <a:txBody>
                    <a:bodyPr/>
                    <a:lstStyle/>
                    <a:p>
                      <a:pPr indent="0" lvl="0" marL="0" rtl="0" algn="ctr">
                        <a:lnSpc>
                          <a:spcPct val="115000"/>
                        </a:lnSpc>
                        <a:spcBef>
                          <a:spcPts val="0"/>
                        </a:spcBef>
                        <a:spcAft>
                          <a:spcPts val="0"/>
                        </a:spcAft>
                        <a:buNone/>
                      </a:pPr>
                      <a:r>
                        <a:t/>
                      </a:r>
                      <a:endParaRPr sz="700">
                        <a:solidFill>
                          <a:srgbClr val="FFFFFF"/>
                        </a:solidFill>
                      </a:endParaRPr>
                    </a:p>
                  </a:txBody>
                  <a:tcPr marT="9525" marB="91425" marR="9525" marL="9525" anchor="b">
                    <a:lnR cap="flat" cmpd="sng" w="9525">
                      <a:solidFill>
                        <a:srgbClr val="7F7F7F"/>
                      </a:solidFill>
                      <a:prstDash val="solid"/>
                      <a:round/>
                      <a:headEnd len="sm" w="sm" type="none"/>
                      <a:tailEnd len="sm" w="sm" type="none"/>
                    </a:lnR>
                  </a:tcPr>
                </a:tc>
                <a:tc>
                  <a:txBody>
                    <a:bodyPr/>
                    <a:lstStyle/>
                    <a:p>
                      <a:pPr indent="0" lvl="0" marL="0" rtl="0" algn="ctr">
                        <a:lnSpc>
                          <a:spcPct val="100000"/>
                        </a:lnSpc>
                        <a:spcBef>
                          <a:spcPts val="0"/>
                        </a:spcBef>
                        <a:spcAft>
                          <a:spcPts val="0"/>
                        </a:spcAft>
                        <a:buNone/>
                      </a:pPr>
                      <a:r>
                        <a:rPr lang="en" sz="1000">
                          <a:solidFill>
                            <a:srgbClr val="3F3F76"/>
                          </a:solidFill>
                        </a:rPr>
                        <a:t>Event</a:t>
                      </a:r>
                      <a:endParaRPr sz="1000">
                        <a:solidFill>
                          <a:srgbClr val="3F3F76"/>
                        </a:solidFill>
                      </a:endParaRPr>
                    </a:p>
                  </a:txBody>
                  <a:tcPr marT="9525" marB="91425" marR="9525" marL="9525"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FFCC99"/>
                    </a:solidFill>
                  </a:tcPr>
                </a:tc>
                <a:tc>
                  <a:txBody>
                    <a:bodyPr/>
                    <a:lstStyle/>
                    <a:p>
                      <a:pPr indent="0" lvl="0" marL="0" rtl="0" algn="ctr">
                        <a:lnSpc>
                          <a:spcPct val="100000"/>
                        </a:lnSpc>
                        <a:spcBef>
                          <a:spcPts val="0"/>
                        </a:spcBef>
                        <a:spcAft>
                          <a:spcPts val="0"/>
                        </a:spcAft>
                        <a:buNone/>
                      </a:pPr>
                      <a:r>
                        <a:rPr lang="en" sz="700">
                          <a:solidFill>
                            <a:srgbClr val="3F3F76"/>
                          </a:solidFill>
                        </a:rPr>
                        <a:t>Start</a:t>
                      </a:r>
                      <a:endParaRPr sz="700">
                        <a:solidFill>
                          <a:srgbClr val="3F3F76"/>
                        </a:solidFill>
                      </a:endParaRPr>
                    </a:p>
                  </a:txBody>
                  <a:tcPr marT="9525" marB="91425" marR="9525" marL="9525"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FFCC99"/>
                    </a:solidFill>
                  </a:tcPr>
                </a:tc>
                <a:tc>
                  <a:txBody>
                    <a:bodyPr/>
                    <a:lstStyle/>
                    <a:p>
                      <a:pPr indent="0" lvl="0" marL="0" rtl="0" algn="ctr">
                        <a:lnSpc>
                          <a:spcPct val="100000"/>
                        </a:lnSpc>
                        <a:spcBef>
                          <a:spcPts val="0"/>
                        </a:spcBef>
                        <a:spcAft>
                          <a:spcPts val="0"/>
                        </a:spcAft>
                        <a:buNone/>
                      </a:pPr>
                      <a:r>
                        <a:rPr lang="en" sz="700">
                          <a:solidFill>
                            <a:srgbClr val="3F3F76"/>
                          </a:solidFill>
                        </a:rPr>
                        <a:t>End</a:t>
                      </a:r>
                      <a:endParaRPr sz="700">
                        <a:solidFill>
                          <a:srgbClr val="3F3F76"/>
                        </a:solidFill>
                      </a:endParaRPr>
                    </a:p>
                  </a:txBody>
                  <a:tcPr marT="9525" marB="91425" marR="9525" marL="9525"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solidFill>
                      <a:srgbClr val="FFCC99"/>
                    </a:solidFill>
                  </a:tcPr>
                </a:tc>
                <a:tc>
                  <a:txBody>
                    <a:bodyPr/>
                    <a:lstStyle/>
                    <a:p>
                      <a:pPr indent="0" lvl="0" marL="0" rtl="0" algn="ctr">
                        <a:lnSpc>
                          <a:spcPct val="100000"/>
                        </a:lnSpc>
                        <a:spcBef>
                          <a:spcPts val="0"/>
                        </a:spcBef>
                        <a:spcAft>
                          <a:spcPts val="0"/>
                        </a:spcAft>
                        <a:buNone/>
                      </a:pPr>
                      <a:r>
                        <a:rPr lang="en" sz="700">
                          <a:solidFill>
                            <a:srgbClr val="3F3F76"/>
                          </a:solidFill>
                        </a:rPr>
                        <a:t>Status</a:t>
                      </a:r>
                      <a:endParaRPr sz="700">
                        <a:solidFill>
                          <a:srgbClr val="3F3F76"/>
                        </a:solidFill>
                      </a:endParaRPr>
                    </a:p>
                  </a:txBody>
                  <a:tcPr marT="9525" marB="91425" marR="9525" marL="9525" anchor="ctr">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solidFill>
                      <a:srgbClr val="FFCC99"/>
                    </a:solidFill>
                  </a:tcPr>
                </a:tc>
              </a:tr>
              <a:tr h="419100">
                <a:tc rowSpan="7">
                  <a:txBody>
                    <a:bodyPr/>
                    <a:lstStyle/>
                    <a:p>
                      <a:pPr indent="0" lvl="0" marL="0" marR="0" rtl="0" algn="ctr">
                        <a:lnSpc>
                          <a:spcPct val="115000"/>
                        </a:lnSpc>
                        <a:spcBef>
                          <a:spcPts val="0"/>
                        </a:spcBef>
                        <a:spcAft>
                          <a:spcPts val="0"/>
                        </a:spcAft>
                        <a:buNone/>
                      </a:pPr>
                      <a:r>
                        <a:rPr lang="en" sz="1000"/>
                        <a:t>Mechanical</a:t>
                      </a:r>
                      <a:endParaRPr/>
                    </a:p>
                  </a:txBody>
                  <a:tcPr marT="9525" marB="91425" marR="9525" marL="9525" anchor="ctr">
                    <a:lnR cap="flat" cmpd="sng" w="9525">
                      <a:solidFill>
                        <a:srgbClr val="000000"/>
                      </a:solidFill>
                      <a:prstDash val="solid"/>
                      <a:round/>
                      <a:headEnd len="sm" w="sm" type="none"/>
                      <a:tailEnd len="sm" w="sm" type="none"/>
                    </a:lnR>
                    <a:solidFill>
                      <a:srgbClr val="8497B0"/>
                    </a:solidFill>
                  </a:tcPr>
                </a:tc>
                <a:tc>
                  <a:txBody>
                    <a:bodyPr/>
                    <a:lstStyle/>
                    <a:p>
                      <a:pPr indent="0" lvl="0" marL="0" rtl="0" algn="ctr">
                        <a:lnSpc>
                          <a:spcPct val="115000"/>
                        </a:lnSpc>
                        <a:spcBef>
                          <a:spcPts val="0"/>
                        </a:spcBef>
                        <a:spcAft>
                          <a:spcPts val="0"/>
                        </a:spcAft>
                        <a:buNone/>
                      </a:pPr>
                      <a:r>
                        <a:rPr lang="en" sz="1000"/>
                        <a:t>Literature Research On End Effector</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2/22</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3/6</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Done</a:t>
                      </a:r>
                      <a:endParaRPr sz="1000"/>
                    </a:p>
                  </a:txBody>
                  <a:tcPr marT="9525" marB="91425" marR="9525" marL="9525" anchor="b">
                    <a:lnL cap="flat" cmpd="sng" w="9525">
                      <a:solidFill>
                        <a:srgbClr val="000000"/>
                      </a:solidFill>
                      <a:prstDash val="solid"/>
                      <a:round/>
                      <a:headEnd len="sm" w="sm" type="none"/>
                      <a:tailEnd len="sm" w="sm" type="none"/>
                    </a:lnL>
                    <a:solidFill>
                      <a:srgbClr val="F8AF7E"/>
                    </a:solidFill>
                  </a:tcPr>
                </a:tc>
              </a:tr>
              <a:tr h="209550">
                <a:tc vMerge="1"/>
                <a:tc>
                  <a:txBody>
                    <a:bodyPr/>
                    <a:lstStyle/>
                    <a:p>
                      <a:pPr indent="0" lvl="0" marL="0" rtl="0" algn="ctr">
                        <a:lnSpc>
                          <a:spcPct val="115000"/>
                        </a:lnSpc>
                        <a:spcBef>
                          <a:spcPts val="0"/>
                        </a:spcBef>
                        <a:spcAft>
                          <a:spcPts val="0"/>
                        </a:spcAft>
                        <a:buNone/>
                      </a:pPr>
                      <a:r>
                        <a:rPr lang="en" sz="1000"/>
                        <a:t>Plan Presentation, Plan Proposal</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2/22</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2/27</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Done</a:t>
                      </a:r>
                      <a:endParaRPr sz="1000"/>
                    </a:p>
                  </a:txBody>
                  <a:tcPr marT="9525" marB="91425" marR="9525" marL="9525" anchor="b">
                    <a:lnL cap="flat" cmpd="sng" w="9525">
                      <a:solidFill>
                        <a:srgbClr val="000000"/>
                      </a:solidFill>
                      <a:prstDash val="solid"/>
                      <a:round/>
                      <a:headEnd len="sm" w="sm" type="none"/>
                      <a:tailEnd len="sm" w="sm" type="none"/>
                    </a:lnL>
                    <a:solidFill>
                      <a:srgbClr val="F8AF7E"/>
                    </a:solidFill>
                  </a:tcPr>
                </a:tc>
              </a:tr>
              <a:tr h="209550">
                <a:tc vMerge="1"/>
                <a:tc>
                  <a:txBody>
                    <a:bodyPr/>
                    <a:lstStyle/>
                    <a:p>
                      <a:pPr indent="0" lvl="0" marL="0" rtl="0" algn="ctr">
                        <a:lnSpc>
                          <a:spcPct val="115000"/>
                        </a:lnSpc>
                        <a:spcBef>
                          <a:spcPts val="0"/>
                        </a:spcBef>
                        <a:spcAft>
                          <a:spcPts val="0"/>
                        </a:spcAft>
                        <a:buNone/>
                      </a:pPr>
                      <a:r>
                        <a:rPr lang="en" sz="1000"/>
                        <a:t>Ordering Basic Parts that will be needed</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3/1</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3/7</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Done</a:t>
                      </a:r>
                      <a:endParaRPr sz="1000"/>
                    </a:p>
                  </a:txBody>
                  <a:tcPr marT="9525" marB="91425" marR="9525" marL="9525" anchor="b">
                    <a:lnL cap="flat" cmpd="sng" w="9525">
                      <a:solidFill>
                        <a:srgbClr val="000000"/>
                      </a:solidFill>
                      <a:prstDash val="solid"/>
                      <a:round/>
                      <a:headEnd len="sm" w="sm" type="none"/>
                      <a:tailEnd len="sm" w="sm" type="none"/>
                    </a:lnL>
                    <a:solidFill>
                      <a:srgbClr val="F8AF7E"/>
                    </a:solidFill>
                  </a:tcPr>
                </a:tc>
              </a:tr>
              <a:tr h="209550">
                <a:tc vMerge="1"/>
                <a:tc>
                  <a:txBody>
                    <a:bodyPr/>
                    <a:lstStyle/>
                    <a:p>
                      <a:pPr indent="0" lvl="0" marL="0" rtl="0" algn="ctr">
                        <a:lnSpc>
                          <a:spcPct val="115000"/>
                        </a:lnSpc>
                        <a:spcBef>
                          <a:spcPts val="0"/>
                        </a:spcBef>
                        <a:spcAft>
                          <a:spcPts val="0"/>
                        </a:spcAft>
                        <a:buNone/>
                      </a:pPr>
                      <a:r>
                        <a:rPr lang="en" sz="1000"/>
                        <a:t>Generate Evaluation Chart</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3/4</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3/9</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Done</a:t>
                      </a:r>
                      <a:endParaRPr sz="1000"/>
                    </a:p>
                  </a:txBody>
                  <a:tcPr marT="9525" marB="91425" marR="9525" marL="9525" anchor="b">
                    <a:lnL cap="flat" cmpd="sng" w="9525">
                      <a:solidFill>
                        <a:srgbClr val="000000"/>
                      </a:solidFill>
                      <a:prstDash val="solid"/>
                      <a:round/>
                      <a:headEnd len="sm" w="sm" type="none"/>
                      <a:tailEnd len="sm" w="sm" type="none"/>
                    </a:lnL>
                    <a:solidFill>
                      <a:srgbClr val="F8AF7E"/>
                    </a:solidFill>
                  </a:tcPr>
                </a:tc>
              </a:tr>
              <a:tr h="209550">
                <a:tc vMerge="1"/>
                <a:tc>
                  <a:txBody>
                    <a:bodyPr/>
                    <a:lstStyle/>
                    <a:p>
                      <a:pPr indent="0" lvl="0" marL="0" rtl="0" algn="ctr">
                        <a:lnSpc>
                          <a:spcPct val="115000"/>
                        </a:lnSpc>
                        <a:spcBef>
                          <a:spcPts val="0"/>
                        </a:spcBef>
                        <a:spcAft>
                          <a:spcPts val="0"/>
                        </a:spcAft>
                        <a:buNone/>
                      </a:pPr>
                      <a:r>
                        <a:rPr lang="en" sz="1000"/>
                        <a:t>Rapid Prototype (2D Drawing)</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3/5</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3/9</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Done</a:t>
                      </a:r>
                      <a:endParaRPr sz="1000"/>
                    </a:p>
                  </a:txBody>
                  <a:tcPr marT="9525" marB="91425" marR="9525" marL="9525" anchor="b">
                    <a:lnL cap="flat" cmpd="sng" w="9525">
                      <a:solidFill>
                        <a:srgbClr val="000000"/>
                      </a:solidFill>
                      <a:prstDash val="solid"/>
                      <a:round/>
                      <a:headEnd len="sm" w="sm" type="none"/>
                      <a:tailEnd len="sm" w="sm" type="none"/>
                    </a:lnL>
                    <a:solidFill>
                      <a:srgbClr val="F8AF7E"/>
                    </a:solidFill>
                  </a:tcPr>
                </a:tc>
              </a:tr>
              <a:tr h="209550">
                <a:tc vMerge="1"/>
                <a:tc>
                  <a:txBody>
                    <a:bodyPr/>
                    <a:lstStyle/>
                    <a:p>
                      <a:pPr indent="0" lvl="0" marL="0" rtl="0" algn="ctr">
                        <a:lnSpc>
                          <a:spcPct val="115000"/>
                        </a:lnSpc>
                        <a:spcBef>
                          <a:spcPts val="0"/>
                        </a:spcBef>
                        <a:spcAft>
                          <a:spcPts val="0"/>
                        </a:spcAft>
                        <a:buNone/>
                      </a:pPr>
                      <a:r>
                        <a:rPr lang="en" sz="1000"/>
                        <a:t>Rapid Prototype (3D Design)</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3/10</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3/18</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In progress</a:t>
                      </a:r>
                      <a:endParaRPr sz="1000"/>
                    </a:p>
                  </a:txBody>
                  <a:tcPr marT="9525" marB="91425" marR="9525" marL="9525" anchor="b">
                    <a:lnL cap="flat" cmpd="sng" w="9525">
                      <a:solidFill>
                        <a:srgbClr val="000000"/>
                      </a:solidFill>
                      <a:prstDash val="solid"/>
                      <a:round/>
                      <a:headEnd len="sm" w="sm" type="none"/>
                      <a:tailEnd len="sm" w="sm" type="none"/>
                    </a:lnL>
                    <a:solidFill>
                      <a:srgbClr val="F8AF7E"/>
                    </a:solidFill>
                  </a:tcPr>
                </a:tc>
              </a:tr>
              <a:tr h="209550">
                <a:tc vMerge="1"/>
                <a:tc>
                  <a:txBody>
                    <a:bodyPr/>
                    <a:lstStyle/>
                    <a:p>
                      <a:pPr indent="0" lvl="0" marL="0" rtl="0" algn="ctr">
                        <a:lnSpc>
                          <a:spcPct val="115000"/>
                        </a:lnSpc>
                        <a:spcBef>
                          <a:spcPts val="0"/>
                        </a:spcBef>
                        <a:spcAft>
                          <a:spcPts val="0"/>
                        </a:spcAft>
                        <a:buNone/>
                      </a:pPr>
                      <a:r>
                        <a:rPr lang="en" sz="1000"/>
                        <a:t>3D Printing</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3/14</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3/18</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In progress</a:t>
                      </a:r>
                      <a:endParaRPr sz="1000"/>
                    </a:p>
                  </a:txBody>
                  <a:tcPr marT="9525" marB="91425" marR="9525" marL="9525" anchor="b">
                    <a:lnL cap="flat" cmpd="sng" w="9525">
                      <a:solidFill>
                        <a:srgbClr val="000000"/>
                      </a:solidFill>
                      <a:prstDash val="solid"/>
                      <a:round/>
                      <a:headEnd len="sm" w="sm" type="none"/>
                      <a:tailEnd len="sm" w="sm" type="none"/>
                    </a:lnL>
                    <a:solidFill>
                      <a:srgbClr val="F8AF7E"/>
                    </a:solidFill>
                  </a:tcPr>
                </a:tc>
              </a:tr>
            </a:tbl>
          </a:graphicData>
        </a:graphic>
      </p:graphicFrame>
      <p:graphicFrame>
        <p:nvGraphicFramePr>
          <p:cNvPr id="98" name="Google Shape;98;p17"/>
          <p:cNvGraphicFramePr/>
          <p:nvPr/>
        </p:nvGraphicFramePr>
        <p:xfrm>
          <a:off x="2143925" y="3520525"/>
          <a:ext cx="3000000" cy="3000000"/>
        </p:xfrm>
        <a:graphic>
          <a:graphicData uri="http://schemas.openxmlformats.org/drawingml/2006/table">
            <a:tbl>
              <a:tblPr>
                <a:noFill/>
                <a:tableStyleId>{99317FA5-F15E-4E80-853E-F52A4AA4F4B4}</a:tableStyleId>
              </a:tblPr>
              <a:tblGrid>
                <a:gridCol w="836375"/>
                <a:gridCol w="2363750"/>
                <a:gridCol w="492675"/>
                <a:gridCol w="467600"/>
                <a:gridCol w="695775"/>
              </a:tblGrid>
              <a:tr h="209550">
                <a:tc rowSpan="2">
                  <a:txBody>
                    <a:bodyPr/>
                    <a:lstStyle/>
                    <a:p>
                      <a:pPr indent="0" lvl="0" marL="0" rtl="0" algn="ctr">
                        <a:lnSpc>
                          <a:spcPct val="115000"/>
                        </a:lnSpc>
                        <a:spcBef>
                          <a:spcPts val="0"/>
                        </a:spcBef>
                        <a:spcAft>
                          <a:spcPts val="0"/>
                        </a:spcAft>
                        <a:buNone/>
                      </a:pPr>
                      <a:r>
                        <a:rPr lang="en" sz="1000"/>
                        <a:t>Computer Vision</a:t>
                      </a:r>
                      <a:endParaRPr sz="1000"/>
                    </a:p>
                  </a:txBody>
                  <a:tcPr marT="9525" marB="91425" marR="9525" marL="9525" anchor="ctr">
                    <a:lnR cap="flat" cmpd="sng" w="9525">
                      <a:solidFill>
                        <a:srgbClr val="000000"/>
                      </a:solidFill>
                      <a:prstDash val="solid"/>
                      <a:round/>
                      <a:headEnd len="sm" w="sm" type="none"/>
                      <a:tailEnd len="sm" w="sm" type="none"/>
                    </a:lnR>
                    <a:solidFill>
                      <a:srgbClr val="E78B9F"/>
                    </a:solidFill>
                  </a:tcPr>
                </a:tc>
                <a:tc>
                  <a:txBody>
                    <a:bodyPr/>
                    <a:lstStyle/>
                    <a:p>
                      <a:pPr indent="0" lvl="0" marL="0" rtl="0" algn="ctr">
                        <a:lnSpc>
                          <a:spcPct val="115000"/>
                        </a:lnSpc>
                        <a:spcBef>
                          <a:spcPts val="0"/>
                        </a:spcBef>
                        <a:spcAft>
                          <a:spcPts val="0"/>
                        </a:spcAft>
                        <a:buNone/>
                      </a:pPr>
                      <a:r>
                        <a:rPr lang="en" sz="1000"/>
                        <a:t>Data preparation</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2/26</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3/3</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Done</a:t>
                      </a:r>
                      <a:endParaRPr sz="1000"/>
                    </a:p>
                  </a:txBody>
                  <a:tcPr marT="9525" marB="91425" marR="9525" marL="9525" anchor="b">
                    <a:lnL cap="flat" cmpd="sng" w="9525">
                      <a:solidFill>
                        <a:srgbClr val="000000"/>
                      </a:solidFill>
                      <a:prstDash val="solid"/>
                      <a:round/>
                      <a:headEnd len="sm" w="sm" type="none"/>
                      <a:tailEnd len="sm" w="sm" type="none"/>
                    </a:lnL>
                    <a:solidFill>
                      <a:srgbClr val="F8AF7E"/>
                    </a:solidFill>
                  </a:tcPr>
                </a:tc>
              </a:tr>
              <a:tr h="209550">
                <a:tc vMerge="1"/>
                <a:tc>
                  <a:txBody>
                    <a:bodyPr/>
                    <a:lstStyle/>
                    <a:p>
                      <a:pPr indent="0" lvl="0" marL="0" rtl="0" algn="ctr">
                        <a:lnSpc>
                          <a:spcPct val="115000"/>
                        </a:lnSpc>
                        <a:spcBef>
                          <a:spcPts val="0"/>
                        </a:spcBef>
                        <a:spcAft>
                          <a:spcPts val="0"/>
                        </a:spcAft>
                        <a:buNone/>
                      </a:pPr>
                      <a:r>
                        <a:rPr lang="en" sz="1000"/>
                        <a:t>Writing a working user interface</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3/4</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3/18</a:t>
                      </a:r>
                      <a:endParaRPr sz="10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In progress</a:t>
                      </a:r>
                      <a:endParaRPr sz="1000"/>
                    </a:p>
                  </a:txBody>
                  <a:tcPr marT="9525" marB="91425" marR="9525" marL="9525" anchor="b">
                    <a:lnL cap="flat" cmpd="sng" w="9525">
                      <a:solidFill>
                        <a:srgbClr val="000000"/>
                      </a:solidFill>
                      <a:prstDash val="solid"/>
                      <a:round/>
                      <a:headEnd len="sm" w="sm" type="none"/>
                      <a:tailEnd len="sm" w="sm" type="none"/>
                    </a:lnL>
                    <a:solidFill>
                      <a:srgbClr val="F8AF7E"/>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Dependencies Update</a:t>
            </a:r>
            <a:endParaRPr/>
          </a:p>
        </p:txBody>
      </p:sp>
      <p:graphicFrame>
        <p:nvGraphicFramePr>
          <p:cNvPr id="104" name="Google Shape;104;p18"/>
          <p:cNvGraphicFramePr/>
          <p:nvPr/>
        </p:nvGraphicFramePr>
        <p:xfrm>
          <a:off x="4763" y="1065650"/>
          <a:ext cx="3000000" cy="3000000"/>
        </p:xfrm>
        <a:graphic>
          <a:graphicData uri="http://schemas.openxmlformats.org/drawingml/2006/table">
            <a:tbl>
              <a:tblPr>
                <a:noFill/>
                <a:tableStyleId>{99317FA5-F15E-4E80-853E-F52A4AA4F4B4}</a:tableStyleId>
              </a:tblPr>
              <a:tblGrid>
                <a:gridCol w="2066925"/>
                <a:gridCol w="2305050"/>
                <a:gridCol w="838200"/>
                <a:gridCol w="495300"/>
                <a:gridCol w="2333625"/>
                <a:gridCol w="533400"/>
                <a:gridCol w="561975"/>
              </a:tblGrid>
              <a:tr h="200025">
                <a:tc>
                  <a:txBody>
                    <a:bodyPr/>
                    <a:lstStyle/>
                    <a:p>
                      <a:pPr indent="0" lvl="0" marL="0" rtl="0" algn="ctr">
                        <a:spcBef>
                          <a:spcPts val="0"/>
                        </a:spcBef>
                        <a:spcAft>
                          <a:spcPts val="0"/>
                        </a:spcAft>
                        <a:buNone/>
                      </a:pPr>
                      <a:r>
                        <a:rPr b="1" lang="en" sz="800"/>
                        <a:t>Dependency</a:t>
                      </a:r>
                      <a:endParaRPr b="1"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t>Need</a:t>
                      </a:r>
                      <a:endParaRPr b="1"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t>Status</a:t>
                      </a:r>
                      <a:endParaRPr b="1"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t>Followup</a:t>
                      </a:r>
                      <a:endParaRPr b="1"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t>Contingency Plan</a:t>
                      </a:r>
                      <a:endParaRPr b="1"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t>Planned</a:t>
                      </a:r>
                      <a:endParaRPr b="1"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800"/>
                        <a:t>Hard DDL</a:t>
                      </a:r>
                      <a:endParaRPr b="1"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rPr lang="en" sz="800"/>
                        <a:t>Oscilloscope</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In replace for ventilator in training CV model</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RESOLVED</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26-Feb</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28-Feb</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rPr lang="en" sz="800"/>
                        <a:t>Tensorflow/OpenCV</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Training model data preparation</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800"/>
                        <a:t>RESOLVED</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27-Feb</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rPr lang="en" sz="800"/>
                        <a:t>Camera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Taking real time input</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800"/>
                        <a:t>RESOLVED</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Take videos and pictures via personal iphone</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5-Mar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rPr lang="en" sz="800"/>
                        <a:t>X-code</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Building user interface </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In progress</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18-Mar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20-Mar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9550">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Building blocks (T-slot), axels, screws etc</a:t>
                      </a:r>
                      <a:endParaRPr sz="900">
                        <a:latin typeface="Times New Roman"/>
                        <a:ea typeface="Times New Roman"/>
                        <a:cs typeface="Times New Roman"/>
                        <a:sym typeface="Times New Roman"/>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To build cartesian robot</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RESOLVED</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Buy Prebuilt Cartesian Robot</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5-Mar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9550">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Motors (stepper motor, servo etc)</a:t>
                      </a:r>
                      <a:endParaRPr sz="900">
                        <a:latin typeface="Times New Roman"/>
                        <a:ea typeface="Times New Roman"/>
                        <a:cs typeface="Times New Roman"/>
                        <a:sym typeface="Times New Roman"/>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to actuate the end effector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RESOLVED</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Buy Prebuilt Servo Assembly</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5-Mar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7-Mar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9550">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Basic tools </a:t>
                      </a:r>
                      <a:endParaRPr sz="900">
                        <a:latin typeface="Times New Roman"/>
                        <a:ea typeface="Times New Roman"/>
                        <a:cs typeface="Times New Roman"/>
                        <a:sym typeface="Times New Roman"/>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to assemble and manipulate material </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RESOLVED</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ctr">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5-Mar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9550">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3D prototypes printing (outsourced)</a:t>
                      </a:r>
                      <a:endParaRPr sz="900">
                        <a:latin typeface="Times New Roman"/>
                        <a:ea typeface="Times New Roman"/>
                        <a:cs typeface="Times New Roman"/>
                        <a:sym typeface="Times New Roman"/>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to prototype end effector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800"/>
                        <a:t>In progress</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n" sz="800"/>
                        <a:t>1-Mar</a:t>
                      </a:r>
                      <a:endParaRPr sz="8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Physically pick up the prototype</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16</a:t>
                      </a:r>
                      <a:r>
                        <a:rPr lang="en" sz="800"/>
                        <a:t>-Mar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21</a:t>
                      </a:r>
                      <a:r>
                        <a:rPr lang="en" sz="800"/>
                        <a:t>-Mar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9550">
                <a:tc>
                  <a:txBody>
                    <a:bodyPr/>
                    <a:lstStyle/>
                    <a:p>
                      <a:pPr indent="0" lvl="0" marL="0" rtl="0" algn="ctr">
                        <a:spcBef>
                          <a:spcPts val="0"/>
                        </a:spcBef>
                        <a:spcAft>
                          <a:spcPts val="0"/>
                        </a:spcAft>
                        <a:buNone/>
                      </a:pPr>
                      <a:r>
                        <a:rPr lang="en" sz="900">
                          <a:latin typeface="Times New Roman"/>
                          <a:ea typeface="Times New Roman"/>
                          <a:cs typeface="Times New Roman"/>
                          <a:sym typeface="Times New Roman"/>
                        </a:rPr>
                        <a:t>Measuring equipments</a:t>
                      </a:r>
                      <a:endParaRPr sz="900">
                        <a:latin typeface="Times New Roman"/>
                        <a:ea typeface="Times New Roman"/>
                        <a:cs typeface="Times New Roman"/>
                        <a:sym typeface="Times New Roman"/>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to  quantify  testing result</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RESOLVED</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ctr">
                        <a:lnSpc>
                          <a:spcPct val="115000"/>
                        </a:lnSpc>
                        <a:spcBef>
                          <a:spcPts val="0"/>
                        </a:spcBef>
                        <a:spcAft>
                          <a:spcPts val="0"/>
                        </a:spcAft>
                        <a:buNone/>
                      </a:pPr>
                      <a:r>
                        <a:rPr lang="en" sz="800"/>
                        <a:t>10-Mar</a:t>
                      </a:r>
                      <a:endParaRPr sz="800"/>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Borrow Equipment from my Lab in China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15-Mar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17-Mar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9550">
                <a:tc>
                  <a:txBody>
                    <a:bodyPr/>
                    <a:lstStyle/>
                    <a:p>
                      <a:pPr indent="0" lvl="0" marL="0" rtl="0" algn="ctr">
                        <a:spcBef>
                          <a:spcPts val="0"/>
                        </a:spcBef>
                        <a:spcAft>
                          <a:spcPts val="0"/>
                        </a:spcAft>
                        <a:buNone/>
                      </a:pPr>
                      <a:r>
                        <a:rPr b="1" lang="en" sz="900">
                          <a:latin typeface="Times New Roman"/>
                          <a:ea typeface="Times New Roman"/>
                          <a:cs typeface="Times New Roman"/>
                          <a:sym typeface="Times New Roman"/>
                        </a:rPr>
                        <a:t>NEW DEPENDENCY</a:t>
                      </a:r>
                      <a:endParaRPr b="1" sz="900">
                        <a:latin typeface="Times New Roman"/>
                        <a:ea typeface="Times New Roman"/>
                        <a:cs typeface="Times New Roman"/>
                        <a:sym typeface="Times New Roman"/>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rPr lang="en" sz="800"/>
                        <a:t>3D printing settings</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reduce printing time and increasing print quality</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800"/>
                        <a:t>In progress</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n" sz="800"/>
                        <a:t>1-Apr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Print using alternative setting to find the balance</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3-Apr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8-Apr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rPr lang="en" sz="800"/>
                        <a:t>Parts </a:t>
                      </a:r>
                      <a:r>
                        <a:rPr lang="en" sz="800"/>
                        <a:t>compatibility</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building cartesian robot</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800"/>
                        <a:t>In progress</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n" sz="800"/>
                        <a:t>1-Apr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Buy alternative parts that are compatible</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3-Apr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8-Apr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ctr">
                        <a:spcBef>
                          <a:spcPts val="0"/>
                        </a:spcBef>
                        <a:spcAft>
                          <a:spcPts val="0"/>
                        </a:spcAft>
                        <a:buNone/>
                      </a:pPr>
                      <a:r>
                        <a:rPr lang="en" sz="800"/>
                        <a:t>Set up Linux &amp; python environment</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Set up linux environment for building UI</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800"/>
                        <a:t>In progress</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N/A</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26-Mar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800"/>
                        <a:t>28-Mar</a:t>
                      </a:r>
                      <a:endParaRPr sz="8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111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Deliverables Check Points</a:t>
            </a:r>
            <a:endParaRPr/>
          </a:p>
        </p:txBody>
      </p:sp>
      <p:graphicFrame>
        <p:nvGraphicFramePr>
          <p:cNvPr id="110" name="Google Shape;110;p19"/>
          <p:cNvGraphicFramePr/>
          <p:nvPr/>
        </p:nvGraphicFramePr>
        <p:xfrm>
          <a:off x="365825" y="683760"/>
          <a:ext cx="3000000" cy="3000000"/>
        </p:xfrm>
        <a:graphic>
          <a:graphicData uri="http://schemas.openxmlformats.org/drawingml/2006/table">
            <a:tbl>
              <a:tblPr>
                <a:noFill/>
                <a:tableStyleId>{DF9DEDC1-0C36-41E9-AC17-1BA21C704012}</a:tableStyleId>
              </a:tblPr>
              <a:tblGrid>
                <a:gridCol w="2626600"/>
                <a:gridCol w="2626600"/>
                <a:gridCol w="2626600"/>
              </a:tblGrid>
              <a:tr h="443275">
                <a:tc>
                  <a:txBody>
                    <a:bodyPr/>
                    <a:lstStyle/>
                    <a:p>
                      <a:pPr indent="0" lvl="0" marL="0" rtl="0" algn="ctr">
                        <a:spcBef>
                          <a:spcPts val="0"/>
                        </a:spcBef>
                        <a:spcAft>
                          <a:spcPts val="0"/>
                        </a:spcAft>
                        <a:buNone/>
                      </a:pPr>
                      <a:r>
                        <a:t/>
                      </a:r>
                      <a:endParaRPr>
                        <a:solidFill>
                          <a:srgbClr val="000000"/>
                        </a:solidFill>
                      </a:endParaRPr>
                    </a:p>
                  </a:txBody>
                  <a:tcPr marT="91425" marB="91425" marR="91425" marL="91425"/>
                </a:tc>
                <a:tc>
                  <a:txBody>
                    <a:bodyPr/>
                    <a:lstStyle/>
                    <a:p>
                      <a:pPr indent="0" lvl="0" marL="0" rtl="0" algn="ctr">
                        <a:spcBef>
                          <a:spcPts val="0"/>
                        </a:spcBef>
                        <a:spcAft>
                          <a:spcPts val="0"/>
                        </a:spcAft>
                        <a:buNone/>
                      </a:pPr>
                      <a:r>
                        <a:rPr lang="en"/>
                        <a:t>David</a:t>
                      </a:r>
                      <a:endParaRPr/>
                    </a:p>
                  </a:txBody>
                  <a:tcPr marT="91425" marB="91425" marR="91425" marL="91425"/>
                </a:tc>
                <a:tc>
                  <a:txBody>
                    <a:bodyPr/>
                    <a:lstStyle/>
                    <a:p>
                      <a:pPr indent="0" lvl="0" marL="0" rtl="0" algn="ctr">
                        <a:spcBef>
                          <a:spcPts val="0"/>
                        </a:spcBef>
                        <a:spcAft>
                          <a:spcPts val="0"/>
                        </a:spcAft>
                        <a:buNone/>
                      </a:pPr>
                      <a:r>
                        <a:rPr lang="en"/>
                        <a:t>Jaelyn</a:t>
                      </a:r>
                      <a:endParaRPr/>
                    </a:p>
                  </a:txBody>
                  <a:tcPr marT="91425" marB="91425" marR="91425" marL="91425"/>
                </a:tc>
              </a:tr>
              <a:tr h="888950">
                <a:tc>
                  <a:txBody>
                    <a:bodyPr/>
                    <a:lstStyle/>
                    <a:p>
                      <a:pPr indent="0" lvl="0" marL="0" rtl="0" algn="ctr">
                        <a:spcBef>
                          <a:spcPts val="0"/>
                        </a:spcBef>
                        <a:spcAft>
                          <a:spcPts val="0"/>
                        </a:spcAft>
                        <a:buNone/>
                      </a:pPr>
                      <a:r>
                        <a:rPr lang="en">
                          <a:solidFill>
                            <a:srgbClr val="000000"/>
                          </a:solidFill>
                        </a:rPr>
                        <a:t>Minimum </a:t>
                      </a:r>
                      <a:endParaRPr/>
                    </a:p>
                  </a:txBody>
                  <a:tcPr marT="91425" marB="91425" marR="91425" marL="91425">
                    <a:solidFill>
                      <a:srgbClr val="A2C4C9"/>
                    </a:solidFill>
                  </a:tcPr>
                </a:tc>
                <a:tc>
                  <a:txBody>
                    <a:bodyPr/>
                    <a:lstStyle/>
                    <a:p>
                      <a:pPr indent="0" lvl="0" marL="0" rtl="0" algn="ctr">
                        <a:spcBef>
                          <a:spcPts val="0"/>
                        </a:spcBef>
                        <a:spcAft>
                          <a:spcPts val="0"/>
                        </a:spcAft>
                        <a:buNone/>
                      </a:pPr>
                      <a:r>
                        <a:rPr lang="en"/>
                        <a:t>Functional prototype of end effector.</a:t>
                      </a:r>
                      <a:endParaRPr/>
                    </a:p>
                  </a:txBody>
                  <a:tcPr marT="91425" marB="91425" marR="91425" marL="91425">
                    <a:solidFill>
                      <a:srgbClr val="A2C4C9"/>
                    </a:solidFill>
                  </a:tcPr>
                </a:tc>
                <a:tc>
                  <a:txBody>
                    <a:bodyPr/>
                    <a:lstStyle/>
                    <a:p>
                      <a:pPr indent="0" lvl="0" marL="0" rtl="0" algn="ctr">
                        <a:spcBef>
                          <a:spcPts val="0"/>
                        </a:spcBef>
                        <a:spcAft>
                          <a:spcPts val="0"/>
                        </a:spcAft>
                        <a:buClr>
                          <a:srgbClr val="000000"/>
                        </a:buClr>
                        <a:buSzPts val="1100"/>
                        <a:buFont typeface="Arial"/>
                        <a:buNone/>
                      </a:pPr>
                      <a:r>
                        <a:rPr lang="en">
                          <a:solidFill>
                            <a:srgbClr val="000000"/>
                          </a:solidFill>
                        </a:rPr>
                        <a:t>A working user interface </a:t>
                      </a:r>
                      <a:r>
                        <a:rPr lang="en"/>
                        <a:t>written in Swift and Xcode </a:t>
                      </a:r>
                      <a:r>
                        <a:rPr lang="en">
                          <a:solidFill>
                            <a:srgbClr val="000000"/>
                          </a:solidFill>
                        </a:rPr>
                        <a:t>that allows the user to see and control the panel through the robot;</a:t>
                      </a:r>
                      <a:endParaRPr/>
                    </a:p>
                  </a:txBody>
                  <a:tcPr marT="91425" marB="91425" marR="91425" marL="91425">
                    <a:solidFill>
                      <a:srgbClr val="A2C4C9"/>
                    </a:solidFill>
                  </a:tcPr>
                </a:tc>
              </a:tr>
              <a:tr h="1119425">
                <a:tc>
                  <a:txBody>
                    <a:bodyPr/>
                    <a:lstStyle/>
                    <a:p>
                      <a:pPr indent="0" lvl="0" marL="0" rtl="0" algn="ctr">
                        <a:spcBef>
                          <a:spcPts val="0"/>
                        </a:spcBef>
                        <a:spcAft>
                          <a:spcPts val="0"/>
                        </a:spcAft>
                        <a:buNone/>
                      </a:pPr>
                      <a:r>
                        <a:rPr lang="en"/>
                        <a:t>Expected</a:t>
                      </a:r>
                      <a:endParaRPr/>
                    </a:p>
                  </a:txBody>
                  <a:tcPr marT="91425" marB="91425" marR="91425" marL="91425">
                    <a:solidFill>
                      <a:srgbClr val="F6B26B"/>
                    </a:solidFill>
                  </a:tcPr>
                </a:tc>
                <a:tc>
                  <a:txBody>
                    <a:bodyPr/>
                    <a:lstStyle/>
                    <a:p>
                      <a:pPr indent="0" lvl="0" marL="0" rtl="0" algn="ctr">
                        <a:spcBef>
                          <a:spcPts val="0"/>
                        </a:spcBef>
                        <a:spcAft>
                          <a:spcPts val="0"/>
                        </a:spcAft>
                        <a:buNone/>
                      </a:pPr>
                      <a:r>
                        <a:rPr lang="en"/>
                        <a:t>Well tuned cartesian robot prototype with tested analysis and documentations.</a:t>
                      </a:r>
                      <a:endParaRPr/>
                    </a:p>
                  </a:txBody>
                  <a:tcPr marT="91425" marB="91425" marR="91425" marL="91425">
                    <a:solidFill>
                      <a:srgbClr val="F6B26B"/>
                    </a:solidFill>
                  </a:tcPr>
                </a:tc>
                <a:tc>
                  <a:txBody>
                    <a:bodyPr/>
                    <a:lstStyle/>
                    <a:p>
                      <a:pPr indent="0" lvl="0" marL="0" rtl="0" algn="ctr">
                        <a:spcBef>
                          <a:spcPts val="0"/>
                        </a:spcBef>
                        <a:spcAft>
                          <a:spcPts val="0"/>
                        </a:spcAft>
                        <a:buClr>
                          <a:srgbClr val="000000"/>
                        </a:buClr>
                        <a:buSzPts val="1100"/>
                        <a:buFont typeface="Arial"/>
                        <a:buNone/>
                      </a:pPr>
                      <a:r>
                        <a:rPr lang="en"/>
                        <a:t>Userface in python/Linux; a </a:t>
                      </a:r>
                      <a:r>
                        <a:rPr lang="en">
                          <a:solidFill>
                            <a:srgbClr val="000000"/>
                          </a:solidFill>
                        </a:rPr>
                        <a:t>model capable of recognizing the desired machine and calculate relative position well tested</a:t>
                      </a:r>
                      <a:endParaRPr b="1"/>
                    </a:p>
                  </a:txBody>
                  <a:tcPr marT="91425" marB="91425" marR="91425" marL="91425">
                    <a:solidFill>
                      <a:srgbClr val="F6B26B"/>
                    </a:solidFill>
                  </a:tcPr>
                </a:tc>
              </a:tr>
              <a:tr h="428000">
                <a:tc>
                  <a:txBody>
                    <a:bodyPr/>
                    <a:lstStyle/>
                    <a:p>
                      <a:pPr indent="0" lvl="0" marL="0" rtl="0" algn="ctr">
                        <a:spcBef>
                          <a:spcPts val="0"/>
                        </a:spcBef>
                        <a:spcAft>
                          <a:spcPts val="0"/>
                        </a:spcAft>
                        <a:buNone/>
                      </a:pPr>
                      <a:r>
                        <a:rPr lang="en"/>
                        <a:t>Maximum</a:t>
                      </a:r>
                      <a:endParaRPr/>
                    </a:p>
                  </a:txBody>
                  <a:tcPr marT="91425" marB="91425" marR="91425" marL="91425">
                    <a:solidFill>
                      <a:srgbClr val="A4C2F4"/>
                    </a:solidFill>
                  </a:tcPr>
                </a:tc>
                <a:tc>
                  <a:txBody>
                    <a:bodyPr/>
                    <a:lstStyle/>
                    <a:p>
                      <a:pPr indent="0" lvl="0" marL="0" rtl="0" algn="ctr">
                        <a:spcBef>
                          <a:spcPts val="0"/>
                        </a:spcBef>
                        <a:spcAft>
                          <a:spcPts val="0"/>
                        </a:spcAft>
                        <a:buNone/>
                      </a:pPr>
                      <a:r>
                        <a:rPr lang="en"/>
                        <a:t>Preliminary adaptation code for high DOFs ROS</a:t>
                      </a:r>
                      <a:endParaRPr/>
                    </a:p>
                  </a:txBody>
                  <a:tcPr marT="91425" marB="91425" marR="91425" marL="91425">
                    <a:solidFill>
                      <a:srgbClr val="A4C2F4"/>
                    </a:solidFill>
                  </a:tcPr>
                </a:tc>
                <a:tc>
                  <a:txBody>
                    <a:bodyPr/>
                    <a:lstStyle/>
                    <a:p>
                      <a:pPr indent="0" lvl="0" marL="0" rtl="0" algn="ctr">
                        <a:spcBef>
                          <a:spcPts val="0"/>
                        </a:spcBef>
                        <a:spcAft>
                          <a:spcPts val="0"/>
                        </a:spcAft>
                        <a:buNone/>
                      </a:pPr>
                      <a:r>
                        <a:rPr lang="en"/>
                        <a:t>A</a:t>
                      </a:r>
                      <a:r>
                        <a:rPr lang="en">
                          <a:solidFill>
                            <a:srgbClr val="000000"/>
                          </a:solidFill>
                        </a:rPr>
                        <a:t>n algorithm capable of calculating relative position and pose between the camera a</a:t>
                      </a:r>
                      <a:r>
                        <a:rPr lang="en"/>
                        <a:t>nd the object </a:t>
                      </a:r>
                      <a:r>
                        <a:rPr lang="en">
                          <a:solidFill>
                            <a:srgbClr val="000000"/>
                          </a:solidFill>
                        </a:rPr>
                        <a:t>w/ unit tests;</a:t>
                      </a:r>
                      <a:endParaRPr/>
                    </a:p>
                  </a:txBody>
                  <a:tcPr marT="91425" marB="91425" marR="91425" marL="91425">
                    <a:solidFill>
                      <a:srgbClr val="A4C2F4"/>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Milestone Achieved</a:t>
            </a:r>
            <a:endParaRPr/>
          </a:p>
        </p:txBody>
      </p:sp>
      <p:sp>
        <p:nvSpPr>
          <p:cNvPr id="116" name="Google Shape;11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Evaluation Chart</a:t>
            </a:r>
            <a:endParaRPr/>
          </a:p>
          <a:p>
            <a:pPr indent="-342900" lvl="0" marL="457200" rtl="0" algn="l">
              <a:spcBef>
                <a:spcPts val="0"/>
              </a:spcBef>
              <a:spcAft>
                <a:spcPts val="0"/>
              </a:spcAft>
              <a:buSzPts val="1800"/>
              <a:buAutoNum type="arabicPeriod"/>
            </a:pPr>
            <a:r>
              <a:rPr lang="en"/>
              <a:t>2D Design Drawing</a:t>
            </a:r>
            <a:endParaRPr/>
          </a:p>
          <a:p>
            <a:pPr indent="-342900" lvl="0" marL="457200" rtl="0" algn="l">
              <a:spcBef>
                <a:spcPts val="0"/>
              </a:spcBef>
              <a:spcAft>
                <a:spcPts val="0"/>
              </a:spcAft>
              <a:buSzPts val="1800"/>
              <a:buAutoNum type="arabicPeriod"/>
            </a:pPr>
            <a:r>
              <a:rPr lang="en"/>
              <a:t>3D CAD Design</a:t>
            </a:r>
            <a:endParaRPr/>
          </a:p>
          <a:p>
            <a:pPr indent="-342900" lvl="0" marL="457200" rtl="0" algn="l">
              <a:spcBef>
                <a:spcPts val="0"/>
              </a:spcBef>
              <a:spcAft>
                <a:spcPts val="0"/>
              </a:spcAft>
              <a:buSzPts val="1800"/>
              <a:buAutoNum type="arabicPeriod"/>
            </a:pPr>
            <a:r>
              <a:rPr lang="en"/>
              <a:t>Data Collection for CV algorithm</a:t>
            </a:r>
            <a:endParaRPr/>
          </a:p>
          <a:p>
            <a:pPr indent="-342900" lvl="0" marL="457200" rtl="0" algn="l">
              <a:spcBef>
                <a:spcPts val="0"/>
              </a:spcBef>
              <a:spcAft>
                <a:spcPts val="0"/>
              </a:spcAft>
              <a:buSzPts val="1800"/>
              <a:buAutoNum type="arabicPeriod"/>
            </a:pPr>
            <a:r>
              <a:rPr lang="en"/>
              <a:t>Preliminary UI via Swift/Xcode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 Chart</a:t>
            </a:r>
            <a:endParaRPr/>
          </a:p>
        </p:txBody>
      </p:sp>
      <p:graphicFrame>
        <p:nvGraphicFramePr>
          <p:cNvPr id="122" name="Google Shape;122;p21"/>
          <p:cNvGraphicFramePr/>
          <p:nvPr/>
        </p:nvGraphicFramePr>
        <p:xfrm>
          <a:off x="0" y="747600"/>
          <a:ext cx="3000000" cy="3000000"/>
        </p:xfrm>
        <a:graphic>
          <a:graphicData uri="http://schemas.openxmlformats.org/drawingml/2006/table">
            <a:tbl>
              <a:tblPr>
                <a:noFill/>
                <a:tableStyleId>{99317FA5-F15E-4E80-853E-F52A4AA4F4B4}</a:tableStyleId>
              </a:tblPr>
              <a:tblGrid>
                <a:gridCol w="1240975"/>
                <a:gridCol w="3432100"/>
                <a:gridCol w="824100"/>
                <a:gridCol w="833775"/>
                <a:gridCol w="833775"/>
                <a:gridCol w="833775"/>
                <a:gridCol w="833775"/>
              </a:tblGrid>
              <a:tr h="235275">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700">
                          <a:latin typeface="Times New Roman"/>
                          <a:ea typeface="Times New Roman"/>
                          <a:cs typeface="Times New Roman"/>
                          <a:sym typeface="Times New Roman"/>
                        </a:rPr>
                        <a:t>Variable </a:t>
                      </a:r>
                      <a:endParaRPr b="1"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700">
                          <a:latin typeface="Times New Roman"/>
                          <a:ea typeface="Times New Roman"/>
                          <a:cs typeface="Times New Roman"/>
                          <a:sym typeface="Times New Roman"/>
                        </a:rPr>
                        <a:t>1</a:t>
                      </a:r>
                      <a:endParaRPr b="1"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700">
                          <a:latin typeface="Times New Roman"/>
                          <a:ea typeface="Times New Roman"/>
                          <a:cs typeface="Times New Roman"/>
                          <a:sym typeface="Times New Roman"/>
                        </a:rPr>
                        <a:t>2</a:t>
                      </a:r>
                      <a:endParaRPr b="1"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700">
                          <a:latin typeface="Times New Roman"/>
                          <a:ea typeface="Times New Roman"/>
                          <a:cs typeface="Times New Roman"/>
                          <a:sym typeface="Times New Roman"/>
                        </a:rPr>
                        <a:t>3</a:t>
                      </a:r>
                      <a:endParaRPr b="1"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700">
                          <a:latin typeface="Times New Roman"/>
                          <a:ea typeface="Times New Roman"/>
                          <a:cs typeface="Times New Roman"/>
                          <a:sym typeface="Times New Roman"/>
                        </a:rPr>
                        <a:t>4</a:t>
                      </a:r>
                      <a:endParaRPr b="1"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700">
                          <a:latin typeface="Times New Roman"/>
                          <a:ea typeface="Times New Roman"/>
                          <a:cs typeface="Times New Roman"/>
                          <a:sym typeface="Times New Roman"/>
                        </a:rPr>
                        <a:t>5</a:t>
                      </a:r>
                      <a:endParaRPr b="1"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rowSpan="4">
                  <a:txBody>
                    <a:bodyPr/>
                    <a:lstStyle/>
                    <a:p>
                      <a:pPr indent="0" lvl="0" marL="0" rtl="0" algn="ctr">
                        <a:lnSpc>
                          <a:spcPct val="115000"/>
                        </a:lnSpc>
                        <a:spcBef>
                          <a:spcPts val="0"/>
                        </a:spcBef>
                        <a:spcAft>
                          <a:spcPts val="0"/>
                        </a:spcAft>
                        <a:buNone/>
                      </a:pPr>
                      <a:r>
                        <a:rPr b="1" lang="en" sz="700">
                          <a:latin typeface="Times New Roman"/>
                          <a:ea typeface="Times New Roman"/>
                          <a:cs typeface="Times New Roman"/>
                          <a:sym typeface="Times New Roman"/>
                        </a:rPr>
                        <a:t>General Purpose</a:t>
                      </a:r>
                      <a:endParaRPr b="1"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(End Effector)</a:t>
                      </a:r>
                      <a:r>
                        <a:rPr lang="en" sz="700">
                          <a:latin typeface="Times New Roman"/>
                          <a:ea typeface="Times New Roman"/>
                          <a:cs typeface="Times New Roman"/>
                          <a:sym typeface="Times New Roman"/>
                        </a:rPr>
                        <a:t> only interacts with one (</a:t>
                      </a:r>
                      <a:r>
                        <a:rPr lang="en" sz="700">
                          <a:latin typeface="Times New Roman"/>
                          <a:ea typeface="Times New Roman"/>
                          <a:cs typeface="Times New Roman"/>
                          <a:sym typeface="Times New Roman"/>
                        </a:rPr>
                        <a:t>unit?)</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vMerge="1"/>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tip interacts stably with one button</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vMerge="1"/>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force precision</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vMerge="1"/>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does not block camera view</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rowSpan="2">
                  <a:txBody>
                    <a:bodyPr/>
                    <a:lstStyle/>
                    <a:p>
                      <a:pPr indent="0" lvl="0" marL="0" rtl="0" algn="ctr">
                        <a:lnSpc>
                          <a:spcPct val="115000"/>
                        </a:lnSpc>
                        <a:spcBef>
                          <a:spcPts val="0"/>
                        </a:spcBef>
                        <a:spcAft>
                          <a:spcPts val="0"/>
                        </a:spcAft>
                        <a:buNone/>
                      </a:pPr>
                      <a:r>
                        <a:rPr b="1" lang="en" sz="700">
                          <a:latin typeface="Times New Roman"/>
                          <a:ea typeface="Times New Roman"/>
                          <a:cs typeface="Times New Roman"/>
                          <a:sym typeface="Times New Roman"/>
                        </a:rPr>
                        <a:t>Button </a:t>
                      </a:r>
                      <a:endParaRPr b="1"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Force feedback (artificial or measured)</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vMerge="1"/>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Damage prevention (Virtual </a:t>
                      </a:r>
                      <a:r>
                        <a:rPr lang="en" sz="700">
                          <a:latin typeface="Times New Roman"/>
                          <a:ea typeface="Times New Roman"/>
                          <a:cs typeface="Times New Roman"/>
                          <a:sym typeface="Times New Roman"/>
                        </a:rPr>
                        <a:t>fixture</a:t>
                      </a:r>
                      <a:r>
                        <a:rPr lang="en" sz="700">
                          <a:latin typeface="Times New Roman"/>
                          <a:ea typeface="Times New Roman"/>
                          <a:cs typeface="Times New Roman"/>
                          <a:sym typeface="Times New Roman"/>
                        </a:rPr>
                        <a:t> on travel length)</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rowSpan="4">
                  <a:txBody>
                    <a:bodyPr/>
                    <a:lstStyle/>
                    <a:p>
                      <a:pPr indent="0" lvl="0" marL="0" rtl="0" algn="ctr">
                        <a:lnSpc>
                          <a:spcPct val="115000"/>
                        </a:lnSpc>
                        <a:spcBef>
                          <a:spcPts val="0"/>
                        </a:spcBef>
                        <a:spcAft>
                          <a:spcPts val="0"/>
                        </a:spcAft>
                        <a:buNone/>
                      </a:pPr>
                      <a:r>
                        <a:rPr b="1" lang="en" sz="700">
                          <a:latin typeface="Times New Roman"/>
                          <a:ea typeface="Times New Roman"/>
                          <a:cs typeface="Times New Roman"/>
                          <a:sym typeface="Times New Roman"/>
                        </a:rPr>
                        <a:t>Knob</a:t>
                      </a:r>
                      <a:endParaRPr b="1"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ability to actuate knob</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vMerge="1"/>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turning accuracy within 1 </a:t>
                      </a:r>
                      <a:r>
                        <a:rPr lang="en" sz="700">
                          <a:latin typeface="Times New Roman"/>
                          <a:ea typeface="Times New Roman"/>
                          <a:cs typeface="Times New Roman"/>
                          <a:sym typeface="Times New Roman"/>
                        </a:rPr>
                        <a:t>degree(2-5) small range of error</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vMerge="1"/>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turning on all knob materials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vMerge="1"/>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can press button in the middle of the knob</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rowSpan="4">
                  <a:txBody>
                    <a:bodyPr/>
                    <a:lstStyle/>
                    <a:p>
                      <a:pPr indent="0" lvl="0" marL="0" rtl="0" algn="ctr">
                        <a:lnSpc>
                          <a:spcPct val="115000"/>
                        </a:lnSpc>
                        <a:spcBef>
                          <a:spcPts val="0"/>
                        </a:spcBef>
                        <a:spcAft>
                          <a:spcPts val="0"/>
                        </a:spcAft>
                        <a:buNone/>
                      </a:pPr>
                      <a:r>
                        <a:rPr b="1" lang="en" sz="700">
                          <a:latin typeface="Times New Roman"/>
                          <a:ea typeface="Times New Roman"/>
                          <a:cs typeface="Times New Roman"/>
                          <a:sym typeface="Times New Roman"/>
                        </a:rPr>
                        <a:t>Slider</a:t>
                      </a:r>
                      <a:endParaRPr b="1"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ability actuate slide</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vMerge="1"/>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achieve good grip on all slider material</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vMerge="1"/>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actuate slider with accuracy</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vMerge="1"/>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boundary feedback</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rowSpan="2">
                  <a:txBody>
                    <a:bodyPr/>
                    <a:lstStyle/>
                    <a:p>
                      <a:pPr indent="0" lvl="0" marL="0" rtl="0" algn="ctr">
                        <a:lnSpc>
                          <a:spcPct val="115000"/>
                        </a:lnSpc>
                        <a:spcBef>
                          <a:spcPts val="0"/>
                        </a:spcBef>
                        <a:spcAft>
                          <a:spcPts val="0"/>
                        </a:spcAft>
                        <a:buNone/>
                      </a:pPr>
                      <a:r>
                        <a:rPr b="1" lang="en" sz="700">
                          <a:latin typeface="Times New Roman"/>
                          <a:ea typeface="Times New Roman"/>
                          <a:cs typeface="Times New Roman"/>
                          <a:sym typeface="Times New Roman"/>
                        </a:rPr>
                        <a:t>Touch Screen</a:t>
                      </a:r>
                      <a:endParaRPr b="1"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drag and move amount touch </a:t>
                      </a:r>
                      <a:r>
                        <a:rPr lang="en" sz="700">
                          <a:latin typeface="Times New Roman"/>
                          <a:ea typeface="Times New Roman"/>
                          <a:cs typeface="Times New Roman"/>
                          <a:sym typeface="Times New Roman"/>
                        </a:rPr>
                        <a:t>screen</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vMerge="1"/>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recognizable by touch screen</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275">
                <a:tc>
                  <a:txBody>
                    <a:bodyPr/>
                    <a:lstStyle/>
                    <a:p>
                      <a:pPr indent="0" lvl="0" marL="0" rtl="0" algn="ctr">
                        <a:lnSpc>
                          <a:spcPct val="115000"/>
                        </a:lnSpc>
                        <a:spcBef>
                          <a:spcPts val="0"/>
                        </a:spcBef>
                        <a:spcAft>
                          <a:spcPts val="0"/>
                        </a:spcAft>
                        <a:buNone/>
                      </a:pPr>
                      <a:r>
                        <a:rPr b="1" lang="en" sz="700">
                          <a:latin typeface="Times New Roman"/>
                          <a:ea typeface="Times New Roman"/>
                          <a:cs typeface="Times New Roman"/>
                          <a:sym typeface="Times New Roman"/>
                        </a:rPr>
                        <a:t>Overall efficiency</a:t>
                      </a:r>
                      <a:endParaRPr b="1"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number of steps / time</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23" name="Google Shape;123;p21"/>
          <p:cNvGraphicFramePr/>
          <p:nvPr/>
        </p:nvGraphicFramePr>
        <p:xfrm>
          <a:off x="4673075" y="399000"/>
          <a:ext cx="3000000" cy="3000000"/>
        </p:xfrm>
        <a:graphic>
          <a:graphicData uri="http://schemas.openxmlformats.org/drawingml/2006/table">
            <a:tbl>
              <a:tblPr>
                <a:noFill/>
                <a:tableStyleId>{99317FA5-F15E-4E80-853E-F52A4AA4F4B4}</a:tableStyleId>
              </a:tblPr>
              <a:tblGrid>
                <a:gridCol w="824100"/>
                <a:gridCol w="833775"/>
                <a:gridCol w="833775"/>
                <a:gridCol w="833775"/>
                <a:gridCol w="833775"/>
              </a:tblGrid>
              <a:tr h="235275">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Does not work</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Small chance it work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Most likely work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Works with reduced accuracy </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 Works consistently</a:t>
                      </a:r>
                      <a:endParaRPr sz="7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en" sz="700">
                          <a:latin typeface="Times New Roman"/>
                          <a:ea typeface="Times New Roman"/>
                          <a:cs typeface="Times New Roman"/>
                          <a:sym typeface="Times New Roman"/>
                        </a:rPr>
                        <a:t>With accuracy</a:t>
                      </a:r>
                      <a:endParaRPr sz="700">
                        <a:latin typeface="Times New Roman"/>
                        <a:ea typeface="Times New Roman"/>
                        <a:cs typeface="Times New Roman"/>
                        <a:sym typeface="Times New Roman"/>
                      </a:endParaRPr>
                    </a:p>
                  </a:txBody>
                  <a:tcPr marT="9525" marB="914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