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5" r:id="rId2"/>
    <p:sldId id="27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howGuides="1"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600.456/656 CIS2 Spring 2019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HMD-Based Navigation for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Ventriculostomy</a:t>
            </a:r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/>
            </a:r>
            <a:b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endParaRPr lang="en-US" sz="2000" dirty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5486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In </a:t>
            </a:r>
            <a:r>
              <a:rPr lang="en-US" sz="1900" dirty="0" err="1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ventriculostomy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, the surgeon inserts a catheter into the third ventricle to drain fluid. It is  typically performed as a bedside procedure without image guidance. The goal is to introduce image guidance via augmented reality on a head-mounted display (HMD).</a:t>
            </a:r>
          </a:p>
          <a:p>
            <a:pPr>
              <a:spcBef>
                <a:spcPts val="1200"/>
              </a:spcBef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What </a:t>
            </a: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Students Will Do</a:t>
            </a: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: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Implement HMD-based navigation system for </a:t>
            </a:r>
            <a:r>
              <a:rPr lang="en-US" sz="1800" dirty="0" err="1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ventriculostomy</a:t>
            </a:r>
            <a:r>
              <a:rPr lang="en-US" sz="18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Deliverables</a:t>
            </a: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:</a:t>
            </a:r>
            <a:r>
              <a:rPr lang="en-US" sz="19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</a:t>
            </a:r>
            <a:endParaRPr lang="en-US" sz="19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spcBef>
                <a:spcPts val="0"/>
              </a:spcBef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Automatic or semi-automatic segmentation of the ventricles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Registration of CT to patient using anatomic features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Overlay of ventricle </a:t>
            </a:r>
            <a:r>
              <a:rPr lang="en-US" sz="16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model on HMD</a:t>
            </a:r>
          </a:p>
          <a:p>
            <a:pPr lvl="1">
              <a:spcBef>
                <a:spcPts val="0"/>
              </a:spcBef>
            </a:pPr>
            <a:r>
              <a:rPr lang="en-US" sz="16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Overlay of catheter </a:t>
            </a:r>
            <a:r>
              <a:rPr lang="en-US" sz="16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guide on HMD</a:t>
            </a:r>
            <a:endParaRPr lang="en-US" sz="16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spcBef>
                <a:spcPts val="1200"/>
              </a:spcBef>
            </a:pPr>
            <a:r>
              <a:rPr lang="en-US" sz="1900" b="1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Size </a:t>
            </a: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group: </a:t>
            </a: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2-3 students</a:t>
            </a:r>
            <a:endParaRPr lang="en-US" sz="18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spcBef>
                <a:spcPts val="1200"/>
              </a:spcBef>
            </a:pPr>
            <a:r>
              <a:rPr lang="en-US" sz="19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Skills: 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HMD programming (Unity), C++ or Python, segmentation</a:t>
            </a:r>
            <a:endParaRPr lang="en-US" sz="1600" b="1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spcBef>
                <a:spcPts val="1200"/>
              </a:spcBef>
            </a:pPr>
            <a:r>
              <a:rPr lang="en-US" sz="1800" b="1" dirty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Mentors: 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Ehsan </a:t>
            </a:r>
            <a:r>
              <a:rPr lang="en-US" sz="1800" dirty="0" err="1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Azimi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(eazimi1@jhu.edu), Peter </a:t>
            </a:r>
            <a:r>
              <a:rPr lang="en-US" sz="1800" dirty="0" err="1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Kazanzides</a:t>
            </a:r>
            <a:r>
              <a:rPr lang="en-US" sz="18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 (pkaz@jhu.edu) </a:t>
            </a:r>
            <a:endParaRPr lang="en-US" sz="18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r>
              <a:rPr lang="en-US" sz="20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HMD-Based Navigation for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Ventriculostomy</a:t>
            </a:r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/>
            </a:r>
            <a:b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</a:br>
            <a:endParaRPr lang="en-US" sz="2000" dirty="0">
              <a:solidFill>
                <a:srgbClr val="0000FF"/>
              </a:solidFill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5486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Workflow</a:t>
            </a:r>
          </a:p>
          <a:p>
            <a:pPr lvl="1">
              <a:spcBef>
                <a:spcPts val="600"/>
              </a:spcBef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Register CT to patient by touching anatomic points, such as glabella</a:t>
            </a:r>
          </a:p>
          <a:p>
            <a:pPr lvl="2">
              <a:spcBef>
                <a:spcPts val="600"/>
              </a:spcBef>
            </a:pPr>
            <a:r>
              <a:rPr lang="en-US" sz="15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Require accuracy within 3 mm</a:t>
            </a:r>
          </a:p>
          <a:p>
            <a:pPr lvl="1">
              <a:spcBef>
                <a:spcPts val="600"/>
              </a:spcBef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Create ventricle model by segmenting CT</a:t>
            </a:r>
          </a:p>
          <a:p>
            <a:pPr lvl="1">
              <a:spcBef>
                <a:spcPts val="600"/>
              </a:spcBef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AR overlay of ventricle model</a:t>
            </a:r>
          </a:p>
          <a:p>
            <a:pPr lvl="1">
              <a:spcBef>
                <a:spcPts val="600"/>
              </a:spcBef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Overlay of catheter guide, with possibility for adjustment </a:t>
            </a:r>
            <a:endParaRPr lang="en-US" sz="19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>
              <a:spcBef>
                <a:spcPts val="600"/>
              </a:spcBef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Hardware/Software</a:t>
            </a:r>
          </a:p>
          <a:p>
            <a:pPr lvl="1">
              <a:spcBef>
                <a:spcPts val="600"/>
              </a:spcBef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Microsoft HoloLens HMD</a:t>
            </a:r>
          </a:p>
          <a:p>
            <a:pPr lvl="1">
              <a:spcBef>
                <a:spcPts val="600"/>
              </a:spcBef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HMD application in Unity3D</a:t>
            </a:r>
          </a:p>
          <a:p>
            <a:pPr lvl="1">
              <a:spcBef>
                <a:spcPts val="600"/>
              </a:spcBef>
            </a:pPr>
            <a:r>
              <a:rPr lang="en-US" sz="19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External software in C++ or Python</a:t>
            </a:r>
          </a:p>
          <a:p>
            <a:pPr lvl="2">
              <a:spcBef>
                <a:spcPts val="600"/>
              </a:spcBef>
            </a:pPr>
            <a:r>
              <a:rPr lang="en-US" sz="15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CT segmentation</a:t>
            </a:r>
          </a:p>
          <a:p>
            <a:pPr lvl="2">
              <a:spcBef>
                <a:spcPts val="600"/>
              </a:spcBef>
            </a:pPr>
            <a:r>
              <a:rPr lang="en-US" sz="15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Tracking of catheter (optional)</a:t>
            </a:r>
          </a:p>
          <a:p>
            <a:pPr lvl="2">
              <a:spcBef>
                <a:spcPts val="600"/>
              </a:spcBef>
            </a:pPr>
            <a:r>
              <a:rPr lang="en-US" sz="1500" dirty="0" smtClean="0"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Eye gaze to adjust guide (optional)</a:t>
            </a:r>
            <a:endParaRPr lang="en-US" sz="15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spcBef>
                <a:spcPts val="600"/>
              </a:spcBef>
            </a:pPr>
            <a:endParaRPr lang="en-US" sz="1900" dirty="0" smtClean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  <a:p>
            <a:pPr lvl="1">
              <a:lnSpc>
                <a:spcPct val="90000"/>
              </a:lnSpc>
            </a:pPr>
            <a:endParaRPr lang="en-US" sz="1900" dirty="0">
              <a:latin typeface="Verdana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" name="Picture 3" descr="A close up of a mans face&#10;&#10;Description automatically generated">
            <a:extLst>
              <a:ext uri="{FF2B5EF4-FFF2-40B4-BE49-F238E27FC236}">
                <a16:creationId xmlns:a16="http://schemas.microsoft.com/office/drawing/2014/main" id="{DEF9543C-6C9D-4F58-AD27-763EFC70D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155" y="2095500"/>
            <a:ext cx="2710245" cy="3124200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 bwMode="auto">
          <a:xfrm>
            <a:off x="7391400" y="3352800"/>
            <a:ext cx="76200" cy="76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  <p:sp>
        <p:nvSpPr>
          <p:cNvPr id="3" name="Can 2"/>
          <p:cNvSpPr/>
          <p:nvPr/>
        </p:nvSpPr>
        <p:spPr bwMode="auto">
          <a:xfrm>
            <a:off x="7391400" y="1590675"/>
            <a:ext cx="76200" cy="685800"/>
          </a:xfrm>
          <a:prstGeom prst="ca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  <p:sp>
        <p:nvSpPr>
          <p:cNvPr id="7" name="Can 6"/>
          <p:cNvSpPr/>
          <p:nvPr/>
        </p:nvSpPr>
        <p:spPr bwMode="auto">
          <a:xfrm rot="1800000">
            <a:off x="8086725" y="1878110"/>
            <a:ext cx="76200" cy="685800"/>
          </a:xfrm>
          <a:prstGeom prst="ca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65" charset="0"/>
            </a:endParaRPr>
          </a:p>
        </p:txBody>
      </p:sp>
      <p:cxnSp>
        <p:nvCxnSpPr>
          <p:cNvPr id="6" name="Straight Connector 5"/>
          <p:cNvCxnSpPr>
            <a:stCxn id="3" idx="3"/>
          </p:cNvCxnSpPr>
          <p:nvPr/>
        </p:nvCxnSpPr>
        <p:spPr bwMode="auto">
          <a:xfrm>
            <a:off x="7429500" y="2276475"/>
            <a:ext cx="0" cy="12573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7" idx="3"/>
          </p:cNvCxnSpPr>
          <p:nvPr/>
        </p:nvCxnSpPr>
        <p:spPr bwMode="auto">
          <a:xfrm flipH="1">
            <a:off x="7353301" y="2517970"/>
            <a:ext cx="600074" cy="1015805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569803" y="1180398"/>
            <a:ext cx="1345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Catheter guide overlay(s)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069037" y="3477019"/>
            <a:ext cx="982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Ventricle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208227"/>
      </p:ext>
    </p:extLst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6027</TotalTime>
  <Words>197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Times New Roman</vt:lpstr>
      <vt:lpstr>Verdana</vt:lpstr>
      <vt:lpstr>CIS-Lecture</vt:lpstr>
      <vt:lpstr>HMD-Based Navigation for Ventriculostomy </vt:lpstr>
      <vt:lpstr>HMD-Based Navigation for Ventriculostomy 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Peter</cp:lastModifiedBy>
  <cp:revision>80</cp:revision>
  <cp:lastPrinted>1998-01-12T19:42:20Z</cp:lastPrinted>
  <dcterms:created xsi:type="dcterms:W3CDTF">2014-01-14T11:21:36Z</dcterms:created>
  <dcterms:modified xsi:type="dcterms:W3CDTF">2019-01-27T04:43:28Z</dcterms:modified>
</cp:coreProperties>
</file>