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75" r:id="rId2"/>
    <p:sldId id="276" r:id="rId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BB4FD"/>
    <a:srgbClr val="CCCCFF"/>
    <a:srgbClr val="9999FF"/>
    <a:srgbClr val="FFCCCC"/>
    <a:srgbClr val="99CCFF"/>
    <a:srgbClr val="00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76"/>
  </p:normalViewPr>
  <p:slideViewPr>
    <p:cSldViewPr showGuides="1">
      <p:cViewPr varScale="1">
        <p:scale>
          <a:sx n="80" d="100"/>
          <a:sy n="80" d="100"/>
        </p:scale>
        <p:origin x="1450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fld id="{6512CACE-AF88-ED49-8F85-D65AFFF2FC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2417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fld id="{6F6788FD-083D-3B4A-BCEA-C6203DCA56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6238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6172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6172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9144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914400"/>
            <a:ext cx="77724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028" name="Group 12"/>
          <p:cNvGrpSpPr>
            <a:grpSpLocks/>
          </p:cNvGrpSpPr>
          <p:nvPr/>
        </p:nvGrpSpPr>
        <p:grpSpPr bwMode="auto">
          <a:xfrm>
            <a:off x="3302000" y="6477000"/>
            <a:ext cx="5842000" cy="381000"/>
            <a:chOff x="2080" y="4080"/>
            <a:chExt cx="3680" cy="240"/>
          </a:xfrm>
        </p:grpSpPr>
        <p:pic>
          <p:nvPicPr>
            <p:cNvPr id="1030" name="Picture 13" descr="ERCLogoSmallColor"/>
            <p:cNvPicPr>
              <a:picLocks noChangeAspect="1" noChangeArrowheads="1"/>
            </p:cNvPicPr>
            <p:nvPr/>
          </p:nvPicPr>
          <p:blipFill>
            <a:blip r:embed="rId13"/>
            <a:srcRect/>
            <a:stretch>
              <a:fillRect/>
            </a:stretch>
          </p:blipFill>
          <p:spPr bwMode="auto">
            <a:xfrm>
              <a:off x="5589" y="4080"/>
              <a:ext cx="171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38" name="Text Box 14"/>
            <p:cNvSpPr txBox="1">
              <a:spLocks noChangeArrowheads="1"/>
            </p:cNvSpPr>
            <p:nvPr/>
          </p:nvSpPr>
          <p:spPr bwMode="auto">
            <a:xfrm>
              <a:off x="2080" y="4118"/>
              <a:ext cx="348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US" sz="1000" b="1">
                  <a:solidFill>
                    <a:schemeClr val="bg2"/>
                  </a:solidFill>
                  <a:latin typeface="Arial" pitchFamily="-107" charset="0"/>
                </a:rPr>
                <a:t>Engineering Research Center for Computer Integrated Surgical Systems and Technology</a:t>
              </a:r>
            </a:p>
          </p:txBody>
        </p:sp>
      </p:grpSp>
      <p:sp>
        <p:nvSpPr>
          <p:cNvPr id="1040" name="Text Box 16"/>
          <p:cNvSpPr txBox="1">
            <a:spLocks noChangeArrowheads="1"/>
          </p:cNvSpPr>
          <p:nvPr/>
        </p:nvSpPr>
        <p:spPr bwMode="auto">
          <a:xfrm>
            <a:off x="0" y="6430963"/>
            <a:ext cx="37338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marL="341313" indent="-341313">
              <a:defRPr/>
            </a:pPr>
            <a:fld id="{AC6DEC11-5E03-2848-BAEE-A26AD718E783}" type="slidenum">
              <a:rPr lang="en-US" sz="1200" b="1">
                <a:latin typeface="Arial" pitchFamily="-107" charset="0"/>
              </a:rPr>
              <a:pPr marL="341313" indent="-341313">
                <a:defRPr/>
              </a:pPr>
              <a:t>‹#›</a:t>
            </a:fld>
            <a:r>
              <a:rPr lang="en-US" sz="1200" b="1" dirty="0">
                <a:latin typeface="Arial" pitchFamily="-107" charset="0"/>
              </a:rPr>
              <a:t>	</a:t>
            </a:r>
            <a:r>
              <a:rPr lang="en-US" sz="1000" dirty="0">
                <a:latin typeface="Times New Roman" pitchFamily="-107" charset="0"/>
              </a:rPr>
              <a:t>600.456/656 CIS2 Spring 2019</a:t>
            </a:r>
          </a:p>
          <a:p>
            <a:pPr marL="341313" indent="-341313">
              <a:defRPr/>
            </a:pPr>
            <a:r>
              <a:rPr lang="en-US" sz="1000" dirty="0">
                <a:latin typeface="Times New Roman" pitchFamily="-107" charset="0"/>
              </a:rPr>
              <a:t>	Copyright © R. H. Taylor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ＭＳ Ｐゴシック" pitchFamily="-107" charset="-128"/>
          <a:cs typeface="ＭＳ Ｐゴシック" pitchFamily="-107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107" charset="-128"/>
          <a:cs typeface="ＭＳ Ｐゴシック" pitchFamily="-107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ＭＳ Ｐゴシック" pitchFamily="-65" charset="-128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pitchFamily="-65" charset="-128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65" charset="-128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610600" cy="609600"/>
          </a:xfrm>
        </p:spPr>
        <p:txBody>
          <a:bodyPr/>
          <a:lstStyle/>
          <a:p>
            <a:r>
              <a:rPr lang="en-US" sz="2000" dirty="0" smtClean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HMD-Based Navigation for </a:t>
            </a:r>
            <a:r>
              <a:rPr lang="en-US" sz="2000" dirty="0" err="1" smtClean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Ventriculostomy</a:t>
            </a:r>
            <a:r>
              <a:rPr lang="en-US" sz="2000" dirty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/>
            </a:r>
            <a:br>
              <a:rPr lang="en-US" sz="2000" dirty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</a:br>
            <a:endParaRPr lang="en-US" sz="2000" dirty="0">
              <a:solidFill>
                <a:srgbClr val="0000FF"/>
              </a:solidFill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14400"/>
            <a:ext cx="8153400" cy="5486400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sz="19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In </a:t>
            </a:r>
            <a:r>
              <a:rPr lang="en-US" sz="1900" dirty="0" err="1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ventriculostomy</a:t>
            </a:r>
            <a:r>
              <a:rPr lang="en-US" sz="19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, the surgeon inserts a catheter into the third ventricle to drain fluid. It is  typically performed as a bedside procedure without image guidance. The goal is to introduce image guidance via augmented reality on a head-mounted display (HMD).</a:t>
            </a:r>
          </a:p>
          <a:p>
            <a:pPr>
              <a:spcBef>
                <a:spcPts val="1200"/>
              </a:spcBef>
            </a:pPr>
            <a:r>
              <a:rPr lang="en-US" sz="1900" b="1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What </a:t>
            </a:r>
            <a:r>
              <a:rPr lang="en-US" sz="19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Students Will Do</a:t>
            </a:r>
            <a:r>
              <a:rPr lang="en-US" sz="1900" b="1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:</a:t>
            </a:r>
          </a:p>
          <a:p>
            <a:pPr lvl="1">
              <a:spcBef>
                <a:spcPts val="600"/>
              </a:spcBef>
            </a:pPr>
            <a:r>
              <a:rPr lang="en-US" sz="18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Implement HMD-based navigation system for </a:t>
            </a:r>
            <a:r>
              <a:rPr lang="en-US" sz="1800" dirty="0" err="1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ventriculostomy</a:t>
            </a:r>
            <a:r>
              <a:rPr lang="en-US" sz="1800" b="1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 </a:t>
            </a:r>
          </a:p>
          <a:p>
            <a:pPr>
              <a:spcBef>
                <a:spcPts val="1200"/>
              </a:spcBef>
            </a:pPr>
            <a:r>
              <a:rPr lang="en-US" sz="1900" b="1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Deliverables</a:t>
            </a:r>
            <a:r>
              <a:rPr lang="en-US" sz="19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:</a:t>
            </a: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 </a:t>
            </a:r>
            <a:endParaRPr lang="en-US" sz="1900" dirty="0" smtClean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 lvl="1">
              <a:spcBef>
                <a:spcPts val="0"/>
              </a:spcBef>
            </a:pPr>
            <a:r>
              <a:rPr lang="en-US" sz="16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Automatic or semi-automatic segmentation of the ventricles</a:t>
            </a:r>
          </a:p>
          <a:p>
            <a:pPr lvl="1">
              <a:spcBef>
                <a:spcPts val="0"/>
              </a:spcBef>
            </a:pPr>
            <a:r>
              <a:rPr lang="en-US" sz="16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Registration of CT to patient using anatomic features</a:t>
            </a:r>
          </a:p>
          <a:p>
            <a:pPr lvl="1">
              <a:spcBef>
                <a:spcPts val="0"/>
              </a:spcBef>
            </a:pPr>
            <a:r>
              <a:rPr lang="en-US" sz="16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Overlay of ventricle </a:t>
            </a:r>
            <a:r>
              <a:rPr lang="en-US" sz="16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model on HMD</a:t>
            </a:r>
          </a:p>
          <a:p>
            <a:pPr lvl="1">
              <a:spcBef>
                <a:spcPts val="0"/>
              </a:spcBef>
            </a:pPr>
            <a:r>
              <a:rPr lang="en-US" sz="16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Overlay of catheter </a:t>
            </a:r>
            <a:r>
              <a:rPr lang="en-US" sz="16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guide on HMD</a:t>
            </a:r>
            <a:endParaRPr lang="en-US" sz="16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spcBef>
                <a:spcPts val="1200"/>
              </a:spcBef>
            </a:pPr>
            <a:r>
              <a:rPr lang="en-US" sz="1900" b="1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Size </a:t>
            </a:r>
            <a:r>
              <a:rPr lang="en-US" sz="19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group: </a:t>
            </a:r>
            <a:r>
              <a:rPr lang="en-US" sz="19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2-3 students</a:t>
            </a:r>
            <a:endParaRPr lang="en-US" sz="1800" b="1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spcBef>
                <a:spcPts val="1200"/>
              </a:spcBef>
            </a:pPr>
            <a:r>
              <a:rPr lang="en-US" sz="19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Skills: </a:t>
            </a:r>
            <a:r>
              <a:rPr lang="en-US" sz="18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HMD programming (Unity), C++ or Python, segmentation</a:t>
            </a:r>
            <a:endParaRPr lang="en-US" sz="1600" b="1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spcBef>
                <a:spcPts val="1200"/>
              </a:spcBef>
            </a:pPr>
            <a:r>
              <a:rPr lang="en-US" sz="18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Mentors: </a:t>
            </a:r>
            <a:r>
              <a:rPr lang="en-US" sz="18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Ehsan </a:t>
            </a:r>
            <a:r>
              <a:rPr lang="en-US" sz="1800" dirty="0" err="1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Azimi</a:t>
            </a:r>
            <a:r>
              <a:rPr lang="en-US" sz="18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 (eazimi1@jhu.edu), Peter </a:t>
            </a:r>
            <a:r>
              <a:rPr lang="en-US" sz="1800" dirty="0" err="1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Kazanzides</a:t>
            </a:r>
            <a:r>
              <a:rPr lang="en-US" sz="18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 (pkaz@jhu.edu) </a:t>
            </a:r>
            <a:endParaRPr lang="en-US" sz="18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endParaRPr lang="en-US" sz="19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610600" cy="609600"/>
          </a:xfrm>
        </p:spPr>
        <p:txBody>
          <a:bodyPr/>
          <a:lstStyle/>
          <a:p>
            <a:r>
              <a:rPr lang="en-US" sz="2000" dirty="0" smtClean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HMD-Based Navigation for </a:t>
            </a:r>
            <a:r>
              <a:rPr lang="en-US" sz="2000" dirty="0" err="1" smtClean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Ventriculostomy</a:t>
            </a:r>
            <a:r>
              <a:rPr lang="en-US" sz="2000" dirty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/>
            </a:r>
            <a:br>
              <a:rPr lang="en-US" sz="2000" dirty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</a:br>
            <a:endParaRPr lang="en-US" sz="2000" dirty="0">
              <a:solidFill>
                <a:srgbClr val="0000FF"/>
              </a:solidFill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14400"/>
            <a:ext cx="5486400" cy="5486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19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Workflow</a:t>
            </a:r>
          </a:p>
          <a:p>
            <a:pPr lvl="1">
              <a:spcBef>
                <a:spcPts val="600"/>
              </a:spcBef>
            </a:pPr>
            <a:r>
              <a:rPr lang="en-US" sz="19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Register CT to patient by touching anatomic points, such as glabella</a:t>
            </a:r>
          </a:p>
          <a:p>
            <a:pPr lvl="2">
              <a:spcBef>
                <a:spcPts val="600"/>
              </a:spcBef>
            </a:pPr>
            <a:r>
              <a:rPr lang="en-US" sz="15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Require accuracy within 3 mm</a:t>
            </a:r>
          </a:p>
          <a:p>
            <a:pPr lvl="1">
              <a:spcBef>
                <a:spcPts val="600"/>
              </a:spcBef>
            </a:pPr>
            <a:r>
              <a:rPr lang="en-US" sz="19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Create ventricle model by segmenting CT</a:t>
            </a:r>
          </a:p>
          <a:p>
            <a:pPr lvl="1">
              <a:spcBef>
                <a:spcPts val="600"/>
              </a:spcBef>
            </a:pPr>
            <a:r>
              <a:rPr lang="en-US" sz="19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AR overlay of ventricle model</a:t>
            </a:r>
          </a:p>
          <a:p>
            <a:pPr lvl="1">
              <a:spcBef>
                <a:spcPts val="600"/>
              </a:spcBef>
            </a:pPr>
            <a:r>
              <a:rPr lang="en-US" sz="19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Overlay of catheter guide, with possibility for adjustment </a:t>
            </a:r>
            <a:endParaRPr lang="en-US" sz="1900" dirty="0" smtClean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spcBef>
                <a:spcPts val="600"/>
              </a:spcBef>
            </a:pPr>
            <a:r>
              <a:rPr lang="en-US" sz="19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Hardware/Software</a:t>
            </a:r>
          </a:p>
          <a:p>
            <a:pPr lvl="1">
              <a:spcBef>
                <a:spcPts val="600"/>
              </a:spcBef>
            </a:pPr>
            <a:r>
              <a:rPr lang="en-US" sz="19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Microsoft HoloLens HMD</a:t>
            </a:r>
          </a:p>
          <a:p>
            <a:pPr lvl="1">
              <a:spcBef>
                <a:spcPts val="600"/>
              </a:spcBef>
            </a:pPr>
            <a:r>
              <a:rPr lang="en-US" sz="19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HMD application in Unity3D</a:t>
            </a:r>
          </a:p>
          <a:p>
            <a:pPr lvl="1">
              <a:spcBef>
                <a:spcPts val="600"/>
              </a:spcBef>
            </a:pPr>
            <a:r>
              <a:rPr lang="en-US" sz="19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External software in C++ or Python</a:t>
            </a:r>
          </a:p>
          <a:p>
            <a:pPr lvl="2">
              <a:spcBef>
                <a:spcPts val="600"/>
              </a:spcBef>
            </a:pPr>
            <a:r>
              <a:rPr lang="en-US" sz="15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CT segmentation</a:t>
            </a:r>
          </a:p>
          <a:p>
            <a:pPr lvl="2">
              <a:spcBef>
                <a:spcPts val="600"/>
              </a:spcBef>
            </a:pPr>
            <a:r>
              <a:rPr lang="en-US" sz="15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Tracking of catheter (optional)</a:t>
            </a:r>
          </a:p>
          <a:p>
            <a:pPr lvl="2">
              <a:spcBef>
                <a:spcPts val="600"/>
              </a:spcBef>
            </a:pPr>
            <a:r>
              <a:rPr lang="en-US" sz="15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Eye gaze to adjust guide (optional)</a:t>
            </a:r>
            <a:endParaRPr lang="en-US" sz="15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 lvl="1">
              <a:spcBef>
                <a:spcPts val="600"/>
              </a:spcBef>
            </a:pPr>
            <a:endParaRPr lang="en-US" sz="1900" dirty="0" smtClean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 lvl="1">
              <a:lnSpc>
                <a:spcPct val="90000"/>
              </a:lnSpc>
            </a:pPr>
            <a:endParaRPr lang="en-US" sz="19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</p:txBody>
      </p:sp>
      <p:pic>
        <p:nvPicPr>
          <p:cNvPr id="4" name="Picture 3" descr="A close up of a mans face&#10;&#10;Description automatically generated">
            <a:extLst>
              <a:ext uri="{FF2B5EF4-FFF2-40B4-BE49-F238E27FC236}">
                <a16:creationId xmlns:a16="http://schemas.microsoft.com/office/drawing/2014/main" id="{DEF9543C-6C9D-4F58-AD27-763EFC70DF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5155" y="2095500"/>
            <a:ext cx="2710245" cy="3124200"/>
          </a:xfrm>
          <a:prstGeom prst="rect">
            <a:avLst/>
          </a:prstGeom>
        </p:spPr>
      </p:pic>
      <p:sp>
        <p:nvSpPr>
          <p:cNvPr id="2" name="Oval 1"/>
          <p:cNvSpPr/>
          <p:nvPr/>
        </p:nvSpPr>
        <p:spPr bwMode="auto">
          <a:xfrm>
            <a:off x="7391400" y="3352800"/>
            <a:ext cx="76200" cy="7620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65" charset="0"/>
            </a:endParaRPr>
          </a:p>
        </p:txBody>
      </p:sp>
      <p:sp>
        <p:nvSpPr>
          <p:cNvPr id="3" name="Can 2"/>
          <p:cNvSpPr/>
          <p:nvPr/>
        </p:nvSpPr>
        <p:spPr bwMode="auto">
          <a:xfrm>
            <a:off x="7391400" y="1590675"/>
            <a:ext cx="76200" cy="685800"/>
          </a:xfrm>
          <a:prstGeom prst="can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65" charset="0"/>
            </a:endParaRPr>
          </a:p>
        </p:txBody>
      </p:sp>
      <p:sp>
        <p:nvSpPr>
          <p:cNvPr id="7" name="Can 6"/>
          <p:cNvSpPr/>
          <p:nvPr/>
        </p:nvSpPr>
        <p:spPr bwMode="auto">
          <a:xfrm rot="1800000">
            <a:off x="8086725" y="1878110"/>
            <a:ext cx="76200" cy="685800"/>
          </a:xfrm>
          <a:prstGeom prst="can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65" charset="0"/>
            </a:endParaRPr>
          </a:p>
        </p:txBody>
      </p:sp>
      <p:cxnSp>
        <p:nvCxnSpPr>
          <p:cNvPr id="6" name="Straight Connector 5"/>
          <p:cNvCxnSpPr>
            <a:stCxn id="3" idx="3"/>
          </p:cNvCxnSpPr>
          <p:nvPr/>
        </p:nvCxnSpPr>
        <p:spPr bwMode="auto">
          <a:xfrm>
            <a:off x="7429500" y="2276475"/>
            <a:ext cx="0" cy="1257300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/>
          <p:cNvCxnSpPr>
            <a:stCxn id="7" idx="3"/>
          </p:cNvCxnSpPr>
          <p:nvPr/>
        </p:nvCxnSpPr>
        <p:spPr bwMode="auto">
          <a:xfrm flipH="1">
            <a:off x="7353301" y="2517970"/>
            <a:ext cx="600074" cy="1015805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2" name="TextBox 11"/>
          <p:cNvSpPr txBox="1"/>
          <p:nvPr/>
        </p:nvSpPr>
        <p:spPr>
          <a:xfrm>
            <a:off x="7569803" y="1180398"/>
            <a:ext cx="13455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Catheter guide overlay(s)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7069037" y="3477019"/>
            <a:ext cx="9824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</a:rPr>
              <a:t>Ventricle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3208227"/>
      </p:ext>
    </p:extLst>
  </p:cSld>
  <p:clrMapOvr>
    <a:masterClrMapping/>
  </p:clrMapOvr>
</p:sld>
</file>

<file path=ppt/theme/theme1.xml><?xml version="1.0" encoding="utf-8"?>
<a:theme xmlns:a="http://schemas.openxmlformats.org/drawingml/2006/main" name="CIS-Lecture">
  <a:themeElements>
    <a:clrScheme name="CIS-Lectur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CIS-Lectur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65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65" charset="0"/>
          </a:defRPr>
        </a:defPPr>
      </a:lstStyle>
    </a:lnDef>
  </a:objectDefaults>
  <a:extraClrSchemeLst>
    <a:extraClrScheme>
      <a:clrScheme name="CIS-Lectur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-Lectur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CIS-Lecture</Template>
  <TotalTime>6027</TotalTime>
  <Words>197</Words>
  <Application>Microsoft Office PowerPoint</Application>
  <PresentationFormat>On-screen Show (4:3)</PresentationFormat>
  <Paragraphs>28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Times New Roman</vt:lpstr>
      <vt:lpstr>Verdana</vt:lpstr>
      <vt:lpstr>CIS-Lecture</vt:lpstr>
      <vt:lpstr>HMD-Based Navigation for Ventriculostomy </vt:lpstr>
      <vt:lpstr>HMD-Based Navigation for Ventriculostomy </vt:lpstr>
    </vt:vector>
  </TitlesOfParts>
  <Company>Johns Hopkins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Possible projects (examples)</dc:title>
  <dc:creator>R. H. Taylor</dc:creator>
  <cp:lastModifiedBy>Peter</cp:lastModifiedBy>
  <cp:revision>80</cp:revision>
  <cp:lastPrinted>1998-01-12T19:42:20Z</cp:lastPrinted>
  <dcterms:created xsi:type="dcterms:W3CDTF">2014-01-14T11:21:36Z</dcterms:created>
  <dcterms:modified xsi:type="dcterms:W3CDTF">2019-01-27T04:43:28Z</dcterms:modified>
</cp:coreProperties>
</file>