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5"/>
  </p:notesMasterIdLst>
  <p:handoutMasterIdLst>
    <p:handoutMasterId r:id="rId6"/>
  </p:handoutMasterIdLst>
  <p:sldIdLst>
    <p:sldId id="275" r:id="rId2"/>
    <p:sldId id="278" r:id="rId3"/>
    <p:sldId id="279" r:id="rId4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1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1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1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1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1" charset="0"/>
        <a:ea typeface="+mn-ea"/>
        <a:cs typeface="+mn-cs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Arial" pitchFamily="1" charset="0"/>
        <a:ea typeface="+mn-ea"/>
        <a:cs typeface="+mn-cs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Arial" pitchFamily="1" charset="0"/>
        <a:ea typeface="+mn-ea"/>
        <a:cs typeface="+mn-cs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Arial" pitchFamily="1" charset="0"/>
        <a:ea typeface="+mn-ea"/>
        <a:cs typeface="+mn-cs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Arial" pitchFamily="1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BB4FD"/>
    <a:srgbClr val="CCCCFF"/>
    <a:srgbClr val="9999FF"/>
    <a:srgbClr val="FFCCCC"/>
    <a:srgbClr val="99CCFF"/>
    <a:srgbClr val="00CC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676"/>
  </p:normalViewPr>
  <p:slideViewPr>
    <p:cSldViewPr showGuides="1">
      <p:cViewPr varScale="1">
        <p:scale>
          <a:sx n="60" d="100"/>
          <a:sy n="60" d="100"/>
        </p:scale>
        <p:origin x="1388" y="5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200" d="100"/>
        <a:sy n="2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-107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-107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-107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-107" charset="0"/>
              </a:defRPr>
            </a:lvl1pPr>
          </a:lstStyle>
          <a:p>
            <a:pPr>
              <a:defRPr/>
            </a:pPr>
            <a:fld id="{6512CACE-AF88-ED49-8F85-D65AFFF2FC0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724176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-107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-107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2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-107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-107" charset="0"/>
              </a:defRPr>
            </a:lvl1pPr>
          </a:lstStyle>
          <a:p>
            <a:pPr>
              <a:defRPr/>
            </a:pPr>
            <a:fld id="{6F6788FD-083D-3B4A-BCEA-C6203DCA566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062389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65" charset="0"/>
        <a:ea typeface="ＭＳ Ｐゴシック" pitchFamily="-107" charset="-128"/>
        <a:cs typeface="ＭＳ Ｐゴシック" pitchFamily="-107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65" charset="0"/>
        <a:ea typeface="ＭＳ Ｐゴシック" pitchFamily="-65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65" charset="0"/>
        <a:ea typeface="ＭＳ Ｐゴシック" pitchFamily="-65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65" charset="0"/>
        <a:ea typeface="ＭＳ Ｐゴシック" pitchFamily="-65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65" charset="0"/>
        <a:ea typeface="ＭＳ Ｐゴシック" pitchFamily="-65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6F6788FD-083D-3B4A-BCEA-C6203DCA5662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71998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228600"/>
            <a:ext cx="1943100" cy="6172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28600"/>
            <a:ext cx="5676900" cy="6172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914400"/>
            <a:ext cx="3810000" cy="5486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14400"/>
            <a:ext cx="3810000" cy="5486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228600"/>
            <a:ext cx="77724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914400"/>
            <a:ext cx="7772400" cy="548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grpSp>
        <p:nvGrpSpPr>
          <p:cNvPr id="1028" name="Group 12"/>
          <p:cNvGrpSpPr>
            <a:grpSpLocks/>
          </p:cNvGrpSpPr>
          <p:nvPr/>
        </p:nvGrpSpPr>
        <p:grpSpPr bwMode="auto">
          <a:xfrm>
            <a:off x="3302000" y="6477000"/>
            <a:ext cx="5842000" cy="381000"/>
            <a:chOff x="2080" y="4080"/>
            <a:chExt cx="3680" cy="240"/>
          </a:xfrm>
        </p:grpSpPr>
        <p:pic>
          <p:nvPicPr>
            <p:cNvPr id="1030" name="Picture 13" descr="ERCLogoSmallColor"/>
            <p:cNvPicPr>
              <a:picLocks noChangeAspect="1" noChangeArrowheads="1"/>
            </p:cNvPicPr>
            <p:nvPr/>
          </p:nvPicPr>
          <p:blipFill>
            <a:blip r:embed="rId13"/>
            <a:srcRect/>
            <a:stretch>
              <a:fillRect/>
            </a:stretch>
          </p:blipFill>
          <p:spPr bwMode="auto">
            <a:xfrm>
              <a:off x="5589" y="4080"/>
              <a:ext cx="171" cy="2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038" name="Text Box 14"/>
            <p:cNvSpPr txBox="1">
              <a:spLocks noChangeArrowheads="1"/>
            </p:cNvSpPr>
            <p:nvPr/>
          </p:nvSpPr>
          <p:spPr bwMode="auto">
            <a:xfrm>
              <a:off x="2080" y="4118"/>
              <a:ext cx="3488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>
                <a:defRPr/>
              </a:pPr>
              <a:r>
                <a:rPr lang="en-US" sz="1000" b="1">
                  <a:solidFill>
                    <a:schemeClr val="bg2"/>
                  </a:solidFill>
                  <a:latin typeface="Arial" pitchFamily="-107" charset="0"/>
                </a:rPr>
                <a:t>Engineering Research Center for Computer Integrated Surgical Systems and Technology</a:t>
              </a:r>
            </a:p>
          </p:txBody>
        </p:sp>
      </p:grpSp>
      <p:sp>
        <p:nvSpPr>
          <p:cNvPr id="1040" name="Text Box 16"/>
          <p:cNvSpPr txBox="1">
            <a:spLocks noChangeArrowheads="1"/>
          </p:cNvSpPr>
          <p:nvPr/>
        </p:nvSpPr>
        <p:spPr bwMode="auto">
          <a:xfrm>
            <a:off x="0" y="6430963"/>
            <a:ext cx="3733800" cy="42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marL="341313" indent="-341313">
              <a:defRPr/>
            </a:pPr>
            <a:fld id="{AC6DEC11-5E03-2848-BAEE-A26AD718E783}" type="slidenum">
              <a:rPr lang="en-US" sz="1200" b="1">
                <a:latin typeface="Arial" pitchFamily="-107" charset="0"/>
              </a:rPr>
              <a:pPr marL="341313" indent="-341313">
                <a:defRPr/>
              </a:pPr>
              <a:t>‹#›</a:t>
            </a:fld>
            <a:r>
              <a:rPr lang="en-US" sz="1200" b="1" dirty="0">
                <a:latin typeface="Arial" pitchFamily="-107" charset="0"/>
              </a:rPr>
              <a:t>	</a:t>
            </a:r>
            <a:r>
              <a:rPr lang="en-US" sz="1000" dirty="0">
                <a:latin typeface="Times New Roman" pitchFamily="-107" charset="0"/>
              </a:rPr>
              <a:t>600.456/656 CIS2 Spring 2019</a:t>
            </a:r>
          </a:p>
          <a:p>
            <a:pPr marL="341313" indent="-341313">
              <a:defRPr/>
            </a:pPr>
            <a:r>
              <a:rPr lang="en-US" sz="1000" dirty="0">
                <a:latin typeface="Times New Roman" pitchFamily="-107" charset="0"/>
              </a:rPr>
              <a:t>	Copyright © R. H. Taylor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+mj-lt"/>
          <a:ea typeface="ＭＳ Ｐゴシック" pitchFamily="-107" charset="-128"/>
          <a:cs typeface="ＭＳ Ｐゴシック" pitchFamily="-107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pitchFamily="-65" charset="0"/>
          <a:ea typeface="ＭＳ Ｐゴシック" pitchFamily="-107" charset="-128"/>
          <a:cs typeface="ＭＳ Ｐゴシック" pitchFamily="-107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pitchFamily="-65" charset="0"/>
          <a:ea typeface="ＭＳ Ｐゴシック" pitchFamily="-107" charset="-128"/>
          <a:cs typeface="ＭＳ Ｐゴシック" pitchFamily="-107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pitchFamily="-65" charset="0"/>
          <a:ea typeface="ＭＳ Ｐゴシック" pitchFamily="-107" charset="-128"/>
          <a:cs typeface="ＭＳ Ｐゴシック" pitchFamily="-107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pitchFamily="-65" charset="0"/>
          <a:ea typeface="ＭＳ Ｐゴシック" pitchFamily="-107" charset="-128"/>
          <a:cs typeface="ＭＳ Ｐゴシック" pitchFamily="-107" charset="-128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pitchFamily="-65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pitchFamily="-65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pitchFamily="-65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pitchFamily="-65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ＭＳ Ｐゴシック" pitchFamily="-107" charset="-128"/>
          <a:cs typeface="ＭＳ Ｐゴシック" pitchFamily="-107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  <a:ea typeface="ＭＳ Ｐゴシック" pitchFamily="-65" charset="-128"/>
        </a:defRPr>
      </a:lvl2pPr>
      <a:lvl3pPr marL="108585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ea typeface="ＭＳ Ｐゴシック" pitchFamily="-65" charset="-128"/>
        </a:defRPr>
      </a:lvl3pPr>
      <a:lvl4pPr marL="142875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pitchFamily="-65" charset="-128"/>
        </a:defRPr>
      </a:lvl4pPr>
      <a:lvl5pPr marL="177165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ＭＳ Ｐゴシック" pitchFamily="-65" charset="-128"/>
        </a:defRPr>
      </a:lvl5pPr>
      <a:lvl6pPr marL="222885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ＭＳ Ｐゴシック" pitchFamily="-65" charset="-128"/>
        </a:defRPr>
      </a:lvl6pPr>
      <a:lvl7pPr marL="268605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ＭＳ Ｐゴシック" pitchFamily="-65" charset="-128"/>
        </a:defRPr>
      </a:lvl7pPr>
      <a:lvl8pPr marL="314325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ＭＳ Ｐゴシック" pitchFamily="-65" charset="-128"/>
        </a:defRPr>
      </a:lvl8pPr>
      <a:lvl9pPr marL="360045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ＭＳ Ｐゴシック" pitchFamily="-65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04800"/>
            <a:ext cx="8229600" cy="609600"/>
          </a:xfrm>
        </p:spPr>
        <p:txBody>
          <a:bodyPr/>
          <a:lstStyle/>
          <a:p>
            <a:br>
              <a:rPr lang="en-US" sz="2200" dirty="0">
                <a:solidFill>
                  <a:schemeClr val="tx1"/>
                </a:solidFill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</a:br>
            <a:br>
              <a:rPr lang="en-US" sz="2200" dirty="0">
                <a:solidFill>
                  <a:schemeClr val="tx1"/>
                </a:solidFill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</a:br>
            <a:r>
              <a:rPr lang="en-US" sz="2200" dirty="0">
                <a:solidFill>
                  <a:schemeClr val="tx1"/>
                </a:solidFill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Evaluation of Various Sensing Modalities for Accurate Measurement of Neck Flexion Angle during Thyroid Surgery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219200"/>
            <a:ext cx="8686800" cy="5181600"/>
          </a:xfrm>
        </p:spPr>
        <p:txBody>
          <a:bodyPr/>
          <a:lstStyle/>
          <a:p>
            <a:pPr marL="0" indent="0">
              <a:buNone/>
            </a:pPr>
            <a:endParaRPr lang="en-CA" sz="1800" b="1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0" indent="0">
              <a:spcAft>
                <a:spcPts val="1200"/>
              </a:spcAft>
              <a:buNone/>
            </a:pPr>
            <a:r>
              <a:rPr lang="en-CA" b="1" dirty="0">
                <a:solidFill>
                  <a:srgbClr val="0000FF"/>
                </a:solidFill>
                <a:latin typeface="Verdana" pitchFamily="1" charset="0"/>
                <a:ea typeface="ＭＳ Ｐゴシック" pitchFamily="1" charset="-128"/>
              </a:rPr>
              <a:t>Goal</a:t>
            </a:r>
            <a:endParaRPr lang="en-CA" b="1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0" indent="0">
              <a:spcAft>
                <a:spcPts val="1800"/>
              </a:spcAft>
              <a:buNone/>
            </a:pPr>
            <a:r>
              <a:rPr lang="en-US" sz="2000" dirty="0">
                <a:latin typeface="Verdana" panose="020B0604030504040204" pitchFamily="34" charset="0"/>
                <a:ea typeface="Verdana" panose="020B0604030504040204" pitchFamily="34" charset="0"/>
              </a:rPr>
              <a:t>To investigate and compare postural ergonomics of surgeons during two different surgical scenarios:</a:t>
            </a:r>
          </a:p>
          <a:p>
            <a:pPr marL="457200" indent="-457200">
              <a:spcAft>
                <a:spcPts val="1800"/>
              </a:spcAft>
              <a:buFont typeface="+mj-lt"/>
              <a:buAutoNum type="arabicPeriod"/>
            </a:pPr>
            <a:r>
              <a:rPr lang="en-US" sz="2000" dirty="0">
                <a:latin typeface="Verdana" panose="020B0604030504040204" pitchFamily="34" charset="0"/>
                <a:ea typeface="Verdana" panose="020B0604030504040204" pitchFamily="34" charset="0"/>
              </a:rPr>
              <a:t>Traditional case (or using microscopes)</a:t>
            </a:r>
            <a:r>
              <a:rPr lang="en-US" sz="2000" dirty="0">
                <a:latin typeface="Verdana" panose="020B0604030504040204" pitchFamily="34" charset="0"/>
                <a:ea typeface="Verdana" panose="020B0604030504040204" pitchFamily="34" charset="0"/>
                <a:sym typeface="Wingdings" panose="05000000000000000000" pitchFamily="2" charset="2"/>
              </a:rPr>
              <a:t> standing over and looking down to the patient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dirty="0">
                <a:latin typeface="Verdana" panose="020B0604030504040204" pitchFamily="34" charset="0"/>
                <a:ea typeface="Verdana" panose="020B0604030504040204" pitchFamily="34" charset="0"/>
              </a:rPr>
              <a:t>Laparoscopic</a:t>
            </a:r>
            <a:r>
              <a:rPr lang="en-US" sz="2000" dirty="0">
                <a:latin typeface="Verdana" panose="020B0604030504040204" pitchFamily="34" charset="0"/>
                <a:ea typeface="Verdana" panose="020B0604030504040204" pitchFamily="34" charset="0"/>
                <a:sym typeface="Wingdings" panose="05000000000000000000" pitchFamily="2" charset="2"/>
              </a:rPr>
              <a:t> looking straight </a:t>
            </a:r>
          </a:p>
          <a:p>
            <a:pPr marL="446088" lvl="1" indent="0">
              <a:spcBef>
                <a:spcPts val="0"/>
              </a:spcBef>
              <a:buNone/>
            </a:pPr>
            <a:r>
              <a:rPr lang="en-US" sz="2000" dirty="0">
                <a:latin typeface="Verdana" panose="020B0604030504040204" pitchFamily="34" charset="0"/>
                <a:ea typeface="Verdana" panose="020B0604030504040204" pitchFamily="34" charset="0"/>
                <a:sym typeface="Wingdings" panose="05000000000000000000" pitchFamily="2" charset="2"/>
              </a:rPr>
              <a:t>at a monitor by </a:t>
            </a:r>
            <a:r>
              <a:rPr lang="en-US" sz="2000" dirty="0">
                <a:latin typeface="Verdana" panose="020B0604030504040204" pitchFamily="34" charset="0"/>
                <a:ea typeface="Verdana" panose="020B0604030504040204" pitchFamily="34" charset="0"/>
              </a:rPr>
              <a:t>using endoscopes</a:t>
            </a:r>
          </a:p>
          <a:p>
            <a:pPr marL="446088" lvl="1" indent="0">
              <a:spcBef>
                <a:spcPts val="0"/>
              </a:spcBef>
              <a:buNone/>
            </a:pPr>
            <a:r>
              <a:rPr lang="en-US" sz="2000" dirty="0">
                <a:latin typeface="Verdana" panose="020B0604030504040204" pitchFamily="34" charset="0"/>
                <a:ea typeface="Verdana" panose="020B0604030504040204" pitchFamily="34" charset="0"/>
              </a:rPr>
              <a:t>To project the surgical scene on</a:t>
            </a:r>
          </a:p>
          <a:p>
            <a:pPr marL="446088" lvl="1" indent="0">
              <a:spcBef>
                <a:spcPts val="0"/>
              </a:spcBef>
              <a:buNone/>
            </a:pPr>
            <a:r>
              <a:rPr lang="en-US" sz="2000" dirty="0">
                <a:latin typeface="Verdana" panose="020B0604030504040204" pitchFamily="34" charset="0"/>
                <a:ea typeface="Verdana" panose="020B0604030504040204" pitchFamily="34" charset="0"/>
              </a:rPr>
              <a:t>a monitor</a:t>
            </a:r>
          </a:p>
          <a:p>
            <a:pPr lvl="1"/>
            <a:endParaRPr lang="en-US" sz="1900" dirty="0">
              <a:solidFill>
                <a:srgbClr val="0000FF"/>
              </a:solidFill>
              <a:highlight>
                <a:srgbClr val="FFFF00"/>
              </a:highlight>
              <a:latin typeface="Verdana" panose="020B0604030504040204" pitchFamily="34" charset="0"/>
              <a:ea typeface="Verdana" panose="020B0604030504040204" pitchFamily="34" charset="0"/>
              <a:cs typeface="ＭＳ Ｐゴシック" pitchFamily="1" charset="-128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BBF1ECAF-15E6-4C13-A614-E00BD8414542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14297" t="5405" r="10743" b="2527"/>
          <a:stretch/>
        </p:blipFill>
        <p:spPr>
          <a:xfrm>
            <a:off x="5257800" y="3639763"/>
            <a:ext cx="3581400" cy="2837237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228600"/>
            <a:ext cx="8610600" cy="609600"/>
          </a:xfrm>
        </p:spPr>
        <p:txBody>
          <a:bodyPr/>
          <a:lstStyle/>
          <a:p>
            <a:pPr algn="l">
              <a:lnSpc>
                <a:spcPct val="90000"/>
              </a:lnSpc>
            </a:pPr>
            <a:r>
              <a:rPr lang="en-US" sz="2200" dirty="0">
                <a:solidFill>
                  <a:srgbClr val="0000FF"/>
                </a:solidFill>
                <a:latin typeface="Verdana" pitchFamily="1" charset="0"/>
                <a:ea typeface="ＭＳ Ｐゴシック" pitchFamily="1" charset="-128"/>
              </a:rPr>
              <a:t>What Students Will Do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914400"/>
            <a:ext cx="8534400" cy="5486400"/>
          </a:xfrm>
        </p:spPr>
        <p:txBody>
          <a:bodyPr/>
          <a:lstStyle/>
          <a:p>
            <a:r>
              <a:rPr lang="en-CA" sz="2200" dirty="0">
                <a:latin typeface="Verdana" panose="020B0604030504040204" pitchFamily="34" charset="0"/>
                <a:ea typeface="Verdana" panose="020B0604030504040204" pitchFamily="34" charset="0"/>
              </a:rPr>
              <a:t>Investigating the possibility of accurate tracking of neck flexion angle using two IMUs</a:t>
            </a:r>
          </a:p>
          <a:p>
            <a:pPr lvl="1"/>
            <a:r>
              <a:rPr lang="en-CA" sz="2000" dirty="0">
                <a:latin typeface="Verdana" panose="020B0604030504040204" pitchFamily="34" charset="0"/>
                <a:ea typeface="Verdana" panose="020B0604030504040204" pitchFamily="34" charset="0"/>
              </a:rPr>
              <a:t>Processing signals from two IMUs to extract neck flexion angle</a:t>
            </a:r>
          </a:p>
          <a:p>
            <a:pPr lvl="1"/>
            <a:r>
              <a:rPr lang="en-CA" sz="2000" dirty="0">
                <a:latin typeface="Verdana" panose="020B0604030504040204" pitchFamily="34" charset="0"/>
                <a:ea typeface="Verdana" panose="020B0604030504040204" pitchFamily="34" charset="0"/>
              </a:rPr>
              <a:t>Collecting ground truth data using other sensing modalities (e.g., optical tracker or EM tracker) for calibration and validation purposes</a:t>
            </a:r>
          </a:p>
          <a:p>
            <a:pPr marL="457200" lvl="1" indent="0">
              <a:buNone/>
            </a:pPr>
            <a:endParaRPr lang="en-CA" sz="20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r>
              <a:rPr lang="en-CA" sz="2200" dirty="0">
                <a:latin typeface="Verdana" panose="020B0604030504040204" pitchFamily="34" charset="0"/>
                <a:ea typeface="Verdana" panose="020B0604030504040204" pitchFamily="34" charset="0"/>
              </a:rPr>
              <a:t>Evaluating and comparing tracking accuracies achieved by IMUs vs. Kinect sensor vs. external tracker  </a:t>
            </a:r>
          </a:p>
          <a:p>
            <a:pPr marL="457200" lvl="1" indent="0">
              <a:buNone/>
            </a:pPr>
            <a:endParaRPr lang="en-CA" sz="20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r>
              <a:rPr lang="en-CA" sz="2200" dirty="0">
                <a:latin typeface="Verdana" panose="020B0604030504040204" pitchFamily="34" charset="0"/>
                <a:ea typeface="Verdana" panose="020B0604030504040204" pitchFamily="34" charset="0"/>
              </a:rPr>
              <a:t>Using and evaluating the developed system in </a:t>
            </a:r>
          </a:p>
          <a:p>
            <a:pPr lvl="1"/>
            <a:r>
              <a:rPr lang="en-CA" sz="2000" dirty="0">
                <a:latin typeface="Verdana" panose="020B0604030504040204" pitchFamily="34" charset="0"/>
                <a:ea typeface="Verdana" panose="020B0604030504040204" pitchFamily="34" charset="0"/>
              </a:rPr>
              <a:t>Phantom studies</a:t>
            </a:r>
          </a:p>
          <a:p>
            <a:pPr lvl="1"/>
            <a:r>
              <a:rPr lang="en-CA" sz="2000" dirty="0">
                <a:latin typeface="Verdana" panose="020B0604030504040204" pitchFamily="34" charset="0"/>
                <a:ea typeface="Verdana" panose="020B0604030504040204" pitchFamily="34" charset="0"/>
              </a:rPr>
              <a:t>IRB approved study in the OR</a:t>
            </a:r>
          </a:p>
        </p:txBody>
      </p:sp>
    </p:spTree>
    <p:extLst>
      <p:ext uri="{BB962C8B-B14F-4D97-AF65-F5344CB8AC3E}">
        <p14:creationId xmlns:p14="http://schemas.microsoft.com/office/powerpoint/2010/main" val="15146838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304800"/>
            <a:ext cx="8763000" cy="6096000"/>
          </a:xfrm>
        </p:spPr>
        <p:txBody>
          <a:bodyPr/>
          <a:lstStyle/>
          <a:p>
            <a:pPr marL="0" indent="0">
              <a:spcAft>
                <a:spcPts val="600"/>
              </a:spcAft>
              <a:buNone/>
            </a:pPr>
            <a:r>
              <a:rPr lang="en-US" sz="2200" b="1" dirty="0">
                <a:solidFill>
                  <a:srgbClr val="0000FF"/>
                </a:solidFill>
                <a:latin typeface="Verdana" pitchFamily="1" charset="0"/>
                <a:ea typeface="ＭＳ Ｐゴシック" pitchFamily="1" charset="-128"/>
              </a:rPr>
              <a:t>Deliverables:</a:t>
            </a:r>
            <a:endParaRPr lang="en-CA" sz="2000" b="1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r>
              <a:rPr lang="en-CA" sz="2000" b="1" dirty="0">
                <a:latin typeface="Verdana" panose="020B0604030504040204" pitchFamily="34" charset="0"/>
                <a:ea typeface="Verdana" panose="020B0604030504040204" pitchFamily="34" charset="0"/>
              </a:rPr>
              <a:t>Minimum: </a:t>
            </a:r>
            <a:r>
              <a:rPr lang="en-CA" sz="2000" dirty="0">
                <a:latin typeface="Verdana" panose="020B0604030504040204" pitchFamily="34" charset="0"/>
                <a:ea typeface="Verdana" panose="020B0604030504040204" pitchFamily="34" charset="0"/>
              </a:rPr>
              <a:t>Developing prototype system with two IMUs, together with external ground truth system (e.g., EM tracker or optical tracker) </a:t>
            </a:r>
          </a:p>
          <a:p>
            <a:r>
              <a:rPr lang="en-CA" sz="2000" b="1" dirty="0">
                <a:latin typeface="Verdana" panose="020B0604030504040204" pitchFamily="34" charset="0"/>
                <a:ea typeface="Verdana" panose="020B0604030504040204" pitchFamily="34" charset="0"/>
              </a:rPr>
              <a:t>Expected: </a:t>
            </a:r>
            <a:r>
              <a:rPr lang="en-CA" sz="2000" dirty="0">
                <a:latin typeface="Verdana" panose="020B0604030504040204" pitchFamily="34" charset="0"/>
                <a:ea typeface="Verdana" panose="020B0604030504040204" pitchFamily="34" charset="0"/>
              </a:rPr>
              <a:t>Validation of the system against ground truth; comparison against Kinect data</a:t>
            </a:r>
          </a:p>
          <a:p>
            <a:pPr>
              <a:spcAft>
                <a:spcPts val="900"/>
              </a:spcAft>
            </a:pPr>
            <a:r>
              <a:rPr lang="en-CA" sz="2000" b="1" dirty="0">
                <a:latin typeface="Verdana" panose="020B0604030504040204" pitchFamily="34" charset="0"/>
                <a:ea typeface="Verdana" panose="020B0604030504040204" pitchFamily="34" charset="0"/>
              </a:rPr>
              <a:t>Maximum: </a:t>
            </a:r>
            <a:r>
              <a:rPr lang="en-CA" sz="2000" dirty="0">
                <a:latin typeface="Verdana" panose="020B0604030504040204" pitchFamily="34" charset="0"/>
                <a:ea typeface="Verdana" panose="020B0604030504040204" pitchFamily="34" charset="0"/>
              </a:rPr>
              <a:t>Experimental evaluation in surgical setting (phantoms and/or actual surgery)</a:t>
            </a:r>
          </a:p>
          <a:p>
            <a:pPr marL="0" indent="0">
              <a:lnSpc>
                <a:spcPct val="90000"/>
              </a:lnSpc>
              <a:spcAft>
                <a:spcPts val="600"/>
              </a:spcAft>
              <a:buNone/>
            </a:pPr>
            <a:r>
              <a:rPr lang="en-US" sz="2200" b="1" dirty="0">
                <a:solidFill>
                  <a:srgbClr val="0000FF"/>
                </a:solidFill>
                <a:latin typeface="Verdana" pitchFamily="1" charset="0"/>
                <a:ea typeface="ＭＳ Ｐゴシック" pitchFamily="1" charset="-128"/>
              </a:rPr>
              <a:t>Group Size: </a:t>
            </a:r>
            <a:r>
              <a:rPr lang="en-US" sz="2000" dirty="0">
                <a:latin typeface="Verdana" panose="020B0604030504040204" pitchFamily="34" charset="0"/>
                <a:ea typeface="Verdana" panose="020B0604030504040204" pitchFamily="34" charset="0"/>
                <a:cs typeface="ＭＳ Ｐゴシック" pitchFamily="1" charset="-128"/>
              </a:rPr>
              <a:t>1-2</a:t>
            </a:r>
            <a:endParaRPr lang="en-US" sz="2000" b="1" dirty="0">
              <a:latin typeface="Verdana" panose="020B0604030504040204" pitchFamily="34" charset="0"/>
              <a:ea typeface="Verdana" panose="020B0604030504040204" pitchFamily="34" charset="0"/>
              <a:cs typeface="ＭＳ Ｐゴシック" pitchFamily="1" charset="-128"/>
            </a:endParaRPr>
          </a:p>
          <a:p>
            <a:pPr marL="0" indent="0">
              <a:lnSpc>
                <a:spcPct val="90000"/>
              </a:lnSpc>
              <a:spcAft>
                <a:spcPts val="0"/>
              </a:spcAft>
              <a:buNone/>
            </a:pPr>
            <a:r>
              <a:rPr lang="en-US" sz="2200" b="1" dirty="0">
                <a:solidFill>
                  <a:srgbClr val="0000FF"/>
                </a:solidFill>
                <a:latin typeface="Verdana" pitchFamily="1" charset="0"/>
                <a:ea typeface="ＭＳ Ｐゴシック" pitchFamily="1" charset="-128"/>
              </a:rPr>
              <a:t>Skills:</a:t>
            </a:r>
          </a:p>
          <a:p>
            <a:pPr>
              <a:lnSpc>
                <a:spcPct val="90000"/>
              </a:lnSpc>
              <a:spcAft>
                <a:spcPts val="0"/>
              </a:spcAft>
            </a:pPr>
            <a:r>
              <a:rPr lang="en-US" sz="2000" dirty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Programming skills such as C++ and Python/MATLAB</a:t>
            </a:r>
          </a:p>
          <a:p>
            <a:pPr>
              <a:lnSpc>
                <a:spcPct val="90000"/>
              </a:lnSpc>
              <a:spcAft>
                <a:spcPts val="0"/>
              </a:spcAft>
            </a:pPr>
            <a:r>
              <a:rPr lang="en-US" sz="2000" dirty="0">
                <a:latin typeface="Verdana" panose="020B0604030504040204" pitchFamily="34" charset="0"/>
                <a:ea typeface="Verdana" panose="020B0604030504040204" pitchFamily="34" charset="0"/>
              </a:rPr>
              <a:t>Knowledge of signal processing </a:t>
            </a:r>
          </a:p>
          <a:p>
            <a:pPr>
              <a:lnSpc>
                <a:spcPct val="90000"/>
              </a:lnSpc>
              <a:spcAft>
                <a:spcPts val="900"/>
              </a:spcAft>
            </a:pPr>
            <a:r>
              <a:rPr lang="en-US" sz="2000" dirty="0">
                <a:latin typeface="Verdana" panose="020B0604030504040204" pitchFamily="34" charset="0"/>
                <a:ea typeface="Verdana" panose="020B0604030504040204" pitchFamily="34" charset="0"/>
              </a:rPr>
              <a:t>Knowledge of sensor fusion and Kalman filter is a plus</a:t>
            </a:r>
            <a:endParaRPr lang="en-US" sz="2000" b="1" dirty="0">
              <a:latin typeface="Verdana" panose="020B0604030504040204" pitchFamily="34" charset="0"/>
              <a:ea typeface="Verdana" panose="020B0604030504040204" pitchFamily="34" charset="0"/>
              <a:cs typeface="ＭＳ Ｐゴシック" pitchFamily="1" charset="-128"/>
            </a:endParaRPr>
          </a:p>
          <a:p>
            <a:pPr marL="0" indent="0">
              <a:lnSpc>
                <a:spcPct val="90000"/>
              </a:lnSpc>
              <a:spcAft>
                <a:spcPts val="600"/>
              </a:spcAft>
              <a:buNone/>
            </a:pPr>
            <a:r>
              <a:rPr lang="en-US" sz="2200" b="1" dirty="0">
                <a:solidFill>
                  <a:srgbClr val="0000FF"/>
                </a:solidFill>
                <a:latin typeface="Verdana" pitchFamily="1" charset="0"/>
                <a:ea typeface="ＭＳ Ｐゴシック" pitchFamily="1" charset="-128"/>
              </a:rPr>
              <a:t>Mentors: </a:t>
            </a:r>
            <a:r>
              <a:rPr lang="en-US" sz="2000" dirty="0">
                <a:latin typeface="Verdana" panose="020B0604030504040204" pitchFamily="34" charset="0"/>
                <a:ea typeface="Verdana" panose="020B0604030504040204" pitchFamily="34" charset="0"/>
                <a:cs typeface="ＭＳ Ｐゴシック" pitchFamily="1" charset="-128"/>
              </a:rPr>
              <a:t>Dr. Mahya Shahbazi, Dr. Russell Taylor, </a:t>
            </a:r>
            <a:r>
              <a:rPr lang="en-US" sz="2000" dirty="0">
                <a:latin typeface="Verdana" panose="020B0604030504040204" pitchFamily="34" charset="0"/>
                <a:ea typeface="Verdana" panose="020B0604030504040204" pitchFamily="34" charset="0"/>
              </a:rPr>
              <a:t>Dr. Francis  Creighton, Dr. Chris </a:t>
            </a:r>
            <a:r>
              <a:rPr lang="en-US" sz="2000" dirty="0" err="1">
                <a:latin typeface="Verdana" panose="020B0604030504040204" pitchFamily="34" charset="0"/>
                <a:ea typeface="Verdana" panose="020B0604030504040204" pitchFamily="34" charset="0"/>
              </a:rPr>
              <a:t>Razavi</a:t>
            </a:r>
            <a:r>
              <a:rPr lang="en-US" sz="2000" dirty="0">
                <a:latin typeface="Verdana" panose="020B0604030504040204" pitchFamily="34" charset="0"/>
                <a:ea typeface="Verdana" panose="020B0604030504040204" pitchFamily="34" charset="0"/>
                <a:cs typeface="ＭＳ Ｐゴシック" pitchFamily="1" charset="-128"/>
              </a:rPr>
              <a:t> 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2000" b="1" dirty="0">
                <a:solidFill>
                  <a:srgbClr val="0000FF"/>
                </a:solidFill>
                <a:latin typeface="Verdana" pitchFamily="1" charset="0"/>
                <a:ea typeface="ＭＳ Ｐゴシック" pitchFamily="1" charset="-128"/>
              </a:rPr>
              <a:t>Contact:</a:t>
            </a:r>
            <a:r>
              <a:rPr lang="en-US" sz="2000" b="1" dirty="0">
                <a:solidFill>
                  <a:srgbClr val="0000FF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sz="1800" dirty="0">
                <a:latin typeface="Verdana" panose="020B0604030504040204" pitchFamily="34" charset="0"/>
                <a:ea typeface="Verdana" panose="020B0604030504040204" pitchFamily="34" charset="0"/>
              </a:rPr>
              <a:t>m</a:t>
            </a:r>
            <a:r>
              <a:rPr lang="en-US" sz="1800" dirty="0">
                <a:latin typeface="Verdana" panose="020B0604030504040204" pitchFamily="34" charset="0"/>
                <a:ea typeface="Verdana" panose="020B0604030504040204" pitchFamily="34" charset="0"/>
                <a:cs typeface="ＭＳ Ｐゴシック" pitchFamily="1" charset="-128"/>
              </a:rPr>
              <a:t>ahya.sh@jhu.edu, rht@jhu.edu, </a:t>
            </a:r>
            <a:r>
              <a:rPr lang="en-US" sz="1800" dirty="0">
                <a:latin typeface="Verdana" panose="020B0604030504040204" pitchFamily="34" charset="0"/>
                <a:ea typeface="Verdana" panose="020B0604030504040204" pitchFamily="34" charset="0"/>
              </a:rPr>
              <a:t>francis.creighton@jhmi.edu, crazavi1@jhmi.edu</a:t>
            </a:r>
            <a:endParaRPr lang="en-US" sz="1800" dirty="0">
              <a:latin typeface="Verdana" panose="020B0604030504040204" pitchFamily="34" charset="0"/>
              <a:ea typeface="Verdana" panose="020B0604030504040204" pitchFamily="34" charset="0"/>
              <a:cs typeface="ＭＳ Ｐゴシック" pitchFamily="1" charset="-128"/>
            </a:endParaRPr>
          </a:p>
          <a:p>
            <a:endParaRPr lang="en-CA" sz="20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71173493"/>
      </p:ext>
    </p:extLst>
  </p:cSld>
  <p:clrMapOvr>
    <a:masterClrMapping/>
  </p:clrMapOvr>
</p:sld>
</file>

<file path=ppt/theme/theme1.xml><?xml version="1.0" encoding="utf-8"?>
<a:theme xmlns:a="http://schemas.openxmlformats.org/drawingml/2006/main" name="CIS-Lecture">
  <a:themeElements>
    <a:clrScheme name="CIS-Lectur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CIS-Lectur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65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65" charset="0"/>
          </a:defRPr>
        </a:defPPr>
      </a:lstStyle>
    </a:lnDef>
  </a:objectDefaults>
  <a:extraClrSchemeLst>
    <a:extraClrScheme>
      <a:clrScheme name="CIS-Lectur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-Lectur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IS-Lectur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-Lectur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-Lectur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-Lectur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-Lectur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CIS-Lecture</Template>
  <TotalTime>6487</TotalTime>
  <Words>269</Words>
  <Application>Microsoft Office PowerPoint</Application>
  <PresentationFormat>On-screen Show (4:3)</PresentationFormat>
  <Paragraphs>31</Paragraphs>
  <Slides>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ＭＳ Ｐゴシック</vt:lpstr>
      <vt:lpstr>Arial</vt:lpstr>
      <vt:lpstr>Times New Roman</vt:lpstr>
      <vt:lpstr>Verdana</vt:lpstr>
      <vt:lpstr>Wingdings</vt:lpstr>
      <vt:lpstr>CIS-Lecture</vt:lpstr>
      <vt:lpstr>  Evaluation of Various Sensing Modalities for Accurate Measurement of Neck Flexion Angle during Thyroid Surgery</vt:lpstr>
      <vt:lpstr>What Students Will Do</vt:lpstr>
      <vt:lpstr>PowerPoint Presentation</vt:lpstr>
    </vt:vector>
  </TitlesOfParts>
  <Company>Johns Hopkins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Possible projects (examples)</dc:title>
  <dc:creator>R. H. Taylor</dc:creator>
  <cp:lastModifiedBy>Mahya Shahbazi</cp:lastModifiedBy>
  <cp:revision>136</cp:revision>
  <cp:lastPrinted>1998-01-12T19:42:20Z</cp:lastPrinted>
  <dcterms:created xsi:type="dcterms:W3CDTF">2014-01-14T11:21:36Z</dcterms:created>
  <dcterms:modified xsi:type="dcterms:W3CDTF">2019-01-23T22:57:20Z</dcterms:modified>
</cp:coreProperties>
</file>