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handoutMasterIdLst>
    <p:handoutMasterId r:id="rId22"/>
  </p:handoutMasterIdLst>
  <p:sldIdLst>
    <p:sldId id="277" r:id="rId2"/>
    <p:sldId id="276" r:id="rId3"/>
    <p:sldId id="291" r:id="rId4"/>
    <p:sldId id="299" r:id="rId5"/>
    <p:sldId id="301" r:id="rId6"/>
    <p:sldId id="292" r:id="rId7"/>
    <p:sldId id="300" r:id="rId8"/>
    <p:sldId id="293" r:id="rId9"/>
    <p:sldId id="294" r:id="rId10"/>
    <p:sldId id="296" r:id="rId11"/>
    <p:sldId id="306" r:id="rId12"/>
    <p:sldId id="297" r:id="rId13"/>
    <p:sldId id="298" r:id="rId14"/>
    <p:sldId id="295" r:id="rId15"/>
    <p:sldId id="302" r:id="rId16"/>
    <p:sldId id="303" r:id="rId17"/>
    <p:sldId id="304" r:id="rId18"/>
    <p:sldId id="305" r:id="rId19"/>
    <p:sldId id="290" r:id="rId2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1"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1"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1"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1" charset="0"/>
        <a:ea typeface="+mn-ea"/>
        <a:cs typeface="+mn-cs"/>
      </a:defRPr>
    </a:lvl5pPr>
    <a:lvl6pPr marL="2286000" algn="l" defTabSz="457200" rtl="0" eaLnBrk="1" latinLnBrk="0" hangingPunct="1">
      <a:defRPr sz="2400" kern="1200">
        <a:solidFill>
          <a:schemeClr val="tx1"/>
        </a:solidFill>
        <a:latin typeface="Arial" pitchFamily="1" charset="0"/>
        <a:ea typeface="+mn-ea"/>
        <a:cs typeface="+mn-cs"/>
      </a:defRPr>
    </a:lvl6pPr>
    <a:lvl7pPr marL="2743200" algn="l" defTabSz="457200" rtl="0" eaLnBrk="1" latinLnBrk="0" hangingPunct="1">
      <a:defRPr sz="2400" kern="1200">
        <a:solidFill>
          <a:schemeClr val="tx1"/>
        </a:solidFill>
        <a:latin typeface="Arial" pitchFamily="1" charset="0"/>
        <a:ea typeface="+mn-ea"/>
        <a:cs typeface="+mn-cs"/>
      </a:defRPr>
    </a:lvl7pPr>
    <a:lvl8pPr marL="3200400" algn="l" defTabSz="457200" rtl="0" eaLnBrk="1" latinLnBrk="0" hangingPunct="1">
      <a:defRPr sz="2400" kern="1200">
        <a:solidFill>
          <a:schemeClr val="tx1"/>
        </a:solidFill>
        <a:latin typeface="Arial" pitchFamily="1" charset="0"/>
        <a:ea typeface="+mn-ea"/>
        <a:cs typeface="+mn-cs"/>
      </a:defRPr>
    </a:lvl8pPr>
    <a:lvl9pPr marL="3657600" algn="l" defTabSz="457200" rtl="0" eaLnBrk="1" latinLnBrk="0" hangingPunct="1">
      <a:defRPr sz="2400" kern="1200">
        <a:solidFill>
          <a:schemeClr val="tx1"/>
        </a:solidFill>
        <a:latin typeface="Arial"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C04"/>
    <a:srgbClr val="AAAE12"/>
    <a:srgbClr val="8BB4FD"/>
    <a:srgbClr val="CCCCFF"/>
    <a:srgbClr val="9999FF"/>
    <a:srgbClr val="FFCCCC"/>
    <a:srgbClr val="99CCFF"/>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9"/>
  </p:normalViewPr>
  <p:slideViewPr>
    <p:cSldViewPr showGuides="1">
      <p:cViewPr varScale="1">
        <p:scale>
          <a:sx n="82" d="100"/>
          <a:sy n="82" d="100"/>
        </p:scale>
        <p:origin x="147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defRPr>
            </a:lvl1pPr>
          </a:lstStyle>
          <a:p>
            <a:pPr>
              <a:defRPr/>
            </a:pPr>
            <a:endParaRPr lang="en-US"/>
          </a:p>
        </p:txBody>
      </p:sp>
      <p:sp>
        <p:nvSpPr>
          <p:cNvPr id="92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defRPr>
            </a:lvl1pPr>
          </a:lstStyle>
          <a:p>
            <a:pPr>
              <a:defRPr/>
            </a:pPr>
            <a:endParaRPr lang="en-US"/>
          </a:p>
        </p:txBody>
      </p:sp>
      <p:sp>
        <p:nvSpPr>
          <p:cNvPr id="92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defRPr>
            </a:lvl1pPr>
          </a:lstStyle>
          <a:p>
            <a:pPr>
              <a:defRPr/>
            </a:pPr>
            <a:endParaRPr lang="en-US"/>
          </a:p>
        </p:txBody>
      </p:sp>
      <p:sp>
        <p:nvSpPr>
          <p:cNvPr id="92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6512CACE-AF88-ED49-8F85-D65AFFF2FC0A}" type="slidenum">
              <a:rPr lang="en-US"/>
              <a:pPr>
                <a:defRPr/>
              </a:pPr>
              <a:t>‹#›</a:t>
            </a:fld>
            <a:endParaRPr lang="en-US"/>
          </a:p>
        </p:txBody>
      </p:sp>
    </p:spTree>
    <p:extLst>
      <p:ext uri="{BB962C8B-B14F-4D97-AF65-F5344CB8AC3E}">
        <p14:creationId xmlns:p14="http://schemas.microsoft.com/office/powerpoint/2010/main" val="4007241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defRPr>
            </a:lvl1pPr>
          </a:lstStyle>
          <a:p>
            <a:pPr>
              <a:defRPr/>
            </a:pPr>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defRPr>
            </a:lvl1pPr>
          </a:lstStyle>
          <a:p>
            <a:pPr>
              <a:defRPr/>
            </a:pPr>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6F6788FD-083D-3B4A-BCEA-C6203DCA5662}" type="slidenum">
              <a:rPr lang="en-US"/>
              <a:pPr>
                <a:defRPr/>
              </a:pPr>
              <a:t>‹#›</a:t>
            </a:fld>
            <a:endParaRPr lang="en-US"/>
          </a:p>
        </p:txBody>
      </p:sp>
    </p:spTree>
    <p:extLst>
      <p:ext uri="{BB962C8B-B14F-4D97-AF65-F5344CB8AC3E}">
        <p14:creationId xmlns:p14="http://schemas.microsoft.com/office/powerpoint/2010/main" val="40106238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65"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144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914400"/>
            <a:ext cx="77724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12"/>
          <p:cNvGrpSpPr>
            <a:grpSpLocks/>
          </p:cNvGrpSpPr>
          <p:nvPr/>
        </p:nvGrpSpPr>
        <p:grpSpPr bwMode="auto">
          <a:xfrm>
            <a:off x="3302000" y="6477000"/>
            <a:ext cx="5842000" cy="381000"/>
            <a:chOff x="2080" y="4080"/>
            <a:chExt cx="3680" cy="240"/>
          </a:xfrm>
        </p:grpSpPr>
        <p:pic>
          <p:nvPicPr>
            <p:cNvPr id="1030" name="Picture 13" descr="ERCLogoSmallColor"/>
            <p:cNvPicPr>
              <a:picLocks noChangeAspect="1" noChangeArrowheads="1"/>
            </p:cNvPicPr>
            <p:nvPr/>
          </p:nvPicPr>
          <p:blipFill>
            <a:blip r:embed="rId13"/>
            <a:srcRect/>
            <a:stretch>
              <a:fillRect/>
            </a:stretch>
          </p:blipFill>
          <p:spPr bwMode="auto">
            <a:xfrm>
              <a:off x="5589" y="4080"/>
              <a:ext cx="171" cy="240"/>
            </a:xfrm>
            <a:prstGeom prst="rect">
              <a:avLst/>
            </a:prstGeom>
            <a:noFill/>
            <a:ln w="9525">
              <a:noFill/>
              <a:miter lim="800000"/>
              <a:headEnd/>
              <a:tailEnd/>
            </a:ln>
          </p:spPr>
        </p:pic>
        <p:sp>
          <p:nvSpPr>
            <p:cNvPr id="1038" name="Text Box 14"/>
            <p:cNvSpPr txBox="1">
              <a:spLocks noChangeArrowheads="1"/>
            </p:cNvSpPr>
            <p:nvPr/>
          </p:nvSpPr>
          <p:spPr bwMode="auto">
            <a:xfrm>
              <a:off x="2080" y="4118"/>
              <a:ext cx="3488" cy="154"/>
            </a:xfrm>
            <a:prstGeom prst="rect">
              <a:avLst/>
            </a:prstGeom>
            <a:noFill/>
            <a:ln w="9525">
              <a:noFill/>
              <a:miter lim="800000"/>
              <a:headEnd/>
              <a:tailEnd/>
            </a:ln>
            <a:effectLst/>
          </p:spPr>
          <p:txBody>
            <a:bodyPr wrap="none">
              <a:prstTxWarp prst="textNoShape">
                <a:avLst/>
              </a:prstTxWarp>
              <a:spAutoFit/>
            </a:bodyPr>
            <a:lstStyle/>
            <a:p>
              <a:pPr>
                <a:defRPr/>
              </a:pPr>
              <a:r>
                <a:rPr lang="en-US" sz="1000" b="1">
                  <a:solidFill>
                    <a:schemeClr val="bg2"/>
                  </a:solidFill>
                  <a:latin typeface="Arial" pitchFamily="-107" charset="0"/>
                </a:rPr>
                <a:t>Engineering Research Center for Computer Integrated Surgical Systems and Technology</a:t>
              </a:r>
            </a:p>
          </p:txBody>
        </p:sp>
      </p:grpSp>
      <p:sp>
        <p:nvSpPr>
          <p:cNvPr id="1040" name="Text Box 16"/>
          <p:cNvSpPr txBox="1">
            <a:spLocks noChangeArrowheads="1"/>
          </p:cNvSpPr>
          <p:nvPr/>
        </p:nvSpPr>
        <p:spPr bwMode="auto">
          <a:xfrm>
            <a:off x="0" y="6430963"/>
            <a:ext cx="3733800" cy="427037"/>
          </a:xfrm>
          <a:prstGeom prst="rect">
            <a:avLst/>
          </a:prstGeom>
          <a:noFill/>
          <a:ln w="9525">
            <a:noFill/>
            <a:miter lim="800000"/>
            <a:headEnd/>
            <a:tailEnd/>
          </a:ln>
          <a:effectLst/>
        </p:spPr>
        <p:txBody>
          <a:bodyPr>
            <a:prstTxWarp prst="textNoShape">
              <a:avLst/>
            </a:prstTxWarp>
            <a:spAutoFit/>
          </a:bodyPr>
          <a:lstStyle/>
          <a:p>
            <a:pPr marL="341313" indent="-341313">
              <a:defRPr/>
            </a:pPr>
            <a:fld id="{AC6DEC11-5E03-2848-BAEE-A26AD718E783}" type="slidenum">
              <a:rPr lang="en-US" sz="1200" b="1">
                <a:latin typeface="Arial" pitchFamily="-107" charset="0"/>
              </a:rPr>
              <a:pPr marL="341313" indent="-341313">
                <a:defRPr/>
              </a:pPr>
              <a:t>‹#›</a:t>
            </a:fld>
            <a:r>
              <a:rPr lang="en-US" sz="1200" b="1" dirty="0">
                <a:latin typeface="Arial" pitchFamily="-107" charset="0"/>
              </a:rPr>
              <a:t>	</a:t>
            </a:r>
            <a:r>
              <a:rPr lang="en-US" sz="1000" dirty="0">
                <a:latin typeface="Times New Roman" pitchFamily="-107" charset="0"/>
              </a:rPr>
              <a:t>600.456/656 CIS2 Spring 2018</a:t>
            </a:r>
          </a:p>
          <a:p>
            <a:pPr marL="341313" indent="-341313">
              <a:defRPr/>
            </a:pPr>
            <a:r>
              <a:rPr lang="en-US" sz="1000" dirty="0">
                <a:latin typeface="Times New Roman" pitchFamily="-107" charset="0"/>
              </a:rPr>
              <a:t>	Copyright © R. H. Taylor</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800" b="1">
          <a:solidFill>
            <a:schemeClr val="tx2"/>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2800" b="1">
          <a:solidFill>
            <a:schemeClr val="tx2"/>
          </a:solidFill>
          <a:latin typeface="Arial" pitchFamily="-65" charset="0"/>
          <a:ea typeface="ＭＳ Ｐゴシック" pitchFamily="-107" charset="-128"/>
          <a:cs typeface="ＭＳ Ｐゴシック" pitchFamily="-107" charset="-128"/>
        </a:defRPr>
      </a:lvl2pPr>
      <a:lvl3pPr algn="ctr" rtl="0" eaLnBrk="0" fontAlgn="base" hangingPunct="0">
        <a:spcBef>
          <a:spcPct val="0"/>
        </a:spcBef>
        <a:spcAft>
          <a:spcPct val="0"/>
        </a:spcAft>
        <a:defRPr sz="2800" b="1">
          <a:solidFill>
            <a:schemeClr val="tx2"/>
          </a:solidFill>
          <a:latin typeface="Arial" pitchFamily="-65" charset="0"/>
          <a:ea typeface="ＭＳ Ｐゴシック" pitchFamily="-107" charset="-128"/>
          <a:cs typeface="ＭＳ Ｐゴシック" pitchFamily="-107" charset="-128"/>
        </a:defRPr>
      </a:lvl3pPr>
      <a:lvl4pPr algn="ctr" rtl="0" eaLnBrk="0" fontAlgn="base" hangingPunct="0">
        <a:spcBef>
          <a:spcPct val="0"/>
        </a:spcBef>
        <a:spcAft>
          <a:spcPct val="0"/>
        </a:spcAft>
        <a:defRPr sz="2800" b="1">
          <a:solidFill>
            <a:schemeClr val="tx2"/>
          </a:solidFill>
          <a:latin typeface="Arial" pitchFamily="-65" charset="0"/>
          <a:ea typeface="ＭＳ Ｐゴシック" pitchFamily="-107" charset="-128"/>
          <a:cs typeface="ＭＳ Ｐゴシック" pitchFamily="-107" charset="-128"/>
        </a:defRPr>
      </a:lvl4pPr>
      <a:lvl5pPr algn="ctr" rtl="0" eaLnBrk="0" fontAlgn="base" hangingPunct="0">
        <a:spcBef>
          <a:spcPct val="0"/>
        </a:spcBef>
        <a:spcAft>
          <a:spcPct val="0"/>
        </a:spcAft>
        <a:defRPr sz="2800" b="1">
          <a:solidFill>
            <a:schemeClr val="tx2"/>
          </a:solidFill>
          <a:latin typeface="Arial" pitchFamily="-65" charset="0"/>
          <a:ea typeface="ＭＳ Ｐゴシック" pitchFamily="-107" charset="-128"/>
          <a:cs typeface="ＭＳ Ｐゴシック" pitchFamily="-107" charset="-128"/>
        </a:defRPr>
      </a:lvl5pPr>
      <a:lvl6pPr marL="457200" algn="ctr" rtl="0" eaLnBrk="0" fontAlgn="base" hangingPunct="0">
        <a:spcBef>
          <a:spcPct val="0"/>
        </a:spcBef>
        <a:spcAft>
          <a:spcPct val="0"/>
        </a:spcAft>
        <a:defRPr sz="2800" b="1">
          <a:solidFill>
            <a:schemeClr val="tx2"/>
          </a:solidFill>
          <a:latin typeface="Arial" pitchFamily="-65" charset="0"/>
        </a:defRPr>
      </a:lvl6pPr>
      <a:lvl7pPr marL="914400" algn="ctr" rtl="0" eaLnBrk="0" fontAlgn="base" hangingPunct="0">
        <a:spcBef>
          <a:spcPct val="0"/>
        </a:spcBef>
        <a:spcAft>
          <a:spcPct val="0"/>
        </a:spcAft>
        <a:defRPr sz="2800" b="1">
          <a:solidFill>
            <a:schemeClr val="tx2"/>
          </a:solidFill>
          <a:latin typeface="Arial" pitchFamily="-65" charset="0"/>
        </a:defRPr>
      </a:lvl7pPr>
      <a:lvl8pPr marL="1371600" algn="ctr" rtl="0" eaLnBrk="0" fontAlgn="base" hangingPunct="0">
        <a:spcBef>
          <a:spcPct val="0"/>
        </a:spcBef>
        <a:spcAft>
          <a:spcPct val="0"/>
        </a:spcAft>
        <a:defRPr sz="2800" b="1">
          <a:solidFill>
            <a:schemeClr val="tx2"/>
          </a:solidFill>
          <a:latin typeface="Arial" pitchFamily="-65" charset="0"/>
        </a:defRPr>
      </a:lvl8pPr>
      <a:lvl9pPr marL="1828800" algn="ctr" rtl="0" eaLnBrk="0" fontAlgn="base" hangingPunct="0">
        <a:spcBef>
          <a:spcPct val="0"/>
        </a:spcBef>
        <a:spcAft>
          <a:spcPct val="0"/>
        </a:spcAft>
        <a:defRPr sz="2800" b="1">
          <a:solidFill>
            <a:schemeClr val="tx2"/>
          </a:solidFill>
          <a:latin typeface="Arial" pitchFamily="-65"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65" charset="-128"/>
        </a:defRPr>
      </a:lvl2pPr>
      <a:lvl3pPr marL="108585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771650" indent="-228600" algn="l" rtl="0" eaLnBrk="0" fontAlgn="base" hangingPunct="0">
        <a:spcBef>
          <a:spcPct val="20000"/>
        </a:spcBef>
        <a:spcAft>
          <a:spcPct val="0"/>
        </a:spcAft>
        <a:buChar char="»"/>
        <a:defRPr>
          <a:solidFill>
            <a:schemeClr val="tx1"/>
          </a:solidFill>
          <a:latin typeface="+mn-lt"/>
          <a:ea typeface="ＭＳ Ｐゴシック" pitchFamily="-65" charset="-128"/>
        </a:defRPr>
      </a:lvl5pPr>
      <a:lvl6pPr marL="2228850" indent="-228600" algn="l" rtl="0" eaLnBrk="0" fontAlgn="base" hangingPunct="0">
        <a:spcBef>
          <a:spcPct val="20000"/>
        </a:spcBef>
        <a:spcAft>
          <a:spcPct val="0"/>
        </a:spcAft>
        <a:buChar char="»"/>
        <a:defRPr>
          <a:solidFill>
            <a:schemeClr val="tx1"/>
          </a:solidFill>
          <a:latin typeface="+mn-lt"/>
          <a:ea typeface="ＭＳ Ｐゴシック" pitchFamily="-65" charset="-128"/>
        </a:defRPr>
      </a:lvl6pPr>
      <a:lvl7pPr marL="2686050" indent="-228600" algn="l" rtl="0" eaLnBrk="0" fontAlgn="base" hangingPunct="0">
        <a:spcBef>
          <a:spcPct val="20000"/>
        </a:spcBef>
        <a:spcAft>
          <a:spcPct val="0"/>
        </a:spcAft>
        <a:buChar char="»"/>
        <a:defRPr>
          <a:solidFill>
            <a:schemeClr val="tx1"/>
          </a:solidFill>
          <a:latin typeface="+mn-lt"/>
          <a:ea typeface="ＭＳ Ｐゴシック" pitchFamily="-65" charset="-128"/>
        </a:defRPr>
      </a:lvl7pPr>
      <a:lvl8pPr marL="3143250" indent="-228600" algn="l" rtl="0" eaLnBrk="0" fontAlgn="base" hangingPunct="0">
        <a:spcBef>
          <a:spcPct val="20000"/>
        </a:spcBef>
        <a:spcAft>
          <a:spcPct val="0"/>
        </a:spcAft>
        <a:buChar char="»"/>
        <a:defRPr>
          <a:solidFill>
            <a:schemeClr val="tx1"/>
          </a:solidFill>
          <a:latin typeface="+mn-lt"/>
          <a:ea typeface="ＭＳ Ｐゴシック" pitchFamily="-65" charset="-128"/>
        </a:defRPr>
      </a:lvl8pPr>
      <a:lvl9pPr marL="3600450" indent="-228600" algn="l" rtl="0" eaLnBrk="0" fontAlgn="base" hangingPunct="0">
        <a:spcBef>
          <a:spcPct val="20000"/>
        </a:spcBef>
        <a:spcAft>
          <a:spcPct val="0"/>
        </a:spcAft>
        <a:buChar char="»"/>
        <a:defRPr>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A3E4-F0E0-4B51-B09F-B71C8786F644}"/>
              </a:ext>
            </a:extLst>
          </p:cNvPr>
          <p:cNvSpPr>
            <a:spLocks noGrp="1"/>
          </p:cNvSpPr>
          <p:nvPr>
            <p:ph type="ctrTitle"/>
          </p:nvPr>
        </p:nvSpPr>
        <p:spPr>
          <a:xfrm>
            <a:off x="533400" y="1066800"/>
            <a:ext cx="7772400" cy="2743200"/>
          </a:xfrm>
        </p:spPr>
        <p:txBody>
          <a:bodyPr/>
          <a:lstStyle/>
          <a:p>
            <a:r>
              <a:rPr lang="en-US" dirty="0">
                <a:solidFill>
                  <a:schemeClr val="accent2"/>
                </a:solidFill>
              </a:rPr>
              <a:t>DESIGN AND FABRICATION OF TACTILE INTERFACE FOR PALPATION</a:t>
            </a:r>
            <a:br>
              <a:rPr lang="en-US" dirty="0">
                <a:solidFill>
                  <a:schemeClr val="accent2"/>
                </a:solidFill>
              </a:rPr>
            </a:br>
            <a:br>
              <a:rPr lang="en-US" dirty="0">
                <a:solidFill>
                  <a:schemeClr val="accent2"/>
                </a:solidFill>
              </a:rPr>
            </a:br>
            <a:r>
              <a:rPr lang="en-US" dirty="0">
                <a:solidFill>
                  <a:schemeClr val="accent2"/>
                </a:solidFill>
              </a:rPr>
              <a:t>Background presentation</a:t>
            </a:r>
            <a:br>
              <a:rPr lang="en-US" dirty="0">
                <a:solidFill>
                  <a:schemeClr val="accent2"/>
                </a:solidFill>
              </a:rPr>
            </a:br>
            <a:br>
              <a:rPr lang="en-US" dirty="0">
                <a:solidFill>
                  <a:schemeClr val="accent2"/>
                </a:solidFill>
              </a:rPr>
            </a:br>
            <a:endParaRPr lang="en-US" dirty="0">
              <a:solidFill>
                <a:schemeClr val="accent2"/>
              </a:solidFill>
            </a:endParaRPr>
          </a:p>
        </p:txBody>
      </p:sp>
      <p:sp>
        <p:nvSpPr>
          <p:cNvPr id="3" name="Subtitle 2">
            <a:extLst>
              <a:ext uri="{FF2B5EF4-FFF2-40B4-BE49-F238E27FC236}">
                <a16:creationId xmlns:a16="http://schemas.microsoft.com/office/drawing/2014/main" id="{9AA06006-AA9B-4E43-BD4C-AD044CF97861}"/>
              </a:ext>
            </a:extLst>
          </p:cNvPr>
          <p:cNvSpPr>
            <a:spLocks noGrp="1"/>
          </p:cNvSpPr>
          <p:nvPr>
            <p:ph type="subTitle" idx="1"/>
          </p:nvPr>
        </p:nvSpPr>
        <p:spPr/>
        <p:txBody>
          <a:bodyPr/>
          <a:lstStyle/>
          <a:p>
            <a:r>
              <a:rPr lang="en-US" sz="2000" dirty="0"/>
              <a:t>Project By: Amrita </a:t>
            </a:r>
            <a:r>
              <a:rPr lang="en-US" sz="2000" dirty="0" err="1"/>
              <a:t>Krishnaraj</a:t>
            </a:r>
            <a:endParaRPr lang="en-US" sz="2000" dirty="0"/>
          </a:p>
          <a:p>
            <a:r>
              <a:rPr lang="en-US" sz="2000" dirty="0"/>
              <a:t>Team 16</a:t>
            </a:r>
          </a:p>
          <a:p>
            <a:r>
              <a:rPr lang="en-US" sz="2000" dirty="0"/>
              <a:t>Mentors: Dr. Nitish </a:t>
            </a:r>
            <a:r>
              <a:rPr lang="en-US" sz="2000" dirty="0" err="1"/>
              <a:t>Thakor</a:t>
            </a:r>
            <a:r>
              <a:rPr lang="en-US" sz="2000" dirty="0"/>
              <a:t>, Dr. Jeremy Brown</a:t>
            </a:r>
          </a:p>
        </p:txBody>
      </p:sp>
    </p:spTree>
    <p:extLst>
      <p:ext uri="{BB962C8B-B14F-4D97-AF65-F5344CB8AC3E}">
        <p14:creationId xmlns:p14="http://schemas.microsoft.com/office/powerpoint/2010/main" val="3268239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accent2"/>
                </a:solidFill>
              </a:rPr>
              <a:t>Software Process Overview</a:t>
            </a:r>
          </a:p>
        </p:txBody>
      </p:sp>
      <p:sp>
        <p:nvSpPr>
          <p:cNvPr id="4" name="Rectangle 3"/>
          <p:cNvSpPr/>
          <p:nvPr/>
        </p:nvSpPr>
        <p:spPr bwMode="auto">
          <a:xfrm>
            <a:off x="6006548" y="1524000"/>
            <a:ext cx="1676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ndParaRPr>
          </a:p>
        </p:txBody>
      </p:sp>
      <p:sp>
        <p:nvSpPr>
          <p:cNvPr id="5" name="TextBox 4"/>
          <p:cNvSpPr txBox="1"/>
          <p:nvPr/>
        </p:nvSpPr>
        <p:spPr>
          <a:xfrm>
            <a:off x="6006548" y="1600200"/>
            <a:ext cx="1676400" cy="338554"/>
          </a:xfrm>
          <a:prstGeom prst="rect">
            <a:avLst/>
          </a:prstGeom>
          <a:noFill/>
        </p:spPr>
        <p:txBody>
          <a:bodyPr wrap="square" rtlCol="0">
            <a:spAutoFit/>
          </a:bodyPr>
          <a:lstStyle/>
          <a:p>
            <a:r>
              <a:rPr lang="en-US" sz="1600" dirty="0"/>
              <a:t>Data smoothing</a:t>
            </a:r>
          </a:p>
        </p:txBody>
      </p:sp>
      <p:sp>
        <p:nvSpPr>
          <p:cNvPr id="6" name="Rectangle 5"/>
          <p:cNvSpPr/>
          <p:nvPr/>
        </p:nvSpPr>
        <p:spPr bwMode="auto">
          <a:xfrm>
            <a:off x="5943600" y="2581437"/>
            <a:ext cx="1828800" cy="6457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ndParaRPr>
          </a:p>
        </p:txBody>
      </p:sp>
      <p:sp>
        <p:nvSpPr>
          <p:cNvPr id="7" name="TextBox 6"/>
          <p:cNvSpPr txBox="1"/>
          <p:nvPr/>
        </p:nvSpPr>
        <p:spPr>
          <a:xfrm>
            <a:off x="6019800" y="2611921"/>
            <a:ext cx="1752600" cy="584775"/>
          </a:xfrm>
          <a:prstGeom prst="rect">
            <a:avLst/>
          </a:prstGeom>
          <a:noFill/>
        </p:spPr>
        <p:txBody>
          <a:bodyPr wrap="square" rtlCol="0">
            <a:spAutoFit/>
          </a:bodyPr>
          <a:lstStyle/>
          <a:p>
            <a:pPr algn="ctr"/>
            <a:r>
              <a:rPr lang="en-US" sz="1600" dirty="0"/>
              <a:t>Interpolation</a:t>
            </a:r>
          </a:p>
          <a:p>
            <a:pPr algn="ctr"/>
            <a:r>
              <a:rPr lang="en-US" sz="1600" dirty="0"/>
              <a:t>f(</a:t>
            </a:r>
            <a:r>
              <a:rPr lang="en-US" sz="1600" dirty="0" err="1"/>
              <a:t>x,y</a:t>
            </a:r>
            <a:r>
              <a:rPr lang="en-US" sz="1600" dirty="0"/>
              <a:t>)</a:t>
            </a:r>
          </a:p>
        </p:txBody>
      </p:sp>
      <p:sp>
        <p:nvSpPr>
          <p:cNvPr id="8" name="Rectangle 7"/>
          <p:cNvSpPr/>
          <p:nvPr/>
        </p:nvSpPr>
        <p:spPr bwMode="auto">
          <a:xfrm>
            <a:off x="5930348" y="3758625"/>
            <a:ext cx="1842052" cy="83099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ndParaRPr>
          </a:p>
        </p:txBody>
      </p:sp>
      <p:sp>
        <p:nvSpPr>
          <p:cNvPr id="9" name="TextBox 8"/>
          <p:cNvSpPr txBox="1"/>
          <p:nvPr/>
        </p:nvSpPr>
        <p:spPr>
          <a:xfrm>
            <a:off x="5917096" y="3758625"/>
            <a:ext cx="1676400" cy="830997"/>
          </a:xfrm>
          <a:prstGeom prst="rect">
            <a:avLst/>
          </a:prstGeom>
          <a:noFill/>
        </p:spPr>
        <p:txBody>
          <a:bodyPr wrap="square" rtlCol="0">
            <a:spAutoFit/>
          </a:bodyPr>
          <a:lstStyle/>
          <a:p>
            <a:pPr algn="ctr"/>
            <a:r>
              <a:rPr lang="en-US" sz="1600" dirty="0"/>
              <a:t>Background subtraction I(</a:t>
            </a:r>
            <a:r>
              <a:rPr lang="en-US" sz="1600" dirty="0" err="1"/>
              <a:t>x,y</a:t>
            </a:r>
            <a:r>
              <a:rPr lang="en-US" sz="1600" dirty="0"/>
              <a:t>)</a:t>
            </a:r>
          </a:p>
        </p:txBody>
      </p:sp>
      <p:sp>
        <p:nvSpPr>
          <p:cNvPr id="10" name="Rectangle 9"/>
          <p:cNvSpPr/>
          <p:nvPr/>
        </p:nvSpPr>
        <p:spPr bwMode="auto">
          <a:xfrm>
            <a:off x="6109252" y="5130225"/>
            <a:ext cx="1663148" cy="43237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ndParaRPr>
          </a:p>
        </p:txBody>
      </p:sp>
      <p:sp>
        <p:nvSpPr>
          <p:cNvPr id="11" name="TextBox 10"/>
          <p:cNvSpPr txBox="1"/>
          <p:nvPr/>
        </p:nvSpPr>
        <p:spPr>
          <a:xfrm>
            <a:off x="6096000" y="5130225"/>
            <a:ext cx="1676400" cy="338554"/>
          </a:xfrm>
          <a:prstGeom prst="rect">
            <a:avLst/>
          </a:prstGeom>
          <a:noFill/>
        </p:spPr>
        <p:txBody>
          <a:bodyPr wrap="square" rtlCol="0">
            <a:spAutoFit/>
          </a:bodyPr>
          <a:lstStyle/>
          <a:p>
            <a:r>
              <a:rPr lang="en-US" sz="1600" dirty="0"/>
              <a:t>Area detection</a:t>
            </a:r>
          </a:p>
        </p:txBody>
      </p:sp>
      <p:cxnSp>
        <p:nvCxnSpPr>
          <p:cNvPr id="13" name="Straight Arrow Connector 12"/>
          <p:cNvCxnSpPr>
            <a:stCxn id="4" idx="2"/>
            <a:endCxn id="6" idx="0"/>
          </p:cNvCxnSpPr>
          <p:nvPr/>
        </p:nvCxnSpPr>
        <p:spPr bwMode="auto">
          <a:xfrm>
            <a:off x="6844748" y="2057400"/>
            <a:ext cx="13252" cy="5240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6831496" y="3213262"/>
            <a:ext cx="13252" cy="5240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a:cxnSpLocks/>
          </p:cNvCxnSpPr>
          <p:nvPr/>
        </p:nvCxnSpPr>
        <p:spPr bwMode="auto">
          <a:xfrm>
            <a:off x="6775709" y="4610948"/>
            <a:ext cx="19878" cy="54060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740537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C34C8-F9FF-4ACE-9909-37A59C98B003}"/>
              </a:ext>
            </a:extLst>
          </p:cNvPr>
          <p:cNvSpPr>
            <a:spLocks noGrp="1"/>
          </p:cNvSpPr>
          <p:nvPr>
            <p:ph type="title"/>
          </p:nvPr>
        </p:nvSpPr>
        <p:spPr/>
        <p:txBody>
          <a:bodyPr/>
          <a:lstStyle/>
          <a:p>
            <a:pPr algn="l"/>
            <a:r>
              <a:rPr lang="en-IN" dirty="0">
                <a:solidFill>
                  <a:schemeClr val="accent2"/>
                </a:solidFill>
              </a:rPr>
              <a:t>Software stack</a:t>
            </a:r>
          </a:p>
        </p:txBody>
      </p:sp>
      <p:sp>
        <p:nvSpPr>
          <p:cNvPr id="4" name="Content Placeholder 3">
            <a:extLst>
              <a:ext uri="{FF2B5EF4-FFF2-40B4-BE49-F238E27FC236}">
                <a16:creationId xmlns:a16="http://schemas.microsoft.com/office/drawing/2014/main" id="{565B9EBE-164B-444C-8EA2-8465A968BC39}"/>
              </a:ext>
            </a:extLst>
          </p:cNvPr>
          <p:cNvSpPr txBox="1">
            <a:spLocks noGrp="1"/>
          </p:cNvSpPr>
          <p:nvPr>
            <p:ph idx="1"/>
          </p:nvPr>
        </p:nvSpPr>
        <p:spPr>
          <a:xfrm>
            <a:off x="685800" y="914400"/>
            <a:ext cx="7772400" cy="2788456"/>
          </a:xfrm>
          <a:prstGeom prst="rect">
            <a:avLst/>
          </a:prstGeom>
          <a:noFill/>
        </p:spPr>
        <p:txBody>
          <a:bodyPr wrap="square" rtlCol="0">
            <a:spAutoFit/>
          </a:bodyPr>
          <a:lstStyle/>
          <a:p>
            <a:pPr marL="0" indent="0">
              <a:buNone/>
            </a:pPr>
            <a:r>
              <a:rPr lang="en-US" dirty="0"/>
              <a:t>Data Smoothing:</a:t>
            </a:r>
          </a:p>
          <a:p>
            <a:pPr marL="285750" indent="-285750">
              <a:buFont typeface="Arial" panose="020B0604020202020204" pitchFamily="34" charset="0"/>
              <a:buChar char="•"/>
            </a:pPr>
            <a:r>
              <a:rPr lang="en-US" sz="1800" dirty="0"/>
              <a:t>Moving average over 10 cycles</a:t>
            </a:r>
          </a:p>
          <a:p>
            <a:pPr marL="0" indent="0">
              <a:buNone/>
            </a:pPr>
            <a:endParaRPr lang="en-US" dirty="0"/>
          </a:p>
          <a:p>
            <a:pPr marL="0" indent="0">
              <a:buNone/>
            </a:pPr>
            <a:r>
              <a:rPr lang="en-US" dirty="0"/>
              <a:t>Interpolation:</a:t>
            </a:r>
          </a:p>
          <a:p>
            <a:pPr marL="285750" indent="-285750">
              <a:buFont typeface="Arial" panose="020B0604020202020204" pitchFamily="34" charset="0"/>
              <a:buChar char="•"/>
            </a:pPr>
            <a:r>
              <a:rPr lang="en-US" sz="1800" dirty="0"/>
              <a:t>Data obtained from measuring unit has spatial resolution of 2mm</a:t>
            </a:r>
          </a:p>
          <a:p>
            <a:pPr marL="285750" indent="-285750">
              <a:buFont typeface="Arial" panose="020B0604020202020204" pitchFamily="34" charset="0"/>
              <a:buChar char="•"/>
            </a:pPr>
            <a:r>
              <a:rPr lang="en-US" sz="1800" dirty="0"/>
              <a:t>Linear interpolation to obtain high resolution image f(</a:t>
            </a:r>
            <a:r>
              <a:rPr lang="en-US" sz="1800" dirty="0" err="1"/>
              <a:t>x,y</a:t>
            </a:r>
            <a:r>
              <a:rPr lang="en-US" sz="1800" dirty="0"/>
              <a:t>)</a:t>
            </a:r>
          </a:p>
          <a:p>
            <a:endParaRPr lang="en-US" dirty="0"/>
          </a:p>
        </p:txBody>
      </p:sp>
      <p:pic>
        <p:nvPicPr>
          <p:cNvPr id="5" name="Picture 2">
            <a:extLst>
              <a:ext uri="{FF2B5EF4-FFF2-40B4-BE49-F238E27FC236}">
                <a16:creationId xmlns:a16="http://schemas.microsoft.com/office/drawing/2014/main" id="{D08355E4-5176-459C-8363-C54649FE12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675" t="18360" r="24200" b="44674"/>
          <a:stretch/>
        </p:blipFill>
        <p:spPr bwMode="auto">
          <a:xfrm>
            <a:off x="2438400" y="3446206"/>
            <a:ext cx="3733800" cy="2876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4527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accent2"/>
                </a:solidFill>
              </a:rPr>
              <a:t>Background Subtraction</a:t>
            </a:r>
          </a:p>
        </p:txBody>
      </p:sp>
      <p:sp>
        <p:nvSpPr>
          <p:cNvPr id="3" name="Content Placeholder 2"/>
          <p:cNvSpPr>
            <a:spLocks noGrp="1"/>
          </p:cNvSpPr>
          <p:nvPr>
            <p:ph idx="1"/>
          </p:nvPr>
        </p:nvSpPr>
        <p:spPr/>
        <p:txBody>
          <a:bodyPr/>
          <a:lstStyle/>
          <a:p>
            <a:r>
              <a:rPr lang="en-US" dirty="0"/>
              <a:t>background signal, we employed recorded blank (no-lump) tactile images ˆf(x, y; z) for each load value z.</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046" t="70312" r="12863" b="22784"/>
          <a:stretch/>
        </p:blipFill>
        <p:spPr bwMode="auto">
          <a:xfrm>
            <a:off x="2667000" y="2286000"/>
            <a:ext cx="4156363" cy="673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519" t="13797" r="13255" b="31722"/>
          <a:stretch/>
        </p:blipFill>
        <p:spPr bwMode="auto">
          <a:xfrm>
            <a:off x="3124200" y="3124200"/>
            <a:ext cx="3962399" cy="3535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8368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accent2"/>
                </a:solidFill>
              </a:rPr>
              <a:t>Area Estimation</a:t>
            </a:r>
          </a:p>
        </p:txBody>
      </p:sp>
      <p:sp>
        <p:nvSpPr>
          <p:cNvPr id="3" name="Content Placeholder 2"/>
          <p:cNvSpPr>
            <a:spLocks noGrp="1"/>
          </p:cNvSpPr>
          <p:nvPr>
            <p:ph idx="1"/>
          </p:nvPr>
        </p:nvSpPr>
        <p:spPr/>
        <p:txBody>
          <a:bodyPr/>
          <a:lstStyle/>
          <a:p>
            <a:r>
              <a:rPr lang="en-US" dirty="0"/>
              <a:t> </a:t>
            </a:r>
            <a:r>
              <a:rPr lang="en-US" sz="1800" dirty="0"/>
              <a:t>the lump image is modeled via a two-dimensional Gaussian function, whose parameters are fit to the data</a:t>
            </a:r>
          </a:p>
          <a:p>
            <a:endParaRPr lang="en-US" sz="1800" dirty="0"/>
          </a:p>
          <a:p>
            <a:endParaRPr lang="en-US" sz="1800" dirty="0"/>
          </a:p>
          <a:p>
            <a:r>
              <a:rPr lang="en-US" sz="1800" dirty="0"/>
              <a:t> estimated the image area A corresponding to the lump via the proportion of pixels that lie above the threshold</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318" t="57784" r="56364" b="36420"/>
          <a:stretch/>
        </p:blipFill>
        <p:spPr bwMode="auto">
          <a:xfrm>
            <a:off x="2399607" y="1601585"/>
            <a:ext cx="3940232" cy="565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136" t="42656" r="58591" b="52941"/>
          <a:stretch/>
        </p:blipFill>
        <p:spPr bwMode="auto">
          <a:xfrm>
            <a:off x="2679469" y="3111379"/>
            <a:ext cx="2959331" cy="429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2455" t="38364" r="12500" b="27704"/>
          <a:stretch/>
        </p:blipFill>
        <p:spPr bwMode="auto">
          <a:xfrm>
            <a:off x="5329842" y="3540868"/>
            <a:ext cx="3814158" cy="2828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4151" t="15036" r="52736" b="34701"/>
          <a:stretch/>
        </p:blipFill>
        <p:spPr bwMode="auto">
          <a:xfrm>
            <a:off x="1066800" y="3540867"/>
            <a:ext cx="3781245" cy="2828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1680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accent2"/>
                </a:solidFill>
              </a:rPr>
              <a:t>Results</a:t>
            </a:r>
          </a:p>
        </p:txBody>
      </p:sp>
      <p:sp>
        <p:nvSpPr>
          <p:cNvPr id="3" name="Content Placeholder 2"/>
          <p:cNvSpPr>
            <a:spLocks noGrp="1"/>
          </p:cNvSpPr>
          <p:nvPr>
            <p:ph idx="1"/>
          </p:nvPr>
        </p:nvSpPr>
        <p:spPr/>
        <p:txBody>
          <a:bodyPr/>
          <a:lstStyle/>
          <a:p>
            <a:pPr algn="just"/>
            <a:r>
              <a:rPr lang="en-US" sz="1800" dirty="0"/>
              <a:t>For lump-containing tissues the tactile images clearly manifest the presence of the lump upon indentation of at least 1.5 mm.</a:t>
            </a:r>
          </a:p>
          <a:p>
            <a:pPr algn="just"/>
            <a:endParaRPr lang="en-US" sz="1800" dirty="0"/>
          </a:p>
          <a:p>
            <a:pPr algn="just"/>
            <a:r>
              <a:rPr lang="en-US" sz="1800" dirty="0"/>
              <a:t>Blank tissues showed little spatial differentiation up to an indentation of 1.5 mm</a:t>
            </a:r>
          </a:p>
          <a:p>
            <a:pPr algn="just"/>
            <a:r>
              <a:rPr lang="en-US" sz="1800" dirty="0"/>
              <a:t>Beyond 1.5 mm increase in signal in the central area, where strain was larger, but those spatial changes were slowly varying. C/C0 = 110%</a:t>
            </a:r>
          </a:p>
          <a:p>
            <a:pPr algn="just"/>
            <a:endParaRPr lang="en-US" sz="1800" dirty="0"/>
          </a:p>
          <a:p>
            <a:pPr algn="just"/>
            <a:r>
              <a:rPr lang="en-US" sz="1800" dirty="0"/>
              <a:t>The standard deviation across all conditions was 12%, indicating that this size estimate was robust to the lump parameters and palpation method</a:t>
            </a:r>
          </a:p>
        </p:txBody>
      </p:sp>
    </p:spTree>
    <p:extLst>
      <p:ext uri="{BB962C8B-B14F-4D97-AF65-F5344CB8AC3E}">
        <p14:creationId xmlns:p14="http://schemas.microsoft.com/office/powerpoint/2010/main" val="278403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3F1D-2890-440A-88E6-BA2C5C375CD0}"/>
              </a:ext>
            </a:extLst>
          </p:cNvPr>
          <p:cNvSpPr>
            <a:spLocks noGrp="1"/>
          </p:cNvSpPr>
          <p:nvPr>
            <p:ph type="title"/>
          </p:nvPr>
        </p:nvSpPr>
        <p:spPr/>
        <p:txBody>
          <a:bodyPr/>
          <a:lstStyle/>
          <a:p>
            <a:pPr algn="l"/>
            <a:r>
              <a:rPr lang="en-IN" dirty="0">
                <a:solidFill>
                  <a:schemeClr val="accent2"/>
                </a:solidFill>
              </a:rPr>
              <a:t>Advantages and Disadvantages</a:t>
            </a:r>
          </a:p>
        </p:txBody>
      </p:sp>
      <p:sp>
        <p:nvSpPr>
          <p:cNvPr id="3" name="Content Placeholder 2">
            <a:extLst>
              <a:ext uri="{FF2B5EF4-FFF2-40B4-BE49-F238E27FC236}">
                <a16:creationId xmlns:a16="http://schemas.microsoft.com/office/drawing/2014/main" id="{FAE313CD-03F7-4E57-B325-AE216350E556}"/>
              </a:ext>
            </a:extLst>
          </p:cNvPr>
          <p:cNvSpPr>
            <a:spLocks noGrp="1"/>
          </p:cNvSpPr>
          <p:nvPr>
            <p:ph idx="1"/>
          </p:nvPr>
        </p:nvSpPr>
        <p:spPr/>
        <p:txBody>
          <a:bodyPr/>
          <a:lstStyle/>
          <a:p>
            <a:pPr marL="0" indent="0">
              <a:buNone/>
            </a:pPr>
            <a:endParaRPr lang="en-IN" sz="1800" dirty="0"/>
          </a:p>
          <a:p>
            <a:pPr marL="0" indent="0">
              <a:buNone/>
            </a:pPr>
            <a:r>
              <a:rPr lang="en-IN" sz="1800" dirty="0"/>
              <a:t>Advantages:</a:t>
            </a:r>
          </a:p>
          <a:p>
            <a:r>
              <a:rPr lang="en-US" sz="1800" dirty="0"/>
              <a:t>The hardware design was detailed</a:t>
            </a:r>
          </a:p>
          <a:p>
            <a:r>
              <a:rPr lang="en-US" sz="1800" dirty="0"/>
              <a:t>Images clearly represented and annotated</a:t>
            </a:r>
          </a:p>
          <a:p>
            <a:r>
              <a:rPr lang="en-US" sz="1800" dirty="0"/>
              <a:t>Phantom design was based on validated prior research</a:t>
            </a:r>
          </a:p>
          <a:p>
            <a:endParaRPr lang="en-US" sz="1800" dirty="0"/>
          </a:p>
          <a:p>
            <a:pPr marL="0" indent="0">
              <a:buNone/>
            </a:pPr>
            <a:r>
              <a:rPr lang="en-US" sz="1800" dirty="0"/>
              <a:t>Disadvantages:</a:t>
            </a:r>
          </a:p>
          <a:p>
            <a:r>
              <a:rPr lang="en-US" sz="1800" dirty="0"/>
              <a:t>Results were not discussed appropriately</a:t>
            </a:r>
          </a:p>
          <a:p>
            <a:r>
              <a:rPr lang="en-US" sz="1800" dirty="0"/>
              <a:t>Method not suitable for heterogenous tissue</a:t>
            </a:r>
          </a:p>
          <a:p>
            <a:r>
              <a:rPr lang="en-US" sz="1800" dirty="0"/>
              <a:t>Area of Lump estimation was based on known data</a:t>
            </a:r>
          </a:p>
          <a:p>
            <a:r>
              <a:rPr lang="en-US" sz="1800" dirty="0"/>
              <a:t>Lump samples used were of one geometry</a:t>
            </a:r>
          </a:p>
          <a:p>
            <a:r>
              <a:rPr lang="en-US" sz="1800" dirty="0"/>
              <a:t>Shear stress was not analyzed</a:t>
            </a:r>
          </a:p>
          <a:p>
            <a:r>
              <a:rPr lang="en-US" sz="1800" dirty="0"/>
              <a:t>Electronic system designed is not robust</a:t>
            </a:r>
            <a:endParaRPr lang="en-IN" sz="1800" dirty="0"/>
          </a:p>
        </p:txBody>
      </p:sp>
    </p:spTree>
    <p:extLst>
      <p:ext uri="{BB962C8B-B14F-4D97-AF65-F5344CB8AC3E}">
        <p14:creationId xmlns:p14="http://schemas.microsoft.com/office/powerpoint/2010/main" val="1290508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F6A4-0CC9-4730-9489-5D3E7D0D8A44}"/>
              </a:ext>
            </a:extLst>
          </p:cNvPr>
          <p:cNvSpPr>
            <a:spLocks noGrp="1"/>
          </p:cNvSpPr>
          <p:nvPr>
            <p:ph type="title"/>
          </p:nvPr>
        </p:nvSpPr>
        <p:spPr/>
        <p:txBody>
          <a:bodyPr/>
          <a:lstStyle/>
          <a:p>
            <a:pPr algn="l"/>
            <a:r>
              <a:rPr lang="en-IN" dirty="0">
                <a:solidFill>
                  <a:schemeClr val="accent2"/>
                </a:solidFill>
              </a:rPr>
              <a:t>Relevance</a:t>
            </a:r>
          </a:p>
        </p:txBody>
      </p:sp>
      <p:sp>
        <p:nvSpPr>
          <p:cNvPr id="3" name="Content Placeholder 2">
            <a:extLst>
              <a:ext uri="{FF2B5EF4-FFF2-40B4-BE49-F238E27FC236}">
                <a16:creationId xmlns:a16="http://schemas.microsoft.com/office/drawing/2014/main" id="{6AE2E630-7BD0-4DDE-B851-87BDF26DCF5B}"/>
              </a:ext>
            </a:extLst>
          </p:cNvPr>
          <p:cNvSpPr>
            <a:spLocks noGrp="1"/>
          </p:cNvSpPr>
          <p:nvPr>
            <p:ph idx="1"/>
          </p:nvPr>
        </p:nvSpPr>
        <p:spPr>
          <a:xfrm>
            <a:off x="685800" y="1219200"/>
            <a:ext cx="7772400" cy="5486400"/>
          </a:xfrm>
        </p:spPr>
        <p:txBody>
          <a:bodyPr/>
          <a:lstStyle/>
          <a:p>
            <a:r>
              <a:rPr lang="en-IN" sz="1800" dirty="0"/>
              <a:t>Experimental setup guide and validation of method</a:t>
            </a:r>
          </a:p>
          <a:p>
            <a:endParaRPr lang="en-IN" sz="1800" dirty="0"/>
          </a:p>
          <a:p>
            <a:r>
              <a:rPr lang="en-IN" sz="1800" dirty="0"/>
              <a:t>Indentation and data visualisation methods </a:t>
            </a:r>
          </a:p>
          <a:p>
            <a:endParaRPr lang="en-IN" sz="1800" dirty="0"/>
          </a:p>
          <a:p>
            <a:r>
              <a:rPr lang="en-IN" sz="1800" dirty="0"/>
              <a:t>Background subtraction technique</a:t>
            </a:r>
          </a:p>
          <a:p>
            <a:endParaRPr lang="en-IN" dirty="0"/>
          </a:p>
        </p:txBody>
      </p:sp>
    </p:spTree>
    <p:extLst>
      <p:ext uri="{BB962C8B-B14F-4D97-AF65-F5344CB8AC3E}">
        <p14:creationId xmlns:p14="http://schemas.microsoft.com/office/powerpoint/2010/main" val="2449769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52533-3705-49B8-B9A1-4DF198BD942A}"/>
              </a:ext>
            </a:extLst>
          </p:cNvPr>
          <p:cNvSpPr>
            <a:spLocks noGrp="1"/>
          </p:cNvSpPr>
          <p:nvPr>
            <p:ph type="title"/>
          </p:nvPr>
        </p:nvSpPr>
        <p:spPr/>
        <p:txBody>
          <a:bodyPr/>
          <a:lstStyle/>
          <a:p>
            <a:pPr algn="l"/>
            <a:r>
              <a:rPr lang="en-IN" dirty="0">
                <a:solidFill>
                  <a:schemeClr val="accent2"/>
                </a:solidFill>
              </a:rPr>
              <a:t>Conclusion</a:t>
            </a:r>
          </a:p>
        </p:txBody>
      </p:sp>
      <p:sp>
        <p:nvSpPr>
          <p:cNvPr id="3" name="Content Placeholder 2">
            <a:extLst>
              <a:ext uri="{FF2B5EF4-FFF2-40B4-BE49-F238E27FC236}">
                <a16:creationId xmlns:a16="http://schemas.microsoft.com/office/drawing/2014/main" id="{2EDDA094-DC0C-4905-BA25-81F59911BCE8}"/>
              </a:ext>
            </a:extLst>
          </p:cNvPr>
          <p:cNvSpPr>
            <a:spLocks noGrp="1"/>
          </p:cNvSpPr>
          <p:nvPr>
            <p:ph idx="1"/>
          </p:nvPr>
        </p:nvSpPr>
        <p:spPr>
          <a:xfrm>
            <a:off x="685800" y="1076632"/>
            <a:ext cx="7772400" cy="5486400"/>
          </a:xfrm>
        </p:spPr>
        <p:txBody>
          <a:bodyPr/>
          <a:lstStyle/>
          <a:p>
            <a:r>
              <a:rPr lang="en-US" sz="1800" dirty="0"/>
              <a:t>A method for imaging including the integrated electronic sensing system to achieve high levels of sensitivity was discussed in the paper.</a:t>
            </a:r>
          </a:p>
          <a:p>
            <a:endParaRPr lang="en-US" sz="1800" dirty="0"/>
          </a:p>
          <a:p>
            <a:r>
              <a:rPr lang="en-US" sz="1800" dirty="0"/>
              <a:t>An algorithm for the detection of lumps on the subsurface was discussed.</a:t>
            </a:r>
          </a:p>
          <a:p>
            <a:endParaRPr lang="en-US" sz="1800" dirty="0"/>
          </a:p>
          <a:p>
            <a:r>
              <a:rPr lang="en-US" sz="1800" dirty="0"/>
              <a:t>It successfully demonstrated the feasibility of tactile imaging of tissues.</a:t>
            </a:r>
            <a:endParaRPr lang="en-IN" sz="1800" dirty="0"/>
          </a:p>
        </p:txBody>
      </p:sp>
    </p:spTree>
    <p:extLst>
      <p:ext uri="{BB962C8B-B14F-4D97-AF65-F5344CB8AC3E}">
        <p14:creationId xmlns:p14="http://schemas.microsoft.com/office/powerpoint/2010/main" val="19815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6D27C-BA58-4075-BDB9-C719B5C55E77}"/>
              </a:ext>
            </a:extLst>
          </p:cNvPr>
          <p:cNvSpPr>
            <a:spLocks noGrp="1"/>
          </p:cNvSpPr>
          <p:nvPr>
            <p:ph type="title"/>
          </p:nvPr>
        </p:nvSpPr>
        <p:spPr/>
        <p:txBody>
          <a:bodyPr/>
          <a:lstStyle/>
          <a:p>
            <a:pPr algn="l"/>
            <a:r>
              <a:rPr lang="en-IN" dirty="0">
                <a:solidFill>
                  <a:schemeClr val="accent2"/>
                </a:solidFill>
              </a:rPr>
              <a:t>Reference</a:t>
            </a:r>
          </a:p>
        </p:txBody>
      </p:sp>
      <p:sp>
        <p:nvSpPr>
          <p:cNvPr id="3" name="Content Placeholder 2">
            <a:extLst>
              <a:ext uri="{FF2B5EF4-FFF2-40B4-BE49-F238E27FC236}">
                <a16:creationId xmlns:a16="http://schemas.microsoft.com/office/drawing/2014/main" id="{5D9F0FFF-BE7D-4C61-A4E5-B1AACA73FB0C}"/>
              </a:ext>
            </a:extLst>
          </p:cNvPr>
          <p:cNvSpPr>
            <a:spLocks noGrp="1"/>
          </p:cNvSpPr>
          <p:nvPr>
            <p:ph idx="1"/>
          </p:nvPr>
        </p:nvSpPr>
        <p:spPr/>
        <p:txBody>
          <a:bodyPr/>
          <a:lstStyle/>
          <a:p>
            <a:pPr lvl="0"/>
            <a:r>
              <a:rPr lang="en-IN" sz="1800" dirty="0"/>
              <a:t>B. Li </a:t>
            </a:r>
            <a:r>
              <a:rPr lang="en-IN" sz="1800" i="1" dirty="0"/>
              <a:t>et al.</a:t>
            </a:r>
            <a:r>
              <a:rPr lang="en-IN" sz="1800" dirty="0"/>
              <a:t>, “Assemblies of microfluidic channels and micropillars facilitate sensitive and stretchable tactile sensing,” </a:t>
            </a:r>
            <a:r>
              <a:rPr lang="en-IN" sz="1800" i="1" dirty="0"/>
              <a:t>IEEE Sensors J.</a:t>
            </a:r>
            <a:r>
              <a:rPr lang="en-IN" sz="1800" dirty="0"/>
              <a:t>, vol. 16, no. 24, pp. 8908–8915, Dec. 2016.</a:t>
            </a:r>
          </a:p>
          <a:p>
            <a:pPr lvl="0"/>
            <a:endParaRPr lang="en-IN" sz="1800" dirty="0"/>
          </a:p>
          <a:p>
            <a:pPr lvl="0"/>
            <a:r>
              <a:rPr lang="en-IN" sz="1800" dirty="0"/>
              <a:t>B. Li </a:t>
            </a:r>
            <a:r>
              <a:rPr lang="en-IN" sz="1800" i="1" dirty="0"/>
              <a:t>et al.</a:t>
            </a:r>
            <a:r>
              <a:rPr lang="en-IN" sz="1800" dirty="0"/>
              <a:t>, “Mechanical Imaging of Soft Tissues with a Highly Compliant Tactile Sensing Array,” </a:t>
            </a:r>
            <a:r>
              <a:rPr lang="en-IN" sz="1800" i="1" dirty="0"/>
              <a:t>IEEE Transaction on Biomedical Engineering J.</a:t>
            </a:r>
            <a:r>
              <a:rPr lang="en-IN" sz="1800" dirty="0"/>
              <a:t>, vol. 65, no. 3, pp. 687–698, March. 2018.</a:t>
            </a:r>
          </a:p>
          <a:p>
            <a:endParaRPr lang="en-IN" dirty="0"/>
          </a:p>
        </p:txBody>
      </p:sp>
    </p:spTree>
    <p:extLst>
      <p:ext uri="{BB962C8B-B14F-4D97-AF65-F5344CB8AC3E}">
        <p14:creationId xmlns:p14="http://schemas.microsoft.com/office/powerpoint/2010/main" val="1889434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AE852-920B-44C3-AA88-30AD63DA3064}"/>
              </a:ext>
            </a:extLst>
          </p:cNvPr>
          <p:cNvSpPr>
            <a:spLocks noGrp="1"/>
          </p:cNvSpPr>
          <p:nvPr>
            <p:ph type="title"/>
          </p:nvPr>
        </p:nvSpPr>
        <p:spPr>
          <a:xfrm>
            <a:off x="685800" y="1981200"/>
            <a:ext cx="7772400" cy="609600"/>
          </a:xfrm>
        </p:spPr>
        <p:txBody>
          <a:bodyPr/>
          <a:lstStyle/>
          <a:p>
            <a:r>
              <a:rPr lang="en-US" dirty="0">
                <a:solidFill>
                  <a:schemeClr val="accent2"/>
                </a:solidFill>
              </a:rPr>
              <a:t>Thank You !!</a:t>
            </a:r>
          </a:p>
        </p:txBody>
      </p:sp>
    </p:spTree>
    <p:extLst>
      <p:ext uri="{BB962C8B-B14F-4D97-AF65-F5344CB8AC3E}">
        <p14:creationId xmlns:p14="http://schemas.microsoft.com/office/powerpoint/2010/main" val="1520988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0FEC-3A2E-40E5-9AA6-C27449165376}"/>
              </a:ext>
            </a:extLst>
          </p:cNvPr>
          <p:cNvSpPr>
            <a:spLocks noGrp="1"/>
          </p:cNvSpPr>
          <p:nvPr>
            <p:ph type="title"/>
          </p:nvPr>
        </p:nvSpPr>
        <p:spPr/>
        <p:txBody>
          <a:bodyPr/>
          <a:lstStyle/>
          <a:p>
            <a:pPr algn="l"/>
            <a:r>
              <a:rPr lang="en-US" dirty="0">
                <a:solidFill>
                  <a:schemeClr val="accent2"/>
                </a:solidFill>
              </a:rPr>
              <a:t>Introduction</a:t>
            </a:r>
          </a:p>
        </p:txBody>
      </p:sp>
      <p:sp>
        <p:nvSpPr>
          <p:cNvPr id="3" name="Content Placeholder 2">
            <a:extLst>
              <a:ext uri="{FF2B5EF4-FFF2-40B4-BE49-F238E27FC236}">
                <a16:creationId xmlns:a16="http://schemas.microsoft.com/office/drawing/2014/main" id="{A0BD9935-ABDF-4BA3-BA09-5FC890DC0D44}"/>
              </a:ext>
            </a:extLst>
          </p:cNvPr>
          <p:cNvSpPr>
            <a:spLocks noGrp="1"/>
          </p:cNvSpPr>
          <p:nvPr>
            <p:ph idx="1"/>
          </p:nvPr>
        </p:nvSpPr>
        <p:spPr/>
        <p:txBody>
          <a:bodyPr/>
          <a:lstStyle/>
          <a:p>
            <a:pPr marL="0" indent="0" algn="just">
              <a:buNone/>
            </a:pPr>
            <a:r>
              <a:rPr lang="en-US" sz="2000" b="1" dirty="0"/>
              <a:t>Project Goal:</a:t>
            </a:r>
          </a:p>
          <a:p>
            <a:pPr algn="just"/>
            <a:r>
              <a:rPr lang="en-US" sz="1800" dirty="0"/>
              <a:t>Design and Fabricate a tactile interface and a method for detecting the breast lumps. </a:t>
            </a:r>
          </a:p>
          <a:p>
            <a:pPr marL="0" indent="0" algn="just">
              <a:buNone/>
            </a:pPr>
            <a:endParaRPr lang="en-US" sz="1800" dirty="0"/>
          </a:p>
          <a:p>
            <a:pPr marL="108360" indent="0" algn="just">
              <a:buClr>
                <a:srgbClr val="000000"/>
              </a:buClr>
              <a:buSzPct val="45000"/>
              <a:buNone/>
            </a:pPr>
            <a:endParaRPr lang="en-US" sz="1800" spc="-1" dirty="0">
              <a:solidFill>
                <a:srgbClr val="000000"/>
              </a:solidFill>
              <a:uFill>
                <a:solidFill>
                  <a:srgbClr val="FFFFFF"/>
                </a:solidFill>
              </a:uFill>
            </a:endParaRPr>
          </a:p>
          <a:p>
            <a:pPr marL="432000" indent="-323640" algn="just">
              <a:lnSpc>
                <a:spcPct val="100000"/>
              </a:lnSpc>
              <a:buClr>
                <a:srgbClr val="000000"/>
              </a:buClr>
              <a:buSzPct val="45000"/>
              <a:buFont typeface="Arial" panose="020B0604020202020204" pitchFamily="34" charset="0"/>
              <a:buChar char="•"/>
            </a:pPr>
            <a:endParaRPr lang="en-US" sz="1800" spc="-1" baseline="9000" dirty="0">
              <a:solidFill>
                <a:srgbClr val="000000"/>
              </a:solidFill>
              <a:uFill>
                <a:solidFill>
                  <a:srgbClr val="FFFFFF"/>
                </a:solidFill>
              </a:uFill>
              <a:ea typeface="Noto Sans CJK SC Regular"/>
            </a:endParaRPr>
          </a:p>
          <a:p>
            <a:pPr marL="0" indent="0" algn="just">
              <a:buNone/>
            </a:pPr>
            <a:endParaRPr lang="en-US" sz="1800" dirty="0"/>
          </a:p>
        </p:txBody>
      </p:sp>
    </p:spTree>
    <p:extLst>
      <p:ext uri="{BB962C8B-B14F-4D97-AF65-F5344CB8AC3E}">
        <p14:creationId xmlns:p14="http://schemas.microsoft.com/office/powerpoint/2010/main" val="3666146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accent2"/>
                </a:solidFill>
              </a:rPr>
              <a:t>Tactile Imaging methods and Limitations</a:t>
            </a:r>
          </a:p>
        </p:txBody>
      </p:sp>
      <p:sp>
        <p:nvSpPr>
          <p:cNvPr id="3" name="Content Placeholder 2"/>
          <p:cNvSpPr>
            <a:spLocks noGrp="1"/>
          </p:cNvSpPr>
          <p:nvPr>
            <p:ph idx="1"/>
          </p:nvPr>
        </p:nvSpPr>
        <p:spPr>
          <a:xfrm>
            <a:off x="762000" y="1219200"/>
            <a:ext cx="7772400" cy="2819400"/>
          </a:xfrm>
        </p:spPr>
        <p:txBody>
          <a:bodyPr/>
          <a:lstStyle/>
          <a:p>
            <a:r>
              <a:rPr lang="en-US" sz="1800" dirty="0"/>
              <a:t>optical-based mechanical sensing</a:t>
            </a:r>
          </a:p>
          <a:p>
            <a:r>
              <a:rPr lang="en-US" sz="1800" dirty="0"/>
              <a:t>capacitive strain sensing </a:t>
            </a:r>
          </a:p>
          <a:p>
            <a:r>
              <a:rPr lang="en-US" sz="1800" dirty="0"/>
              <a:t>rigid point-force sensors based on resistive, piezoelectric and magnetic principles</a:t>
            </a:r>
          </a:p>
          <a:p>
            <a:r>
              <a:rPr lang="en-US" sz="1800" dirty="0"/>
              <a:t>mechanical sensors </a:t>
            </a:r>
          </a:p>
          <a:p>
            <a:pPr lvl="1"/>
            <a:r>
              <a:rPr lang="en-US" sz="1800" dirty="0"/>
              <a:t>from stretchable materials, </a:t>
            </a:r>
          </a:p>
          <a:p>
            <a:pPr lvl="1"/>
            <a:r>
              <a:rPr lang="en-US" sz="1800" dirty="0"/>
              <a:t>somewhat stiffer polydimethylsiloxane (PDMS) </a:t>
            </a:r>
          </a:p>
          <a:p>
            <a:pPr lvl="1"/>
            <a:r>
              <a:rPr lang="en-US" sz="1800" dirty="0"/>
              <a:t>through other geometric specializations</a:t>
            </a:r>
          </a:p>
        </p:txBody>
      </p:sp>
      <p:sp>
        <p:nvSpPr>
          <p:cNvPr id="4" name="TextBox 3"/>
          <p:cNvSpPr txBox="1"/>
          <p:nvPr/>
        </p:nvSpPr>
        <p:spPr>
          <a:xfrm>
            <a:off x="658427" y="4191000"/>
            <a:ext cx="7696200" cy="1292662"/>
          </a:xfrm>
          <a:prstGeom prst="rect">
            <a:avLst/>
          </a:prstGeom>
          <a:noFill/>
        </p:spPr>
        <p:txBody>
          <a:bodyPr wrap="square" rtlCol="0">
            <a:spAutoFit/>
          </a:bodyPr>
          <a:lstStyle/>
          <a:p>
            <a:r>
              <a:rPr lang="en-US" dirty="0"/>
              <a:t>Limitations:</a:t>
            </a:r>
          </a:p>
          <a:p>
            <a:pPr marL="342900" indent="-342900">
              <a:buFont typeface="Arial" panose="020B0604020202020204" pitchFamily="34" charset="0"/>
              <a:buChar char="•"/>
            </a:pPr>
            <a:r>
              <a:rPr lang="en-US" sz="1800" dirty="0"/>
              <a:t>Sensors distributed over rigid substrates</a:t>
            </a:r>
          </a:p>
          <a:p>
            <a:pPr marL="342900" indent="-342900">
              <a:buFont typeface="Arial" panose="020B0604020202020204" pitchFamily="34" charset="0"/>
              <a:buChar char="•"/>
            </a:pPr>
            <a:r>
              <a:rPr lang="en-US" sz="1800" dirty="0"/>
              <a:t>Inability to account for heterogeneous bodily tissues</a:t>
            </a:r>
          </a:p>
          <a:p>
            <a:pPr marL="342900" indent="-342900">
              <a:buFont typeface="Arial" panose="020B0604020202020204" pitchFamily="34" charset="0"/>
              <a:buChar char="•"/>
            </a:pPr>
            <a:r>
              <a:rPr lang="en-US" sz="1800" dirty="0"/>
              <a:t>Inability to measure locomotion of lumps</a:t>
            </a:r>
          </a:p>
        </p:txBody>
      </p:sp>
    </p:spTree>
    <p:extLst>
      <p:ext uri="{BB962C8B-B14F-4D97-AF65-F5344CB8AC3E}">
        <p14:creationId xmlns:p14="http://schemas.microsoft.com/office/powerpoint/2010/main" val="259055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6CD9E-6966-4D05-A0DC-32C9C6D83ABC}"/>
              </a:ext>
            </a:extLst>
          </p:cNvPr>
          <p:cNvSpPr>
            <a:spLocks noGrp="1"/>
          </p:cNvSpPr>
          <p:nvPr>
            <p:ph type="title"/>
          </p:nvPr>
        </p:nvSpPr>
        <p:spPr/>
        <p:txBody>
          <a:bodyPr/>
          <a:lstStyle/>
          <a:p>
            <a:pPr algn="l"/>
            <a:r>
              <a:rPr lang="en-IN" dirty="0">
                <a:solidFill>
                  <a:schemeClr val="accent2"/>
                </a:solidFill>
              </a:rPr>
              <a:t>Paper Selected</a:t>
            </a:r>
          </a:p>
        </p:txBody>
      </p:sp>
      <p:sp>
        <p:nvSpPr>
          <p:cNvPr id="3" name="Content Placeholder 2">
            <a:extLst>
              <a:ext uri="{FF2B5EF4-FFF2-40B4-BE49-F238E27FC236}">
                <a16:creationId xmlns:a16="http://schemas.microsoft.com/office/drawing/2014/main" id="{C1EDE803-4FEF-483C-959D-69EBB753DAA8}"/>
              </a:ext>
            </a:extLst>
          </p:cNvPr>
          <p:cNvSpPr>
            <a:spLocks noGrp="1"/>
          </p:cNvSpPr>
          <p:nvPr>
            <p:ph idx="1"/>
          </p:nvPr>
        </p:nvSpPr>
        <p:spPr/>
        <p:txBody>
          <a:bodyPr/>
          <a:lstStyle/>
          <a:p>
            <a:r>
              <a:rPr lang="en-IN" sz="1800" dirty="0"/>
              <a:t>B. Li </a:t>
            </a:r>
            <a:r>
              <a:rPr lang="en-IN" sz="1800" i="1" dirty="0"/>
              <a:t>et al.</a:t>
            </a:r>
            <a:r>
              <a:rPr lang="en-IN" sz="1800" dirty="0"/>
              <a:t>, “Mechanical Imaging of Soft Tissues with a Highly Compliant Tactile Sensing Array,” </a:t>
            </a:r>
            <a:r>
              <a:rPr lang="en-IN" sz="1800" i="1" dirty="0"/>
              <a:t>IEEE Transaction on Biomedical Engineering J.</a:t>
            </a:r>
            <a:r>
              <a:rPr lang="en-IN" sz="1800" dirty="0"/>
              <a:t>, vol. 65, no. 3, pp. 687–698, March. 2018.</a:t>
            </a:r>
          </a:p>
          <a:p>
            <a:endParaRPr lang="en-IN" dirty="0"/>
          </a:p>
        </p:txBody>
      </p:sp>
    </p:spTree>
    <p:extLst>
      <p:ext uri="{BB962C8B-B14F-4D97-AF65-F5344CB8AC3E}">
        <p14:creationId xmlns:p14="http://schemas.microsoft.com/office/powerpoint/2010/main" val="4112909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A2961-DF3C-44D0-A31E-ED9EC4E3EAE2}"/>
              </a:ext>
            </a:extLst>
          </p:cNvPr>
          <p:cNvSpPr>
            <a:spLocks noGrp="1"/>
          </p:cNvSpPr>
          <p:nvPr>
            <p:ph type="title"/>
          </p:nvPr>
        </p:nvSpPr>
        <p:spPr/>
        <p:txBody>
          <a:bodyPr/>
          <a:lstStyle/>
          <a:p>
            <a:pPr algn="l"/>
            <a:r>
              <a:rPr lang="en-IN" dirty="0">
                <a:solidFill>
                  <a:schemeClr val="accent2"/>
                </a:solidFill>
              </a:rPr>
              <a:t>Introduction</a:t>
            </a:r>
          </a:p>
        </p:txBody>
      </p:sp>
      <p:sp>
        <p:nvSpPr>
          <p:cNvPr id="3" name="Content Placeholder 2">
            <a:extLst>
              <a:ext uri="{FF2B5EF4-FFF2-40B4-BE49-F238E27FC236}">
                <a16:creationId xmlns:a16="http://schemas.microsoft.com/office/drawing/2014/main" id="{E9B029E8-EE81-444A-975C-C770C1EE65FC}"/>
              </a:ext>
            </a:extLst>
          </p:cNvPr>
          <p:cNvSpPr>
            <a:spLocks noGrp="1"/>
          </p:cNvSpPr>
          <p:nvPr>
            <p:ph idx="1"/>
          </p:nvPr>
        </p:nvSpPr>
        <p:spPr/>
        <p:txBody>
          <a:bodyPr/>
          <a:lstStyle/>
          <a:p>
            <a:pPr algn="just"/>
            <a:r>
              <a:rPr lang="en-IN" sz="1800" dirty="0"/>
              <a:t>Tactile elasticity imaging, or tactile </a:t>
            </a:r>
            <a:r>
              <a:rPr lang="en-IN" sz="1800" dirty="0" err="1"/>
              <a:t>elastography</a:t>
            </a:r>
            <a:r>
              <a:rPr lang="en-IN" sz="1800" dirty="0"/>
              <a:t>, aims to reconstruct the composition of a volume of tissue from surface mechanical measurements, in the form of stress (normal pressure and shear traction) or strain (displacement) captured by a measurement instrument.</a:t>
            </a:r>
          </a:p>
          <a:p>
            <a:pPr algn="just"/>
            <a:endParaRPr lang="en-IN" sz="1800" dirty="0"/>
          </a:p>
          <a:p>
            <a:pPr algn="just"/>
            <a:r>
              <a:rPr lang="en-IN" sz="1800" dirty="0"/>
              <a:t>Physicians during palpation often miss nodules or lumps, due to tissue inhomogeneities, perceptual limitations in what can be felt, or to incorrect technique, leading to diagnostic errors. </a:t>
            </a:r>
          </a:p>
          <a:p>
            <a:pPr algn="just"/>
            <a:endParaRPr lang="en-IN" sz="1800" dirty="0"/>
          </a:p>
          <a:p>
            <a:pPr algn="just"/>
            <a:r>
              <a:rPr lang="en-IN" sz="1800" dirty="0"/>
              <a:t>Imaging techniques based on softer sensors, like that presented here, could facilitate imaging of sensitive, curved, hard, or heterogeneous tissues, and could yield wearable sensors that are able to capture quantitative data during existing clinical physical examination practices.</a:t>
            </a:r>
          </a:p>
        </p:txBody>
      </p:sp>
    </p:spTree>
    <p:extLst>
      <p:ext uri="{BB962C8B-B14F-4D97-AF65-F5344CB8AC3E}">
        <p14:creationId xmlns:p14="http://schemas.microsoft.com/office/powerpoint/2010/main" val="2661961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accent2"/>
                </a:solidFill>
              </a:rPr>
              <a:t>Experiment Overview</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1598" t="25909" r="10534" b="45197"/>
          <a:stretch/>
        </p:blipFill>
        <p:spPr bwMode="auto">
          <a:xfrm>
            <a:off x="4648200" y="1676400"/>
            <a:ext cx="4235971"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79C35ABA-71A6-4700-86FC-7B25B7DDE9C2}"/>
              </a:ext>
            </a:extLst>
          </p:cNvPr>
          <p:cNvSpPr txBox="1"/>
          <p:nvPr/>
        </p:nvSpPr>
        <p:spPr>
          <a:xfrm>
            <a:off x="838200" y="1349276"/>
            <a:ext cx="3733800" cy="4970591"/>
          </a:xfrm>
          <a:prstGeom prst="rect">
            <a:avLst/>
          </a:prstGeom>
          <a:noFill/>
        </p:spPr>
        <p:txBody>
          <a:bodyPr wrap="square" rtlCol="0">
            <a:spAutoFit/>
          </a:bodyPr>
          <a:lstStyle/>
          <a:p>
            <a:r>
              <a:rPr lang="en-IN" sz="1800" b="1" dirty="0"/>
              <a:t>Main elements</a:t>
            </a:r>
          </a:p>
          <a:p>
            <a:pPr marL="342900" indent="-342900">
              <a:buFont typeface="Arial" panose="020B0604020202020204" pitchFamily="34" charset="0"/>
              <a:buChar char="•"/>
            </a:pPr>
            <a:r>
              <a:rPr lang="en-IN" sz="1800" dirty="0"/>
              <a:t>Soft capacitive sensing array</a:t>
            </a:r>
          </a:p>
          <a:p>
            <a:pPr marL="342900" indent="-342900">
              <a:buFont typeface="Arial" panose="020B0604020202020204" pitchFamily="34" charset="0"/>
              <a:buChar char="•"/>
            </a:pPr>
            <a:endParaRPr lang="en-IN" sz="1800" dirty="0"/>
          </a:p>
          <a:p>
            <a:pPr marL="342900" indent="-342900">
              <a:buFont typeface="Arial" panose="020B0604020202020204" pitchFamily="34" charset="0"/>
              <a:buChar char="•"/>
            </a:pPr>
            <a:r>
              <a:rPr lang="en-IN" sz="1800" dirty="0"/>
              <a:t>Measurement electronics</a:t>
            </a:r>
          </a:p>
          <a:p>
            <a:pPr marL="342900" indent="-342900">
              <a:buFont typeface="Arial" panose="020B0604020202020204" pitchFamily="34" charset="0"/>
              <a:buChar char="•"/>
            </a:pPr>
            <a:endParaRPr lang="en-IN" sz="1800" dirty="0"/>
          </a:p>
          <a:p>
            <a:pPr marL="342900" indent="-342900">
              <a:buFont typeface="Arial" panose="020B0604020202020204" pitchFamily="34" charset="0"/>
              <a:buChar char="•"/>
            </a:pPr>
            <a:r>
              <a:rPr lang="en-IN" sz="1800" dirty="0"/>
              <a:t>Micro controller</a:t>
            </a:r>
          </a:p>
          <a:p>
            <a:pPr marL="342900" indent="-342900">
              <a:buFont typeface="Arial" panose="020B0604020202020204" pitchFamily="34" charset="0"/>
              <a:buChar char="•"/>
            </a:pPr>
            <a:endParaRPr lang="en-IN" sz="1800" dirty="0"/>
          </a:p>
          <a:p>
            <a:pPr marL="342900" indent="-342900">
              <a:buFont typeface="Arial" panose="020B0604020202020204" pitchFamily="34" charset="0"/>
              <a:buChar char="•"/>
            </a:pPr>
            <a:r>
              <a:rPr lang="en-IN" sz="1800" dirty="0"/>
              <a:t>Computer</a:t>
            </a:r>
          </a:p>
          <a:p>
            <a:pPr marL="342900" indent="-342900">
              <a:buFont typeface="Arial" panose="020B0604020202020204" pitchFamily="34" charset="0"/>
              <a:buChar char="•"/>
            </a:pPr>
            <a:endParaRPr lang="en-IN" sz="1800" dirty="0"/>
          </a:p>
          <a:p>
            <a:r>
              <a:rPr lang="en-IN" sz="1800" b="1" dirty="0"/>
              <a:t>Experiment</a:t>
            </a:r>
          </a:p>
          <a:p>
            <a:pPr marL="285750" indent="-285750">
              <a:buFont typeface="Arial" panose="020B0604020202020204" pitchFamily="34" charset="0"/>
              <a:buChar char="•"/>
            </a:pPr>
            <a:r>
              <a:rPr lang="en-IN" sz="1700" dirty="0"/>
              <a:t>Mechanical Loading with changes in depth</a:t>
            </a:r>
          </a:p>
          <a:p>
            <a:pPr marL="285750" indent="-285750">
              <a:buFont typeface="Arial" panose="020B0604020202020204" pitchFamily="34" charset="0"/>
              <a:buChar char="•"/>
            </a:pPr>
            <a:endParaRPr lang="en-IN" sz="1700" dirty="0"/>
          </a:p>
          <a:p>
            <a:pPr marL="285750" indent="-285750">
              <a:buFont typeface="Arial" panose="020B0604020202020204" pitchFamily="34" charset="0"/>
              <a:buChar char="•"/>
            </a:pPr>
            <a:r>
              <a:rPr lang="en-IN" sz="1700" dirty="0"/>
              <a:t>Mechanical loading with changes in lump diameter</a:t>
            </a:r>
          </a:p>
          <a:p>
            <a:pPr marL="285750" indent="-285750">
              <a:buFont typeface="Arial" panose="020B0604020202020204" pitchFamily="34" charset="0"/>
              <a:buChar char="•"/>
            </a:pPr>
            <a:endParaRPr lang="en-IN" sz="1700" dirty="0"/>
          </a:p>
          <a:p>
            <a:pPr marL="285750" indent="-285750">
              <a:buFont typeface="Arial" panose="020B0604020202020204" pitchFamily="34" charset="0"/>
              <a:buChar char="•"/>
            </a:pPr>
            <a:r>
              <a:rPr lang="en-IN" sz="1700" dirty="0"/>
              <a:t>Human Loading</a:t>
            </a:r>
          </a:p>
          <a:p>
            <a:pPr marL="342900" indent="-342900">
              <a:buFont typeface="Arial" panose="020B0604020202020204" pitchFamily="34" charset="0"/>
              <a:buChar char="•"/>
            </a:pPr>
            <a:endParaRPr lang="en-IN" sz="1800" dirty="0"/>
          </a:p>
        </p:txBody>
      </p:sp>
    </p:spTree>
    <p:extLst>
      <p:ext uri="{BB962C8B-B14F-4D97-AF65-F5344CB8AC3E}">
        <p14:creationId xmlns:p14="http://schemas.microsoft.com/office/powerpoint/2010/main" val="2075728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AD2B6-40B0-4DD2-9F76-7EC840495D6D}"/>
              </a:ext>
            </a:extLst>
          </p:cNvPr>
          <p:cNvSpPr>
            <a:spLocks noGrp="1"/>
          </p:cNvSpPr>
          <p:nvPr>
            <p:ph type="title"/>
          </p:nvPr>
        </p:nvSpPr>
        <p:spPr/>
        <p:txBody>
          <a:bodyPr/>
          <a:lstStyle/>
          <a:p>
            <a:pPr algn="l"/>
            <a:r>
              <a:rPr lang="en-IN" dirty="0">
                <a:solidFill>
                  <a:schemeClr val="accent2"/>
                </a:solidFill>
              </a:rPr>
              <a:t>Tactile Sensing System</a:t>
            </a:r>
          </a:p>
        </p:txBody>
      </p:sp>
      <p:pic>
        <p:nvPicPr>
          <p:cNvPr id="4" name="Content Placeholder 3">
            <a:extLst>
              <a:ext uri="{FF2B5EF4-FFF2-40B4-BE49-F238E27FC236}">
                <a16:creationId xmlns:a16="http://schemas.microsoft.com/office/drawing/2014/main" id="{DC87F31F-745B-466D-8AD3-9AE1336B399E}"/>
              </a:ext>
            </a:extLst>
          </p:cNvPr>
          <p:cNvPicPr>
            <a:picLocks noGrp="1"/>
          </p:cNvPicPr>
          <p:nvPr>
            <p:ph idx="1"/>
          </p:nvPr>
        </p:nvPicPr>
        <p:blipFill rotWithShape="1">
          <a:blip r:embed="rId2"/>
          <a:srcRect l="58664" t="28525" r="21581" b="46871"/>
          <a:stretch/>
        </p:blipFill>
        <p:spPr bwMode="auto">
          <a:xfrm>
            <a:off x="621890" y="3962400"/>
            <a:ext cx="2926994" cy="1828800"/>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D34B9335-66D5-424F-AC0A-82043B477765}"/>
              </a:ext>
            </a:extLst>
          </p:cNvPr>
          <p:cNvSpPr txBox="1"/>
          <p:nvPr/>
        </p:nvSpPr>
        <p:spPr>
          <a:xfrm>
            <a:off x="621890" y="1066800"/>
            <a:ext cx="7848600" cy="2308324"/>
          </a:xfrm>
          <a:prstGeom prst="rect">
            <a:avLst/>
          </a:prstGeom>
          <a:noFill/>
        </p:spPr>
        <p:txBody>
          <a:bodyPr wrap="square" rtlCol="0">
            <a:spAutoFit/>
          </a:bodyPr>
          <a:lstStyle/>
          <a:p>
            <a:pPr marL="285750" indent="-285750">
              <a:buFont typeface="Arial" panose="020B0604020202020204" pitchFamily="34" charset="0"/>
              <a:buChar char="•"/>
            </a:pPr>
            <a:r>
              <a:rPr lang="en-IN" sz="1800" dirty="0"/>
              <a:t>Sensing element consists of three layers.(upper and lower channel: 300micrometer, polymer width: 500micrometer, intercanal spacing: 2mm)</a:t>
            </a:r>
          </a:p>
          <a:p>
            <a:pPr marL="285750" indent="-285750">
              <a:buFont typeface="Arial" panose="020B0604020202020204" pitchFamily="34" charset="0"/>
              <a:buChar char="•"/>
            </a:pPr>
            <a:endParaRPr lang="en-IN" sz="1800" dirty="0"/>
          </a:p>
          <a:p>
            <a:pPr marL="285750" indent="-285750">
              <a:buFont typeface="Arial" panose="020B0604020202020204" pitchFamily="34" charset="0"/>
              <a:buChar char="•"/>
            </a:pPr>
            <a:r>
              <a:rPr lang="en-IN" sz="1800" dirty="0"/>
              <a:t>The electrodes are embedded into top and bottom polymer layers via microfluidic channels that are filled with a metal alloy.</a:t>
            </a:r>
          </a:p>
          <a:p>
            <a:pPr marL="285750" indent="-285750">
              <a:buFont typeface="Arial" panose="020B0604020202020204" pitchFamily="34" charset="0"/>
              <a:buChar char="•"/>
            </a:pPr>
            <a:endParaRPr lang="en-IN" sz="1800" dirty="0"/>
          </a:p>
          <a:p>
            <a:pPr marL="285750" indent="-285750">
              <a:buFont typeface="Arial" panose="020B0604020202020204" pitchFamily="34" charset="0"/>
              <a:buChar char="•"/>
            </a:pPr>
            <a:r>
              <a:rPr lang="en-IN" sz="1800" dirty="0"/>
              <a:t>Between these layers is a third layer, comprising a two-dimensional array of micropillars.</a:t>
            </a:r>
          </a:p>
        </p:txBody>
      </p:sp>
      <p:pic>
        <p:nvPicPr>
          <p:cNvPr id="6" name="Picture 5">
            <a:extLst>
              <a:ext uri="{FF2B5EF4-FFF2-40B4-BE49-F238E27FC236}">
                <a16:creationId xmlns:a16="http://schemas.microsoft.com/office/drawing/2014/main" id="{45713027-6A04-4776-A291-49890B9F09C7}"/>
              </a:ext>
            </a:extLst>
          </p:cNvPr>
          <p:cNvPicPr/>
          <p:nvPr/>
        </p:nvPicPr>
        <p:blipFill rotWithShape="1">
          <a:blip r:embed="rId3"/>
          <a:srcRect l="37451" t="53055" r="22195" b="25549"/>
          <a:stretch/>
        </p:blipFill>
        <p:spPr bwMode="auto">
          <a:xfrm>
            <a:off x="4343400" y="4283392"/>
            <a:ext cx="3981450" cy="11868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24219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accent2"/>
                </a:solidFill>
              </a:rPr>
              <a:t>Measuring Unit</a:t>
            </a:r>
          </a:p>
        </p:txBody>
      </p:sp>
      <p:sp>
        <p:nvSpPr>
          <p:cNvPr id="3" name="Content Placeholder 2"/>
          <p:cNvSpPr>
            <a:spLocks noGrp="1"/>
          </p:cNvSpPr>
          <p:nvPr>
            <p:ph idx="1"/>
          </p:nvPr>
        </p:nvSpPr>
        <p:spPr>
          <a:xfrm>
            <a:off x="685800" y="3810000"/>
            <a:ext cx="7772400" cy="2791356"/>
          </a:xfrm>
        </p:spPr>
        <p:txBody>
          <a:bodyPr/>
          <a:lstStyle/>
          <a:p>
            <a:r>
              <a:rPr lang="en-US" sz="1800" dirty="0"/>
              <a:t>Data Acquisition system</a:t>
            </a:r>
          </a:p>
          <a:p>
            <a:pPr lvl="1"/>
            <a:r>
              <a:rPr lang="en-US" sz="1800" dirty="0"/>
              <a:t>Sensing capacity: 256 (16x16)</a:t>
            </a:r>
          </a:p>
          <a:p>
            <a:pPr lvl="1"/>
            <a:r>
              <a:rPr lang="en-US" sz="1800" dirty="0"/>
              <a:t>Resolution 21 bits</a:t>
            </a:r>
          </a:p>
          <a:p>
            <a:pPr lvl="1"/>
            <a:r>
              <a:rPr lang="en-US" sz="1800" dirty="0"/>
              <a:t>SNR: 60dB</a:t>
            </a:r>
          </a:p>
          <a:p>
            <a:r>
              <a:rPr lang="en-US" sz="1800" dirty="0"/>
              <a:t>Custom electronics, shielded cables and interconnections. </a:t>
            </a:r>
          </a:p>
          <a:p>
            <a:r>
              <a:rPr lang="en-US" sz="1800" dirty="0"/>
              <a:t>Active switched-grounding isolation suppressed interference in the measurements</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227" t="37500" r="43920" b="33523"/>
          <a:stretch/>
        </p:blipFill>
        <p:spPr bwMode="auto">
          <a:xfrm>
            <a:off x="1905000" y="1219200"/>
            <a:ext cx="5029200" cy="2542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9220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accent2"/>
                </a:solidFill>
              </a:rPr>
              <a:t>Samples</a:t>
            </a:r>
          </a:p>
        </p:txBody>
      </p:sp>
      <p:sp>
        <p:nvSpPr>
          <p:cNvPr id="3" name="Content Placeholder 2"/>
          <p:cNvSpPr>
            <a:spLocks noGrp="1"/>
          </p:cNvSpPr>
          <p:nvPr>
            <p:ph idx="1"/>
          </p:nvPr>
        </p:nvSpPr>
        <p:spPr/>
        <p:txBody>
          <a:bodyPr/>
          <a:lstStyle/>
          <a:p>
            <a:r>
              <a:rPr lang="en-US" sz="1800" dirty="0"/>
              <a:t>Phantom tissues fabricated from soft polymer ( modulus: 7x10E4 Pa)</a:t>
            </a:r>
          </a:p>
          <a:p>
            <a:r>
              <a:rPr lang="en-US" sz="1800" dirty="0" err="1"/>
              <a:t>Dimentions</a:t>
            </a:r>
            <a:r>
              <a:rPr lang="en-US" sz="1800" dirty="0"/>
              <a:t>: 15mm(width) x 15mm(length) x20mm(height).</a:t>
            </a:r>
          </a:p>
          <a:p>
            <a:r>
              <a:rPr lang="en-US" sz="1800" dirty="0"/>
              <a:t>Lump d: 4,6,8,10mm</a:t>
            </a:r>
          </a:p>
          <a:p>
            <a:r>
              <a:rPr lang="en-US" sz="1800" dirty="0"/>
              <a:t>Depth h: 0,1,2,3,4,5 mm</a:t>
            </a:r>
          </a:p>
          <a:p>
            <a:r>
              <a:rPr lang="en-US" sz="1800" dirty="0"/>
              <a:t>Total samples 24</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892" t="26291" r="12445" b="53499"/>
          <a:stretch/>
        </p:blipFill>
        <p:spPr bwMode="auto">
          <a:xfrm>
            <a:off x="3581400" y="3124200"/>
            <a:ext cx="4591878" cy="1971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6283705"/>
      </p:ext>
    </p:extLst>
  </p:cSld>
  <p:clrMapOvr>
    <a:masterClrMapping/>
  </p:clrMapOvr>
</p:sld>
</file>

<file path=ppt/theme/theme1.xml><?xml version="1.0" encoding="utf-8"?>
<a:theme xmlns:a="http://schemas.openxmlformats.org/drawingml/2006/main" name="CIS-Lecture">
  <a:themeElements>
    <a:clrScheme name="CIS-Lectur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IS-Lect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defRPr>
        </a:defPPr>
      </a:lstStyle>
    </a:lnDef>
  </a:objectDefaults>
  <a:extraClrSchemeLst>
    <a:extraClrScheme>
      <a:clrScheme name="CIS-Lectur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IS-L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IS-Lectur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IS-Lectur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IS-Lectur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IS-Lectur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IS-Lectur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CIS-Lecture</Template>
  <TotalTime>7411</TotalTime>
  <Words>866</Words>
  <Application>Microsoft Office PowerPoint</Application>
  <PresentationFormat>On-screen Show (4:3)</PresentationFormat>
  <Paragraphs>122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ＭＳ Ｐゴシック</vt:lpstr>
      <vt:lpstr>Arial</vt:lpstr>
      <vt:lpstr>Noto Sans CJK SC Regular</vt:lpstr>
      <vt:lpstr>Times New Roman</vt:lpstr>
      <vt:lpstr>CIS-Lecture</vt:lpstr>
      <vt:lpstr>DESIGN AND FABRICATION OF TACTILE INTERFACE FOR PALPATION  Background presentation  </vt:lpstr>
      <vt:lpstr>Introduction</vt:lpstr>
      <vt:lpstr>Tactile Imaging methods and Limitations</vt:lpstr>
      <vt:lpstr>Paper Selected</vt:lpstr>
      <vt:lpstr>Introduction</vt:lpstr>
      <vt:lpstr>Experiment Overview</vt:lpstr>
      <vt:lpstr>Tactile Sensing System</vt:lpstr>
      <vt:lpstr>Measuring Unit</vt:lpstr>
      <vt:lpstr>Samples</vt:lpstr>
      <vt:lpstr>Software Process Overview</vt:lpstr>
      <vt:lpstr>Software stack</vt:lpstr>
      <vt:lpstr>Background Subtraction</vt:lpstr>
      <vt:lpstr>Area Estimation</vt:lpstr>
      <vt:lpstr>Results</vt:lpstr>
      <vt:lpstr>Advantages and Disadvantages</vt:lpstr>
      <vt:lpstr>Relevance</vt:lpstr>
      <vt:lpstr>Conclusion</vt:lpstr>
      <vt:lpstr>Reference</vt:lpstr>
      <vt:lpstr>Thank You !!</vt:lpstr>
    </vt:vector>
  </TitlesOfParts>
  <Company>Johns Hopkins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Possible projects (examples)</dc:title>
  <dc:creator>R. H. Taylor</dc:creator>
  <cp:lastModifiedBy>Ali Ebrahimi</cp:lastModifiedBy>
  <cp:revision>161</cp:revision>
  <cp:lastPrinted>2018-04-24T17:05:48Z</cp:lastPrinted>
  <dcterms:created xsi:type="dcterms:W3CDTF">2014-01-14T11:21:36Z</dcterms:created>
  <dcterms:modified xsi:type="dcterms:W3CDTF">2018-04-24T18:18:48Z</dcterms:modified>
</cp:coreProperties>
</file>