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4"/>
  </p:notesMasterIdLst>
  <p:handoutMasterIdLst>
    <p:handoutMasterId r:id="rId20"/>
  </p:handoutMasterIdLst>
  <p:sldIdLst>
    <p:sldId id="327" r:id="rId3"/>
    <p:sldId id="257" r:id="rId5"/>
    <p:sldId id="361" r:id="rId6"/>
    <p:sldId id="366" r:id="rId7"/>
    <p:sldId id="378" r:id="rId8"/>
    <p:sldId id="379" r:id="rId9"/>
    <p:sldId id="380" r:id="rId10"/>
    <p:sldId id="384" r:id="rId11"/>
    <p:sldId id="385" r:id="rId12"/>
    <p:sldId id="386" r:id="rId13"/>
    <p:sldId id="387" r:id="rId14"/>
    <p:sldId id="391" r:id="rId15"/>
    <p:sldId id="392" r:id="rId16"/>
    <p:sldId id="369" r:id="rId17"/>
    <p:sldId id="374" r:id="rId18"/>
    <p:sldId id="375" r:id="rId1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惠普" initials="惠" lastIdx="1" clrIdx="0"/>
  <p:cmAuthor id="2" name="17242" initials="1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70C0"/>
    <a:srgbClr val="1F386B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浅色样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54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4" Type="http://schemas.openxmlformats.org/officeDocument/2006/relationships/commentAuthors" Target="commentAuthors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handoutMaster" Target="handoutMasters/handoutMaster1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zh-CN" altLang="en-US"/>
              <a:t>Berthold K. P. Horn, "Closed-form solution of absolute orientation using unit quaternions," J. Opt. Soc. Am. A 4, 629-642 (1987)</a:t>
            </a: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zh-CN" altLang="en-US"/>
              <a:t>Berthold K. P. Horn, "Closed-form solution of absolute orientation using unit quaternions," J. Opt. Soc. Am. A 4, 629-642 (1987)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4"/>
          </p:nvPr>
        </p:nvSpPr>
        <p:spPr/>
        <p:txBody>
          <a:bodyPr/>
          <a:p>
            <a:r>
              <a:rPr lang="zh-CN" altLang="en-US"/>
              <a:t>Berthold K. P. Horn, "Closed-form solution of absolute orientation using unit quaternions," J. Opt. Soc. Am. A 4, 629-642 (1987)</a:t>
            </a:r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4"/>
          </p:nvPr>
        </p:nvSpPr>
        <p:spPr/>
        <p:txBody>
          <a:bodyPr/>
          <a:p>
            <a:r>
              <a:rPr lang="zh-CN" altLang="en-US"/>
              <a:t>Berthold K. P. Horn, "Closed-form solution of absolute orientation using unit quaternions," J. Opt. Soc. Am. A 4, 629-642 (1987)</a:t>
            </a:r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4"/>
          </p:nvPr>
        </p:nvSpPr>
        <p:spPr/>
        <p:txBody>
          <a:bodyPr/>
          <a:p>
            <a:r>
              <a:rPr lang="zh-CN" altLang="en-US"/>
              <a:t>Berthold K. P. Horn, "Closed-form solution of absolute orientation using unit quaternions," J. Opt. Soc. Am. A 4, 629-642 (1987)</a:t>
            </a:r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4"/>
          </p:nvPr>
        </p:nvSpPr>
        <p:spPr/>
        <p:txBody>
          <a:bodyPr/>
          <a:p>
            <a:r>
              <a:rPr lang="zh-CN" altLang="en-US"/>
              <a:t>Berthold K. P. Horn, "Closed-form solution of absolute orientation using unit quaternions," J. Opt. Soc. Am. A 4, 629-642 (1987)</a:t>
            </a:r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4"/>
          </p:nvPr>
        </p:nvSpPr>
        <p:spPr/>
        <p:txBody>
          <a:bodyPr/>
          <a:p>
            <a:r>
              <a:rPr lang="zh-CN" altLang="en-US"/>
              <a:t>Berthold K. P. Horn, "Closed-form solution of absolute orientation using unit quaternions," J. Opt. Soc. Am. A 4, 629-642 (1987)</a:t>
            </a:r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4"/>
          </p:nvPr>
        </p:nvSpPr>
        <p:spPr/>
        <p:txBody>
          <a:bodyPr/>
          <a:p>
            <a:r>
              <a:rPr lang="zh-CN" altLang="en-US"/>
              <a:t>Berthold K. P. Horn, "Closed-form solution of absolute orientation using unit quaternions," J. Opt. Soc. Am. A 4, 629-642 (1987)</a:t>
            </a:r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4"/>
          </p:nvPr>
        </p:nvSpPr>
        <p:spPr/>
        <p:txBody>
          <a:bodyPr/>
          <a:p>
            <a:r>
              <a:rPr lang="zh-CN" altLang="en-US"/>
              <a:t>Berthold K. P. Horn, "Closed-form solution of absolute orientation using unit quaternions," J. Opt. Soc. Am. A 4, 629-642 (1987)</a:t>
            </a:r>
            <a:endParaRPr lang="zh-CN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4"/>
          </p:nvPr>
        </p:nvSpPr>
        <p:spPr/>
        <p:txBody>
          <a:bodyPr/>
          <a:p>
            <a:r>
              <a:rPr lang="zh-CN" altLang="en-US"/>
              <a:t>Berthold K. P. Horn, "Closed-form solution of absolute orientation using unit quaternions," J. Opt. Soc. Am. A 4, 629-642 (1987)</a:t>
            </a:r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pPr marL="685800" lvl="1" indent="0">
              <a:buFont typeface="Arial" panose="020B0604020202020204" pitchFamily="34" charset="0"/>
              <a:buNone/>
            </a:pPr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4"/>
          </p:nvPr>
        </p:nvSpPr>
        <p:spPr/>
        <p:txBody>
          <a:bodyPr/>
          <a:p>
            <a:r>
              <a:rPr lang="zh-CN" altLang="en-US"/>
              <a:t>Berthold K. P. Horn, "Closed-form solution of absolute orientation using unit quaternions," J. Opt. Soc. Am. A 4, 629-642 (1987)</a:t>
            </a:r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4"/>
          </p:nvPr>
        </p:nvSpPr>
        <p:spPr/>
        <p:txBody>
          <a:bodyPr/>
          <a:p>
            <a:r>
              <a:rPr lang="zh-CN" altLang="en-US"/>
              <a:t>Berthold K. P. Horn, "Closed-form solution of absolute orientation using unit quaternions," J. Opt. Soc. Am. A 4, 629-642 (1987)</a:t>
            </a:r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4"/>
          </p:nvPr>
        </p:nvSpPr>
        <p:spPr/>
        <p:txBody>
          <a:bodyPr/>
          <a:p>
            <a:r>
              <a:rPr lang="zh-CN" altLang="en-US"/>
              <a:t>Berthold K. P. Horn, "Closed-form solution of absolute orientation using unit quaternions," J. Opt. Soc. Am. A 4, 629-642 (1987)</a:t>
            </a:r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4"/>
          </p:nvPr>
        </p:nvSpPr>
        <p:spPr/>
        <p:txBody>
          <a:bodyPr/>
          <a:p>
            <a:r>
              <a:rPr lang="zh-CN" altLang="en-US"/>
              <a:t>Berthold K. P. Horn, "Closed-form solution of absolute orientation using unit quaternions," J. Opt. Soc. Am. A 4, 629-642 (1987)</a:t>
            </a:r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4"/>
          </p:nvPr>
        </p:nvSpPr>
        <p:spPr/>
        <p:txBody>
          <a:bodyPr/>
          <a:p>
            <a:r>
              <a:rPr lang="zh-CN" altLang="en-US"/>
              <a:t>Berthold K. P. Horn, "Closed-form solution of absolute orientation using unit quaternions," J. Opt. Soc. Am. A 4, 629-642 (1987)</a:t>
            </a:r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4"/>
          </p:nvPr>
        </p:nvSpPr>
        <p:spPr/>
        <p:txBody>
          <a:bodyPr/>
          <a:p>
            <a:r>
              <a:rPr lang="zh-CN" altLang="en-US"/>
              <a:t>Berthold K. P. Horn, "Closed-form solution of absolute orientation using unit quaternions," J. Opt. Soc. Am. A 4, 629-642 (1987)</a:t>
            </a:r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4"/>
          </p:nvPr>
        </p:nvSpPr>
        <p:spPr/>
        <p:txBody>
          <a:bodyPr/>
          <a:p>
            <a:r>
              <a:rPr lang="zh-CN" altLang="en-US"/>
              <a:t>Berthold K. P. Horn, "Closed-form solution of absolute orientation using unit quaternions," J. Opt. Soc. Am. A 4, 629-642 (1987)</a:t>
            </a:r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4"/>
          </p:nvPr>
        </p:nvSpPr>
        <p:spPr/>
        <p:txBody>
          <a:bodyPr/>
          <a:p>
            <a:r>
              <a:rPr lang="zh-CN" altLang="en-US"/>
              <a:t>Berthold K. P. Horn, "Closed-form solution of absolute orientation using unit quaternions," J. Opt. Soc. Am. A 4, 629-642 (1987)</a:t>
            </a:r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71614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00" y="817624"/>
            <a:ext cx="6000000" cy="602212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0"/>
          </p:nvPr>
        </p:nvSpPr>
        <p:spPr>
          <a:xfrm>
            <a:off x="6115202" y="817624"/>
            <a:ext cx="6000000" cy="602212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8399" y="774424"/>
            <a:ext cx="1211520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0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9" Type="http://schemas.openxmlformats.org/officeDocument/2006/relationships/tags" Target="../tags/tag62.xml"/><Relationship Id="rId18" Type="http://schemas.openxmlformats.org/officeDocument/2006/relationships/image" Target="../media/image1.png"/><Relationship Id="rId17" Type="http://schemas.openxmlformats.org/officeDocument/2006/relationships/tags" Target="../tags/tag61.xml"/><Relationship Id="rId16" Type="http://schemas.openxmlformats.org/officeDocument/2006/relationships/tags" Target="../tags/tag60.xml"/><Relationship Id="rId15" Type="http://schemas.openxmlformats.org/officeDocument/2006/relationships/tags" Target="../tags/tag59.xml"/><Relationship Id="rId14" Type="http://schemas.openxmlformats.org/officeDocument/2006/relationships/tags" Target="../tags/tag58.xml"/><Relationship Id="rId13" Type="http://schemas.openxmlformats.org/officeDocument/2006/relationships/tags" Target="../tags/tag57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矩形 6"/>
          <p:cNvSpPr/>
          <p:nvPr userDrawn="1"/>
        </p:nvSpPr>
        <p:spPr>
          <a:xfrm>
            <a:off x="0" y="-14605"/>
            <a:ext cx="12191365" cy="626110"/>
          </a:xfrm>
          <a:prstGeom prst="rect">
            <a:avLst/>
          </a:prstGeom>
          <a:solidFill>
            <a:srgbClr val="1F386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pic>
        <p:nvPicPr>
          <p:cNvPr id="102" name="图片 101"/>
          <p:cNvPicPr/>
          <p:nvPr userDrawn="1"/>
        </p:nvPicPr>
        <p:blipFill>
          <a:blip r:embed="rId18"/>
          <a:stretch>
            <a:fillRect/>
          </a:stretch>
        </p:blipFill>
        <p:spPr>
          <a:xfrm>
            <a:off x="9966960" y="104140"/>
            <a:ext cx="2033905" cy="388620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19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9.xml"/></Relationships>
</file>

<file path=ppt/slides/_rels/slide13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3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80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hyperlink" Target="https://opg.optica.org/josaa/abstract.cfm?uri=josaa-4-4-629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3.xml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68.xml"/><Relationship Id="rId3" Type="http://schemas.openxmlformats.org/officeDocument/2006/relationships/tags" Target="../tags/tag67.xml"/><Relationship Id="rId2" Type="http://schemas.openxmlformats.org/officeDocument/2006/relationships/image" Target="../media/image2.png"/><Relationship Id="rId1" Type="http://schemas.openxmlformats.org/officeDocument/2006/relationships/tags" Target="../tags/tag6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0.xml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72.xml"/><Relationship Id="rId2" Type="http://schemas.openxmlformats.org/officeDocument/2006/relationships/image" Target="../media/image4.png"/><Relationship Id="rId1" Type="http://schemas.openxmlformats.org/officeDocument/2006/relationships/tags" Target="../tags/tag71.xml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74.xml"/><Relationship Id="rId2" Type="http://schemas.openxmlformats.org/officeDocument/2006/relationships/image" Target="../media/image5.png"/><Relationship Id="rId1" Type="http://schemas.openxmlformats.org/officeDocument/2006/relationships/tags" Target="../tags/tag73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8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75.xml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635" y="1105535"/>
            <a:ext cx="12191365" cy="2898140"/>
          </a:xfrm>
        </p:spPr>
        <p:txBody>
          <a:bodyPr>
            <a:normAutofit fontScale="90000"/>
          </a:bodyPr>
          <a:p>
            <a:pPr algn="ctr"/>
            <a:br>
              <a:rPr lang="zh-CN" altLang="zh-CN" sz="3400" spc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</a:br>
            <a:br>
              <a:rPr lang="zh-CN" altLang="zh-CN" sz="3400" spc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</a:br>
            <a:r>
              <a:rPr lang="en-US" altLang="zh-CN" sz="3400" b="0" spc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Check Point Presentation</a:t>
            </a:r>
            <a:br>
              <a:rPr lang="en-US" altLang="zh-CN" sz="3400" b="0" spc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</a:br>
            <a:r>
              <a:rPr lang="en-US" altLang="zh-CN" sz="3400" spc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 </a:t>
            </a:r>
            <a:br>
              <a:rPr lang="en-US" altLang="zh-CN" sz="3400" spc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</a:br>
            <a:r>
              <a:rPr lang="zh-CN" altLang="zh-CN" sz="3400" spc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Photoacoustic </a:t>
            </a:r>
            <a:r>
              <a:rPr lang="en-US" altLang="zh-CN" sz="3400" spc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I</a:t>
            </a:r>
            <a:r>
              <a:rPr lang="zh-CN" altLang="zh-CN" sz="3400" spc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mage </a:t>
            </a:r>
            <a:r>
              <a:rPr lang="en-US" altLang="zh-CN" sz="3400" spc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B</a:t>
            </a:r>
            <a:r>
              <a:rPr lang="zh-CN" altLang="zh-CN" sz="3400" spc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ased</a:t>
            </a:r>
            <a:r>
              <a:rPr lang="en-US" altLang="zh-CN" sz="3400" spc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 I</a:t>
            </a:r>
            <a:r>
              <a:rPr lang="zh-CN" altLang="zh-CN" sz="3400" spc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ntr</a:t>
            </a:r>
            <a:r>
              <a:rPr lang="en-US" altLang="zh-CN" sz="3400" spc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ao</a:t>
            </a:r>
            <a:r>
              <a:rPr lang="zh-CN" altLang="zh-CN" sz="3400" spc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perative </a:t>
            </a:r>
            <a:r>
              <a:rPr lang="en-US" altLang="zh-CN" sz="3400" spc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S</a:t>
            </a:r>
            <a:r>
              <a:rPr lang="zh-CN" altLang="zh-CN" sz="3400" spc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urgical </a:t>
            </a:r>
            <a:r>
              <a:rPr lang="en-US" altLang="zh-CN" sz="3400" spc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G</a:t>
            </a:r>
            <a:r>
              <a:rPr lang="zh-CN" altLang="zh-CN" sz="3400" spc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uidance </a:t>
            </a:r>
            <a:r>
              <a:rPr lang="en-US" altLang="zh-CN" sz="3400" spc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S</a:t>
            </a:r>
            <a:r>
              <a:rPr lang="zh-CN" altLang="zh-CN" sz="3400" spc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ystem </a:t>
            </a:r>
            <a:r>
              <a:rPr lang="en-US" altLang="zh-CN" sz="3400" spc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in da Vinci Robot System </a:t>
            </a:r>
            <a:br>
              <a:rPr lang="en-US" altLang="zh-CN" sz="3400" spc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</a:br>
            <a:endParaRPr lang="en-US" altLang="zh-CN" sz="3400" spc="0">
              <a:solidFill>
                <a:schemeClr val="tx1"/>
              </a:solidFill>
              <a:uFillTx/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196340" y="3821430"/>
            <a:ext cx="9799320" cy="2466975"/>
          </a:xfrm>
        </p:spPr>
        <p:txBody>
          <a:bodyPr>
            <a:normAutofit fontScale="80000"/>
          </a:bodyPr>
          <a:p>
            <a:endParaRPr lang="zh-CN" altLang="en-US"/>
          </a:p>
          <a:p>
            <a:pPr algn="ctr"/>
            <a:r>
              <a:rPr lang="en-US" altLang="zh-CN" sz="2500" spc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Team Members: Zijian Wu, Shuojue Yang</a:t>
            </a:r>
            <a:endParaRPr lang="en-US" altLang="zh-CN" sz="2500" spc="0">
              <a:solidFill>
                <a:schemeClr val="tx1"/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sz="2500" spc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Mentors: Hyunwoo Song, Dr. Hamid Moradi, </a:t>
            </a:r>
            <a:r>
              <a:rPr lang="en-US" altLang="zh-CN" sz="2500" spc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Dr. Emad M. Boctor</a:t>
            </a:r>
            <a:endParaRPr lang="en-US" altLang="zh-CN" sz="2500" spc="0">
              <a:solidFill>
                <a:schemeClr val="tx1"/>
              </a:solidFill>
              <a:uFillTx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endParaRPr lang="en-US" altLang="zh-CN" sz="2500" spc="0">
              <a:solidFill>
                <a:schemeClr val="tx1"/>
              </a:solidFill>
              <a:uFillTx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r>
              <a:rPr lang="en-US" altLang="zh-CN" sz="2500" spc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03.31.2022</a:t>
            </a:r>
            <a:endParaRPr lang="en-US" altLang="zh-CN" sz="2500" spc="0">
              <a:solidFill>
                <a:schemeClr val="tx1"/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en-US" altLang="zh-CN" sz="2500" spc="0">
              <a:solidFill>
                <a:schemeClr val="tx1"/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3"/>
    </p:custDataLst>
  </p:cSld>
  <p:clrMapOvr>
    <a:masterClrMapping/>
  </p:clrMapOvr>
  <p:transition advTm="18782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8400" y="863035"/>
            <a:ext cx="10969200" cy="705600"/>
          </a:xfrm>
        </p:spPr>
        <p:txBody>
          <a:bodyPr>
            <a:normAutofit/>
          </a:bodyPr>
          <a:p>
            <a:r>
              <a:rPr lang="en-US" altLang="zh-CN" sz="2800" spc="0">
                <a:latin typeface="Calibri" panose="020F0502020204030204" charset="0"/>
                <a:cs typeface="Calibri" panose="020F0502020204030204" charset="0"/>
                <a:sym typeface="+mn-ea"/>
              </a:rPr>
              <a:t>Fine Search</a:t>
            </a:r>
            <a:endParaRPr lang="en-US" altLang="zh-CN" sz="2800" spc="0">
              <a:solidFill>
                <a:schemeClr val="tx1">
                  <a:lumMod val="85000"/>
                  <a:lumOff val="15000"/>
                </a:schemeClr>
              </a:solidFill>
              <a:uFillTx/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03200" y="0"/>
            <a:ext cx="973201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b="1">
                <a:solidFill>
                  <a:schemeClr val="bg1"/>
                </a:solidFill>
                <a:latin typeface="+mj-lt"/>
                <a:cs typeface="+mj-lt"/>
              </a:rPr>
              <a:t>Progress</a:t>
            </a:r>
            <a:endParaRPr lang="en-US" altLang="zh-CN" sz="3200" b="1">
              <a:solidFill>
                <a:schemeClr val="bg1"/>
              </a:solidFill>
              <a:latin typeface="+mj-lt"/>
              <a:cs typeface="+mj-lt"/>
            </a:endParaRPr>
          </a:p>
        </p:txBody>
      </p:sp>
      <p:sp>
        <p:nvSpPr>
          <p:cNvPr id="5" name="内容占位符 2"/>
          <p:cNvSpPr>
            <a:spLocks noGrp="1"/>
          </p:cNvSpPr>
          <p:nvPr/>
        </p:nvSpPr>
        <p:spPr>
          <a:xfrm>
            <a:off x="608400" y="148151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>
            <a:lvl1pPr marL="2286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sz="18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sz="14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altLang="zh-CN" sz="2400" spc="0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Sample-Based Algorithm</a:t>
            </a:r>
            <a:endParaRPr lang="en-US" altLang="zh-CN" sz="2400" spc="0">
              <a:solidFill>
                <a:schemeClr val="tx1"/>
              </a:solidFill>
              <a:uFillTx/>
            </a:endParaRPr>
          </a:p>
          <a:p>
            <a:pPr>
              <a:buNone/>
            </a:pPr>
            <a:r>
              <a:rPr lang="en-US" altLang="zh-CN" spc="0">
                <a:solidFill>
                  <a:schemeClr val="tx1"/>
                </a:solidFill>
                <a:uFillTx/>
              </a:rPr>
              <a:t>    - Sample at equal intervals (add first and end positions)</a:t>
            </a:r>
            <a:endParaRPr lang="en-US" altLang="zh-CN" spc="0">
              <a:solidFill>
                <a:schemeClr val="tx1"/>
              </a:solidFill>
              <a:uFillTx/>
            </a:endParaRPr>
          </a:p>
          <a:p>
            <a:pPr marL="0" indent="0">
              <a:buNone/>
            </a:pPr>
            <a:r>
              <a:rPr lang="en-US" altLang="zh-CN" spc="0">
                <a:solidFill>
                  <a:schemeClr val="tx1"/>
                </a:solidFill>
                <a:uFillTx/>
              </a:rPr>
              <a:t>    - Fit to a smooth function by using Gaussian</a:t>
            </a:r>
            <a:endParaRPr lang="en-US" altLang="zh-CN" spc="0">
              <a:solidFill>
                <a:schemeClr val="tx1"/>
              </a:solidFill>
              <a:uFillTx/>
            </a:endParaRPr>
          </a:p>
          <a:p>
            <a:pPr marL="0" indent="0">
              <a:buNone/>
            </a:pPr>
            <a:r>
              <a:rPr lang="en-US" altLang="zh-CN" spc="0">
                <a:solidFill>
                  <a:schemeClr val="tx1"/>
                </a:solidFill>
                <a:uFillTx/>
              </a:rPr>
              <a:t>    - Directly find peak in this soomth function using library function</a:t>
            </a:r>
            <a:endParaRPr lang="en-US" altLang="zh-CN" spc="0">
              <a:solidFill>
                <a:schemeClr val="tx1"/>
              </a:solidFill>
              <a:uFillTx/>
            </a:endParaRPr>
          </a:p>
          <a:p>
            <a:pPr marL="0" indent="0">
              <a:buNone/>
            </a:pPr>
            <a:endParaRPr lang="en-US" altLang="zh-CN" spc="0">
              <a:solidFill>
                <a:schemeClr val="tx1"/>
              </a:solidFill>
              <a:uFillTx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727145"/>
            <a:ext cx="10969200" cy="705600"/>
          </a:xfrm>
        </p:spPr>
        <p:txBody>
          <a:bodyPr/>
          <a:p>
            <a:r>
              <a:rPr lang="en-US" altLang="zh-CN" sz="2800" spc="0">
                <a:latin typeface="Calibri" panose="020F0502020204030204" charset="0"/>
                <a:cs typeface="Calibri" panose="020F0502020204030204" charset="0"/>
                <a:sym typeface="+mn-ea"/>
              </a:rPr>
              <a:t>Results - in experimantal and simulation data</a:t>
            </a:r>
            <a:endParaRPr lang="en-US" altLang="zh-CN" sz="2800" spc="0">
              <a:solidFill>
                <a:schemeClr val="tx1">
                  <a:lumMod val="85000"/>
                  <a:lumOff val="15000"/>
                </a:schemeClr>
              </a:solidFill>
              <a:uFillTx/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1505" y="1432560"/>
            <a:ext cx="10968990" cy="5052060"/>
          </a:xfrm>
        </p:spPr>
        <p:txBody>
          <a:bodyPr>
            <a:normAutofit lnSpcReduction="20000"/>
          </a:bodyPr>
          <a:p>
            <a:r>
              <a:rPr lang="en-US" spc="0">
                <a:solidFill>
                  <a:schemeClr val="tx1"/>
                </a:solidFill>
                <a:uFillTx/>
              </a:rPr>
              <a:t>In </a:t>
            </a:r>
            <a:r>
              <a:rPr lang="en-US" b="1" spc="0">
                <a:solidFill>
                  <a:schemeClr val="tx1"/>
                </a:solidFill>
                <a:uFillTx/>
              </a:rPr>
              <a:t>simulation data</a:t>
            </a:r>
            <a:r>
              <a:rPr lang="en-US" altLang="zh-CN" spc="0">
                <a:solidFill>
                  <a:schemeClr val="tx1"/>
                </a:solidFill>
                <a:uFillTx/>
              </a:rPr>
              <a:t>, test 100 times</a:t>
            </a:r>
            <a:endParaRPr lang="en-US" altLang="zh-CN" spc="0">
              <a:solidFill>
                <a:schemeClr val="tx1"/>
              </a:solidFill>
              <a:uFillTx/>
            </a:endParaRPr>
          </a:p>
          <a:p>
            <a:r>
              <a:rPr lang="en-US" altLang="zh-CN" spc="0">
                <a:solidFill>
                  <a:schemeClr val="tx1"/>
                </a:solidFill>
                <a:uFillTx/>
              </a:rPr>
              <a:t>Average error: 0.10175</a:t>
            </a:r>
            <a:r>
              <a:rPr lang="zh-CN" altLang="en-US" spc="0">
                <a:solidFill>
                  <a:schemeClr val="tx1"/>
                </a:solidFill>
                <a:uFillTx/>
              </a:rPr>
              <a:t>°</a:t>
            </a:r>
            <a:endParaRPr lang="en-US" altLang="zh-CN" spc="0">
              <a:solidFill>
                <a:schemeClr val="tx1"/>
              </a:solidFill>
              <a:uFillTx/>
            </a:endParaRPr>
          </a:p>
          <a:p>
            <a:r>
              <a:rPr lang="en-US" altLang="zh-CN" spc="0">
                <a:solidFill>
                  <a:schemeClr val="tx1"/>
                </a:solidFill>
                <a:uFillTx/>
              </a:rPr>
              <a:t>Average iteration times in coarse search (max 10): 5.47</a:t>
            </a:r>
            <a:endParaRPr lang="en-US" altLang="zh-CN" spc="0">
              <a:solidFill>
                <a:schemeClr val="tx1"/>
              </a:solidFill>
              <a:uFillTx/>
            </a:endParaRPr>
          </a:p>
          <a:p>
            <a:r>
              <a:rPr lang="en-US" altLang="zh-CN" spc="0">
                <a:solidFill>
                  <a:schemeClr val="tx1"/>
                </a:solidFill>
                <a:uFillTx/>
              </a:rPr>
              <a:t>Iteration times in fine search (fixed): 10</a:t>
            </a:r>
            <a:endParaRPr lang="en-US" altLang="zh-CN" spc="0">
              <a:solidFill>
                <a:schemeClr val="tx1"/>
              </a:solidFill>
              <a:uFillTx/>
            </a:endParaRPr>
          </a:p>
          <a:p>
            <a:r>
              <a:rPr lang="en-US" altLang="zh-CN" spc="0">
                <a:solidFill>
                  <a:schemeClr val="tx1"/>
                </a:solidFill>
                <a:uFillTx/>
              </a:rPr>
              <a:t>Success rate: 100%</a:t>
            </a:r>
            <a:endParaRPr lang="en-US" altLang="zh-CN" spc="0">
              <a:solidFill>
                <a:schemeClr val="tx1"/>
              </a:solidFill>
              <a:uFillTx/>
            </a:endParaRPr>
          </a:p>
          <a:p>
            <a:endParaRPr lang="en-US" altLang="zh-CN" spc="0">
              <a:solidFill>
                <a:schemeClr val="tx1"/>
              </a:solidFill>
              <a:uFillTx/>
            </a:endParaRPr>
          </a:p>
          <a:p>
            <a:r>
              <a:rPr lang="en-US" spc="0">
                <a:solidFill>
                  <a:schemeClr val="tx1"/>
                </a:solidFill>
                <a:sym typeface="+mn-ea"/>
              </a:rPr>
              <a:t>In </a:t>
            </a:r>
            <a:r>
              <a:rPr lang="en-US" b="1" spc="0">
                <a:solidFill>
                  <a:schemeClr val="tx1"/>
                </a:solidFill>
                <a:sym typeface="+mn-ea"/>
              </a:rPr>
              <a:t>experimantal data</a:t>
            </a:r>
            <a:r>
              <a:rPr lang="en-US" altLang="zh-CN" spc="0">
                <a:solidFill>
                  <a:schemeClr val="tx1"/>
                </a:solidFill>
                <a:sym typeface="+mn-ea"/>
              </a:rPr>
              <a:t>, test 100 times</a:t>
            </a:r>
            <a:endParaRPr lang="en-US" altLang="zh-CN" spc="0">
              <a:solidFill>
                <a:schemeClr val="tx1"/>
              </a:solidFill>
              <a:uFillTx/>
            </a:endParaRPr>
          </a:p>
          <a:p>
            <a:r>
              <a:rPr lang="en-US" altLang="zh-CN" spc="0">
                <a:solidFill>
                  <a:schemeClr val="tx1"/>
                </a:solidFill>
                <a:sym typeface="+mn-ea"/>
              </a:rPr>
              <a:t>Average error: 0.2871</a:t>
            </a:r>
            <a:r>
              <a:rPr lang="zh-CN" altLang="en-US" spc="0">
                <a:solidFill>
                  <a:schemeClr val="tx1"/>
                </a:solidFill>
                <a:sym typeface="+mn-ea"/>
              </a:rPr>
              <a:t>°</a:t>
            </a:r>
            <a:endParaRPr lang="en-US" altLang="zh-CN" spc="0">
              <a:solidFill>
                <a:schemeClr val="tx1"/>
              </a:solidFill>
              <a:uFillTx/>
            </a:endParaRPr>
          </a:p>
          <a:p>
            <a:r>
              <a:rPr lang="en-US" altLang="zh-CN" spc="0">
                <a:solidFill>
                  <a:schemeClr val="tx1"/>
                </a:solidFill>
                <a:sym typeface="+mn-ea"/>
              </a:rPr>
              <a:t>Average iteration times in coarse search (max 10): 5.78</a:t>
            </a:r>
            <a:endParaRPr lang="en-US" altLang="zh-CN" spc="0">
              <a:solidFill>
                <a:schemeClr val="tx1"/>
              </a:solidFill>
              <a:uFillTx/>
            </a:endParaRPr>
          </a:p>
          <a:p>
            <a:r>
              <a:rPr lang="en-US" altLang="zh-CN" spc="0">
                <a:solidFill>
                  <a:schemeClr val="tx1"/>
                </a:solidFill>
                <a:sym typeface="+mn-ea"/>
              </a:rPr>
              <a:t>iteration times in fine search (fixed): 10</a:t>
            </a:r>
            <a:endParaRPr lang="en-US" altLang="zh-CN" spc="0">
              <a:solidFill>
                <a:schemeClr val="tx1"/>
              </a:solidFill>
              <a:sym typeface="+mn-ea"/>
            </a:endParaRPr>
          </a:p>
          <a:p>
            <a:r>
              <a:rPr lang="en-US" altLang="zh-CN" spc="0">
                <a:solidFill>
                  <a:schemeClr val="tx1"/>
                </a:solidFill>
                <a:uFillTx/>
              </a:rPr>
              <a:t>success rate: 100%</a:t>
            </a:r>
            <a:endParaRPr lang="en-US" altLang="zh-CN" spc="0">
              <a:solidFill>
                <a:schemeClr val="tx1"/>
              </a:solidFill>
              <a:uFillTx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03200" y="0"/>
            <a:ext cx="973201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b="1">
                <a:solidFill>
                  <a:schemeClr val="bg1"/>
                </a:solidFill>
                <a:latin typeface="+mj-lt"/>
                <a:cs typeface="+mj-lt"/>
              </a:rPr>
              <a:t>Progress</a:t>
            </a:r>
            <a:endParaRPr lang="en-US" altLang="zh-CN" sz="3200" b="1">
              <a:solidFill>
                <a:schemeClr val="bg1"/>
              </a:solidFill>
              <a:latin typeface="+mj-lt"/>
              <a:cs typeface="+mj-lt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727145"/>
            <a:ext cx="10969200" cy="705600"/>
          </a:xfrm>
        </p:spPr>
        <p:txBody>
          <a:bodyPr/>
          <a:p>
            <a:r>
              <a:rPr lang="en-US" altLang="zh-CN" sz="2800" spc="0">
                <a:latin typeface="Calibri" panose="020F0502020204030204" charset="0"/>
                <a:cs typeface="Calibri" panose="020F0502020204030204" charset="0"/>
                <a:sym typeface="+mn-ea"/>
              </a:rPr>
              <a:t>Next step for conventional registration</a:t>
            </a:r>
            <a:endParaRPr lang="en-US" altLang="zh-CN" sz="2800" spc="0">
              <a:solidFill>
                <a:schemeClr val="tx1">
                  <a:lumMod val="85000"/>
                  <a:lumOff val="15000"/>
                </a:schemeClr>
              </a:solidFill>
              <a:uFillTx/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1505" y="1432560"/>
            <a:ext cx="10968990" cy="3595370"/>
          </a:xfrm>
        </p:spPr>
        <p:txBody>
          <a:bodyPr>
            <a:normAutofit lnSpcReduction="20000"/>
          </a:bodyPr>
          <a:p>
            <a:r>
              <a:rPr lang="en-US" altLang="zh-CN" spc="0">
                <a:solidFill>
                  <a:schemeClr val="tx1"/>
                </a:solidFill>
                <a:sym typeface="+mn-ea"/>
              </a:rPr>
              <a:t>Implementation of the search algorithm</a:t>
            </a:r>
            <a:endParaRPr lang="en-US" altLang="zh-CN" spc="0">
              <a:solidFill>
                <a:schemeClr val="tx1"/>
              </a:solidFill>
              <a:uFillTx/>
            </a:endParaRPr>
          </a:p>
          <a:p>
            <a:r>
              <a:rPr lang="en-US" altLang="zh-CN" spc="0">
                <a:solidFill>
                  <a:schemeClr val="tx1"/>
                </a:solidFill>
                <a:uFillTx/>
              </a:rPr>
              <a:t>Acquision of photoacustic image</a:t>
            </a:r>
            <a:endParaRPr lang="en-US" altLang="zh-CN" spc="0">
              <a:solidFill>
                <a:schemeClr val="tx1"/>
              </a:solidFill>
              <a:uFillTx/>
            </a:endParaRPr>
          </a:p>
          <a:p>
            <a:r>
              <a:rPr lang="en-US" altLang="zh-CN" spc="0">
                <a:solidFill>
                  <a:schemeClr val="tx1"/>
                </a:solidFill>
                <a:uFillTx/>
              </a:rPr>
              <a:t>Computation of spot coordinates in PA image</a:t>
            </a:r>
            <a:endParaRPr lang="en-US" altLang="zh-CN" spc="0">
              <a:solidFill>
                <a:schemeClr val="tx1"/>
              </a:solidFill>
              <a:uFillTx/>
            </a:endParaRPr>
          </a:p>
          <a:p>
            <a:endParaRPr lang="en-US" altLang="zh-CN" spc="0">
              <a:solidFill>
                <a:schemeClr val="tx1"/>
              </a:solidFill>
              <a:uFillTx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03200" y="0"/>
            <a:ext cx="973201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b="1">
                <a:solidFill>
                  <a:schemeClr val="bg1"/>
                </a:solidFill>
                <a:latin typeface="+mj-lt"/>
                <a:cs typeface="+mj-lt"/>
              </a:rPr>
              <a:t>Progress</a:t>
            </a:r>
            <a:endParaRPr lang="en-US" altLang="zh-CN" sz="3200" b="1">
              <a:solidFill>
                <a:schemeClr val="bg1"/>
              </a:solidFill>
              <a:latin typeface="+mj-lt"/>
              <a:cs typeface="+mj-lt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661275" y="1035050"/>
            <a:ext cx="4345305" cy="5369560"/>
          </a:xfrm>
        </p:spPr>
        <p:txBody>
          <a:bodyPr>
            <a:noAutofit/>
          </a:bodyPr>
          <a:p>
            <a:pPr>
              <a:buFont typeface="Wingdings" panose="05000000000000000000" charset="0"/>
              <a:buChar char="Ø"/>
            </a:pPr>
            <a:endParaRPr lang="en-US" altLang="zh-CN" sz="2000" spc="0">
              <a:solidFill>
                <a:schemeClr val="tx1"/>
              </a:solidFill>
              <a:uFillTx/>
            </a:endParaRPr>
          </a:p>
          <a:p>
            <a:pPr marL="0" indent="0">
              <a:buFont typeface="Wingdings" panose="05000000000000000000" charset="0"/>
              <a:buNone/>
            </a:pPr>
            <a:endParaRPr lang="en-US" altLang="zh-CN" sz="2000" b="1" spc="0">
              <a:solidFill>
                <a:schemeClr val="tx1"/>
              </a:solidFill>
              <a:uFillTx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184855" y="70"/>
            <a:ext cx="10969200" cy="705600"/>
          </a:xfrm>
          <a:prstGeom prst="rect">
            <a:avLst/>
          </a:prstGeom>
        </p:spPr>
        <p:txBody>
          <a:bodyPr vert="horz" lIns="90000" tIns="46800" rIns="90000" bIns="46800" rtlCol="0" anchor="ctr" anchorCtr="0">
            <a:normAutofit/>
          </a:bodyPr>
          <a:lstStyle>
            <a:lvl1pPr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3600" b="1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3200" spc="0">
                <a:solidFill>
                  <a:schemeClr val="bg1"/>
                </a:solidFill>
                <a:uFillTx/>
                <a:cs typeface="+mj-lt"/>
              </a:rPr>
              <a:t>System Integration with GUI</a:t>
            </a:r>
            <a:endParaRPr lang="en-US" altLang="zh-CN" sz="3200" spc="0">
              <a:solidFill>
                <a:schemeClr val="bg1"/>
              </a:solidFill>
              <a:uFillTx/>
              <a:cs typeface="+mj-lt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509905" y="1683385"/>
            <a:ext cx="3907155" cy="36925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>
              <a:buFont typeface="Arial" panose="020B0604020202020204" pitchFamily="34" charset="0"/>
              <a:buNone/>
            </a:pPr>
            <a:r>
              <a:rPr lang="en-US" altLang="zh-CN" sz="2400" b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Calibri" panose="020F0502020204030204" charset="0"/>
                <a:ea typeface="+mj-ea"/>
                <a:cs typeface="Calibri" panose="020F0502020204030204" charset="0"/>
              </a:rPr>
              <a:t>Registration Control</a:t>
            </a:r>
            <a:endParaRPr lang="en-US" altLang="zh-CN" sz="2400" b="1">
              <a:solidFill>
                <a:schemeClr val="tx1">
                  <a:lumMod val="85000"/>
                  <a:lumOff val="15000"/>
                </a:schemeClr>
              </a:solidFill>
              <a:uFillTx/>
              <a:latin typeface="Calibri" panose="020F0502020204030204" charset="0"/>
              <a:ea typeface="+mj-ea"/>
              <a:cs typeface="Calibri" panose="020F050202020403020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/>
              <a:t>Laser control</a:t>
            </a:r>
            <a:endParaRPr lang="en-US" altLang="zh-CN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/>
              <a:t>Point detection in FL image </a:t>
            </a:r>
            <a:endParaRPr lang="en-US" altLang="zh-CN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/>
              <a:t>Sample management</a:t>
            </a:r>
            <a:endParaRPr lang="en-US" altLang="zh-CN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/>
              <a:t>Point-pair registration</a:t>
            </a:r>
            <a:r>
              <a:rPr lang="en-US" altLang="zh-CN" baseline="30000">
                <a:solidFill>
                  <a:schemeClr val="tx1"/>
                </a:solidFill>
                <a:uFillTx/>
                <a:hlinkClick r:id="rId1" action="ppaction://hlinkfile"/>
              </a:rPr>
              <a:t>1</a:t>
            </a:r>
            <a:endParaRPr lang="en-US" altLang="zh-CN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/>
          </a:p>
          <a:p>
            <a:pPr indent="0">
              <a:buFont typeface="Arial" panose="020B0604020202020204" pitchFamily="34" charset="0"/>
              <a:buNone/>
            </a:pPr>
            <a:endParaRPr lang="en-US" altLang="zh-CN" sz="2400"/>
          </a:p>
          <a:p>
            <a:pPr indent="0">
              <a:buFont typeface="Arial" panose="020B0604020202020204" pitchFamily="34" charset="0"/>
              <a:buNone/>
            </a:pPr>
            <a:r>
              <a:rPr lang="en-US" altLang="zh-CN" sz="2400" b="1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</a:rPr>
              <a:t>TODO</a:t>
            </a:r>
            <a:endParaRPr lang="en-US" altLang="zh-CN" sz="2400" b="1">
              <a:solidFill>
                <a:schemeClr val="tx1"/>
              </a:solidFill>
              <a:latin typeface="Calibri" panose="020F0502020204030204" charset="0"/>
              <a:cs typeface="Calibri" panose="020F050202020403020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>
                <a:solidFill>
                  <a:schemeClr val="tx1"/>
                </a:solidFill>
              </a:rPr>
              <a:t>Aquisition of PA image &amp; spot</a:t>
            </a:r>
            <a:endParaRPr lang="en-US" altLang="zh-CN">
              <a:solidFill>
                <a:schemeClr val="tx1"/>
              </a:solidFill>
            </a:endParaRPr>
          </a:p>
          <a:p>
            <a:pPr indent="0">
              <a:buFont typeface="Arial" panose="020B0604020202020204" pitchFamily="34" charset="0"/>
              <a:buNone/>
            </a:pPr>
            <a:r>
              <a:rPr lang="en-US" altLang="zh-CN">
                <a:solidFill>
                  <a:schemeClr val="tx1"/>
                </a:solidFill>
                <a:sym typeface="+mn-ea"/>
              </a:rPr>
              <a:t> </a:t>
            </a:r>
            <a:endParaRPr lang="en-US" altLang="zh-CN">
              <a:solidFill>
                <a:schemeClr val="tx1"/>
              </a:solidFill>
            </a:endParaRPr>
          </a:p>
          <a:p>
            <a:pPr indent="0">
              <a:buFont typeface="Arial" panose="020B0604020202020204" pitchFamily="34" charset="0"/>
              <a:buNone/>
            </a:pPr>
            <a:endParaRPr lang="en-US" altLang="zh-CN">
              <a:solidFill>
                <a:schemeClr val="tx1"/>
              </a:solidFill>
            </a:endParaRPr>
          </a:p>
        </p:txBody>
      </p:sp>
      <p:grpSp>
        <p:nvGrpSpPr>
          <p:cNvPr id="12" name="组合 11"/>
          <p:cNvGrpSpPr/>
          <p:nvPr/>
        </p:nvGrpSpPr>
        <p:grpSpPr>
          <a:xfrm>
            <a:off x="4417060" y="1172845"/>
            <a:ext cx="7589520" cy="4902835"/>
            <a:chOff x="3831" y="3497"/>
            <a:chExt cx="10662" cy="6862"/>
          </a:xfrm>
        </p:grpSpPr>
        <p:pic>
          <p:nvPicPr>
            <p:cNvPr id="11" name="图片 10" descr="Screenshot from 2022-03-31 07-37-11"/>
            <p:cNvPicPr>
              <a:picLocks noChangeAspect="1"/>
            </p:cNvPicPr>
            <p:nvPr/>
          </p:nvPicPr>
          <p:blipFill>
            <a:blip r:embed="rId2"/>
            <a:srcRect l="13984" t="5943" r="25922" b="12586"/>
            <a:stretch>
              <a:fillRect/>
            </a:stretch>
          </p:blipFill>
          <p:spPr>
            <a:xfrm>
              <a:off x="3831" y="3497"/>
              <a:ext cx="10662" cy="6863"/>
            </a:xfrm>
            <a:prstGeom prst="rect">
              <a:avLst/>
            </a:prstGeom>
          </p:spPr>
        </p:pic>
        <p:pic>
          <p:nvPicPr>
            <p:cNvPr id="7" name="图片 6" descr="7J3AG]~5$ZY]B]R]91XF@KJ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025" y="4416"/>
              <a:ext cx="5557" cy="2596"/>
            </a:xfrm>
            <a:prstGeom prst="rect">
              <a:avLst/>
            </a:prstGeom>
          </p:spPr>
        </p:pic>
      </p:grp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184785" y="6249670"/>
            <a:ext cx="7092950" cy="316865"/>
          </a:xfrm>
        </p:spPr>
        <p:txBody>
          <a:bodyPr>
            <a:normAutofit fontScale="90000"/>
          </a:bodyPr>
          <a:p>
            <a:r>
              <a:rPr lang="en-US" altLang="zh-CN">
                <a:hlinkClick r:id="rId1" action="ppaction://hlinkfile"/>
              </a:rPr>
              <a:t>1. </a:t>
            </a:r>
            <a:r>
              <a:rPr lang="zh-CN" altLang="en-US">
                <a:hlinkClick r:id="rId1" action="ppaction://hlinkfile"/>
              </a:rPr>
              <a:t>Berthold K. P. Horn, "Closed-form solution of absolute orientation using unit quaternions," J. Opt. Soc. Am. A 4, 629-642 (1987)</a:t>
            </a:r>
            <a:endParaRPr lang="zh-CN" altLang="en-US"/>
          </a:p>
        </p:txBody>
      </p:sp>
    </p:spTree>
    <p:custDataLst>
      <p:tags r:id="rId4"/>
    </p:custDataLst>
  </p:cSld>
  <p:clrMapOvr>
    <a:masterClrMapping/>
  </p:clrMapOvr>
  <p:transition advTm="1103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1575" y="1049710"/>
            <a:ext cx="10969200" cy="4759200"/>
          </a:xfrm>
        </p:spPr>
        <p:txBody>
          <a:bodyPr/>
          <a:p>
            <a:r>
              <a:rPr lang="en-US" altLang="zh-CN" b="1" spc="0">
                <a:solidFill>
                  <a:schemeClr val="tx1"/>
                </a:solidFill>
                <a:uFillTx/>
              </a:rPr>
              <a:t>Minimum - completed</a:t>
            </a:r>
            <a:endParaRPr lang="en-US" altLang="zh-CN" b="1" spc="0">
              <a:solidFill>
                <a:schemeClr val="tx1"/>
              </a:solidFill>
              <a:uFillTx/>
            </a:endParaRPr>
          </a:p>
          <a:p>
            <a:pPr marL="0" indent="0">
              <a:buNone/>
            </a:pPr>
            <a:r>
              <a:rPr lang="en-US" altLang="zh-CN" sz="1800" spc="0">
                <a:solidFill>
                  <a:schemeClr val="tx1"/>
                </a:solidFill>
                <a:uFillTx/>
              </a:rPr>
              <a:t>Design and implementation of the GUI</a:t>
            </a:r>
            <a:r>
              <a:rPr lang="en-US" altLang="zh-CN" spc="0">
                <a:solidFill>
                  <a:schemeClr val="tx1"/>
                </a:solidFill>
                <a:sym typeface="+mn-ea"/>
              </a:rPr>
              <a:t>. </a:t>
            </a:r>
            <a:endParaRPr lang="en-US" altLang="zh-CN" spc="0">
              <a:solidFill>
                <a:schemeClr val="tx1"/>
              </a:solidFill>
              <a:uFillTx/>
            </a:endParaRPr>
          </a:p>
          <a:p>
            <a:pPr marL="0" indent="0">
              <a:buNone/>
            </a:pPr>
            <a:r>
              <a:rPr lang="en-US" altLang="zh-CN" sz="1800" spc="0">
                <a:solidFill>
                  <a:schemeClr val="tx1"/>
                </a:solidFill>
                <a:uFillTx/>
              </a:rPr>
              <a:t>Simulation analysis for the conventional registration pipeline. </a:t>
            </a:r>
            <a:endParaRPr lang="en-US" altLang="zh-CN" sz="1800" spc="0">
              <a:solidFill>
                <a:schemeClr val="tx1"/>
              </a:solidFill>
              <a:uFillTx/>
            </a:endParaRPr>
          </a:p>
          <a:p>
            <a:r>
              <a:rPr lang="en-US" altLang="zh-CN" b="1" spc="0">
                <a:solidFill>
                  <a:schemeClr val="tx1"/>
                </a:solidFill>
                <a:uFillTx/>
              </a:rPr>
              <a:t>Expected</a:t>
            </a:r>
            <a:endParaRPr lang="en-US" altLang="zh-CN" b="1" spc="0">
              <a:solidFill>
                <a:schemeClr val="tx1"/>
              </a:solidFill>
              <a:uFillTx/>
            </a:endParaRPr>
          </a:p>
          <a:p>
            <a:pPr marL="0" indent="0">
              <a:buNone/>
            </a:pPr>
            <a:r>
              <a:rPr lang="en-US" altLang="zh-CN" sz="1800" spc="0">
                <a:solidFill>
                  <a:schemeClr val="tx1"/>
                </a:solidFill>
                <a:uFillTx/>
              </a:rPr>
              <a:t>Implementation and validation of the conventional registration algorithm.</a:t>
            </a:r>
            <a:endParaRPr lang="en-US" altLang="zh-CN" sz="1800" spc="0">
              <a:solidFill>
                <a:schemeClr val="tx1"/>
              </a:solidFill>
              <a:uFillTx/>
            </a:endParaRPr>
          </a:p>
          <a:p>
            <a:r>
              <a:rPr lang="en-US" altLang="zh-CN" b="1" spc="0">
                <a:solidFill>
                  <a:schemeClr val="tx1"/>
                </a:solidFill>
                <a:uFillTx/>
              </a:rPr>
              <a:t>Maximum</a:t>
            </a:r>
            <a:endParaRPr lang="en-US" altLang="zh-CN" b="1" spc="0">
              <a:solidFill>
                <a:schemeClr val="tx1"/>
              </a:solidFill>
              <a:uFillTx/>
            </a:endParaRPr>
          </a:p>
          <a:p>
            <a:pPr marL="0" indent="0">
              <a:buNone/>
            </a:pPr>
            <a:r>
              <a:rPr lang="en-US" altLang="zh-CN" sz="1800" spc="0">
                <a:solidFill>
                  <a:schemeClr val="tx1"/>
                </a:solidFill>
                <a:uFillTx/>
              </a:rPr>
              <a:t>Implementation of necessary modelus of novel registration algorithm.</a:t>
            </a:r>
            <a:endParaRPr lang="en-US" altLang="zh-CN" sz="1800" spc="0">
              <a:solidFill>
                <a:schemeClr val="tx1"/>
              </a:solidFill>
              <a:uFillTx/>
            </a:endParaRPr>
          </a:p>
          <a:p>
            <a:pPr marL="0" indent="0">
              <a:buNone/>
            </a:pPr>
            <a:r>
              <a:rPr lang="en-US" altLang="zh-CN" sz="1800" spc="0">
                <a:solidFill>
                  <a:schemeClr val="tx1"/>
                </a:solidFill>
                <a:uFillTx/>
              </a:rPr>
              <a:t>Simulation analysis for </a:t>
            </a:r>
            <a:r>
              <a:rPr lang="en-US" altLang="zh-CN" spc="0">
                <a:solidFill>
                  <a:schemeClr val="tx1"/>
                </a:solidFill>
                <a:sym typeface="+mn-ea"/>
              </a:rPr>
              <a:t>novel registration algorithm.</a:t>
            </a:r>
            <a:endParaRPr lang="en-US" altLang="zh-CN" sz="1800" spc="0">
              <a:solidFill>
                <a:schemeClr val="tx1"/>
              </a:solidFill>
              <a:uFillTx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03200" y="73025"/>
            <a:ext cx="97320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chemeClr val="bg1"/>
                </a:solidFill>
                <a:latin typeface="+mj-lt"/>
                <a:cs typeface="+mj-lt"/>
              </a:rPr>
              <a:t>Deliverables</a:t>
            </a:r>
            <a:endParaRPr lang="en-US" altLang="zh-CN" sz="2800" b="1">
              <a:solidFill>
                <a:schemeClr val="bg1"/>
              </a:solidFill>
              <a:latin typeface="+mj-lt"/>
              <a:cs typeface="+mj-lt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ontent Placeholder 3"/>
          <p:cNvGraphicFramePr>
            <a:graphicFrameLocks noGrp="1"/>
          </p:cNvGraphicFramePr>
          <p:nvPr>
            <p:ph idx="1"/>
            <p:custDataLst>
              <p:tags r:id="rId1"/>
            </p:custDataLst>
          </p:nvPr>
        </p:nvGraphicFramePr>
        <p:xfrm>
          <a:off x="1195705" y="1515110"/>
          <a:ext cx="9127490" cy="3710305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3654425"/>
                <a:gridCol w="252730"/>
                <a:gridCol w="264160"/>
                <a:gridCol w="1282065"/>
                <a:gridCol w="1174115"/>
                <a:gridCol w="1172845"/>
                <a:gridCol w="1327150"/>
              </a:tblGrid>
              <a:tr h="274320">
                <a:tc>
                  <a:txBody>
                    <a:bodyPr/>
                    <a:lstStyle/>
                    <a:p>
                      <a:pPr algn="l"/>
                      <a:endParaRPr lang="en-US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/>
                        <a:t>Feb</a:t>
                      </a:r>
                      <a:endParaRPr lang="en-US" sz="1200"/>
                    </a:p>
                  </a:txBody>
                  <a:tcPr anchor="ctr"/>
                </a:tc>
                <a:tc hMerge="1"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Mar</a:t>
                      </a:r>
                      <a:endParaRPr lang="en-US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Apr</a:t>
                      </a:r>
                      <a:endParaRPr lang="en-US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May</a:t>
                      </a:r>
                      <a:endParaRPr lang="en-US" sz="1200"/>
                    </a:p>
                  </a:txBody>
                  <a:tcPr anchor="ctr"/>
                </a:tc>
              </a:tr>
              <a:tr h="257175"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en-US" sz="1400" b="1"/>
                        <a:t>GUI &amp; System Integration</a:t>
                      </a:r>
                      <a:endParaRPr lang="en-US" sz="1400" b="1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lang="en-US" sz="120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4955">
                <a:tc>
                  <a:txBody>
                    <a:bodyPr/>
                    <a:lstStyle/>
                    <a:p>
                      <a:pPr algn="l"/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- Overall design and development of GUI </a:t>
                      </a:r>
                      <a:endParaRPr lang="en-US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/>
                    </a:p>
                  </a:txBody>
                  <a:tcPr anchor="ctr">
                    <a:noFill/>
                  </a:tcPr>
                </a:tc>
                <a:tc gridSpan="5">
                  <a:txBody>
                    <a:bodyPr/>
                    <a:lstStyle/>
                    <a:p>
                      <a:pPr algn="l"/>
                      <a:r>
                        <a:rPr lang="en-US" sz="1200"/>
                        <a:t>                </a:t>
                      </a:r>
                      <a:r>
                        <a:rPr lang="en-US" sz="1200" b="1"/>
                        <a:t>2/21            </a:t>
                      </a:r>
                      <a:r>
                        <a:rPr lang="en-US" altLang="zh-CN" sz="1200" b="1"/>
                        <a:t>2/28</a:t>
                      </a:r>
                      <a:endParaRPr lang="en-US" sz="1200" b="1"/>
                    </a:p>
                  </a:txBody>
                  <a:tcPr anchor="ctr">
                    <a:noFill/>
                  </a:tcPr>
                </a:tc>
                <a:tc hMerge="1">
                  <a:tcPr anchor="ctr">
                    <a:noFill/>
                  </a:tcPr>
                </a:tc>
                <a:tc hMerge="1">
                  <a:tcPr anchor="ctr">
                    <a:noFill/>
                  </a:tcPr>
                </a:tc>
                <a:tc hMerge="1">
                  <a:tcPr anchor="ctr">
                    <a:noFill/>
                  </a:tcPr>
                </a:tc>
                <a:tc hMerge="1">
                  <a:tcPr anchor="ctr">
                    <a:noFill/>
                  </a:tcPr>
                </a:tc>
              </a:tr>
              <a:tr h="275590">
                <a:tc>
                  <a:txBody>
                    <a:bodyPr/>
                    <a:lstStyle/>
                    <a:p>
                      <a:pPr algn="l"/>
                      <a:r>
                        <a:rPr lang="en-US" sz="1200">
                          <a:sym typeface="+mn-ea"/>
                        </a:rPr>
                        <a:t>- Implementation of laser excitation control </a:t>
                      </a:r>
                      <a:endParaRPr lang="en-US" sz="120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/>
                    </a:p>
                  </a:txBody>
                  <a:tcPr anchor="ctr">
                    <a:noFill/>
                  </a:tcPr>
                </a:tc>
                <a:tc gridSpan="5">
                  <a:txBody>
                    <a:bodyPr/>
                    <a:lstStyle/>
                    <a:p>
                      <a:pPr algn="l"/>
                      <a:r>
                        <a:rPr lang="en-US" sz="1200"/>
                        <a:t>                           </a:t>
                      </a:r>
                      <a:r>
                        <a:rPr lang="en-US" altLang="zh-CN" sz="1200" b="1"/>
                        <a:t>3/1                 3/14</a:t>
                      </a:r>
                      <a:endParaRPr lang="en-US" altLang="zh-CN" sz="1200" b="1"/>
                    </a:p>
                  </a:txBody>
                  <a:tcPr anchor="ctr">
                    <a:noFill/>
                  </a:tcPr>
                </a:tc>
                <a:tc hMerge="1">
                  <a:tcPr anchor="ctr">
                    <a:noFill/>
                  </a:tcPr>
                </a:tc>
                <a:tc hMerge="1">
                  <a:tcPr anchor="ctr">
                    <a:noFill/>
                  </a:tcPr>
                </a:tc>
                <a:tc hMerge="1">
                  <a:tcPr anchor="ctr">
                    <a:noFill/>
                  </a:tcPr>
                </a:tc>
                <a:tc hMerge="1">
                  <a:tcPr anchor="ctr"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1"/>
                        <a:t>Conventional Registration Algorithm</a:t>
                      </a:r>
                      <a:endParaRPr lang="en-US" sz="1400" b="1"/>
                    </a:p>
                  </a:txBody>
                  <a:tcPr anchor="ctr">
                    <a:solidFill>
                      <a:srgbClr val="DCDC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/>
                    </a:p>
                  </a:txBody>
                  <a:tcPr anchor="ctr">
                    <a:solidFill>
                      <a:srgbClr val="DCDCD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lang="en-US" sz="1200"/>
                    </a:p>
                  </a:txBody>
                  <a:tcPr anchor="ctr">
                    <a:solidFill>
                      <a:srgbClr val="DCDCDC"/>
                    </a:solidFill>
                  </a:tcPr>
                </a:tc>
                <a:tc hMerge="1"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200"/>
                    </a:p>
                  </a:txBody>
                  <a:tcPr anchor="ctr">
                    <a:solidFill>
                      <a:srgbClr val="DCDC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/>
                    </a:p>
                  </a:txBody>
                  <a:tcPr anchor="ctr">
                    <a:solidFill>
                      <a:srgbClr val="DCDC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/>
                    </a:p>
                  </a:txBody>
                  <a:tcPr anchor="ctr">
                    <a:solidFill>
                      <a:srgbClr val="DCDCDC"/>
                    </a:solidFill>
                  </a:tcPr>
                </a:tc>
              </a:tr>
              <a:tr h="304800">
                <a:tc>
                  <a:txBody>
                    <a:bodyPr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en-US" sz="1200" b="0"/>
                        <a:t>- Simulation analysis</a:t>
                      </a:r>
                      <a:endParaRPr lang="en-US" altLang="en-US" sz="1200" b="0"/>
                    </a:p>
                  </a:txBody>
                  <a:tcPr anchor="ctr">
                    <a:solidFill>
                      <a:srgbClr val="000000">
                        <a:alpha val="0"/>
                      </a:srgbClr>
                    </a:solidFill>
                  </a:tcPr>
                </a:tc>
                <a:tc>
                  <a:txBody>
                    <a:bodyPr/>
                    <a:p>
                      <a:pPr algn="l">
                        <a:buNone/>
                      </a:pPr>
                      <a:endParaRPr lang="en-US" altLang="en-US" sz="1200"/>
                    </a:p>
                  </a:txBody>
                  <a:tcPr anchor="ctr">
                    <a:solidFill>
                      <a:srgbClr val="000000">
                        <a:alpha val="0"/>
                      </a:srgbClr>
                    </a:solidFill>
                  </a:tcPr>
                </a:tc>
                <a:tc gridSpan="5">
                  <a:txBody>
                    <a:bodyPr/>
                    <a:p>
                      <a:pPr algn="l">
                        <a:buNone/>
                      </a:pPr>
                      <a:r>
                        <a:rPr lang="en-US" altLang="en-US" sz="1200" b="1"/>
                        <a:t>                2/21                                                4/7</a:t>
                      </a:r>
                      <a:endParaRPr lang="en-US" altLang="en-US" sz="1200" b="1"/>
                    </a:p>
                  </a:txBody>
                  <a:tcPr anchor="ctr">
                    <a:solidFill>
                      <a:srgbClr val="000000">
                        <a:alpha val="0"/>
                      </a:srgbClr>
                    </a:solidFill>
                  </a:tcPr>
                </a:tc>
                <a:tc hMerge="1">
                  <a:tcPr anchor="ctr"/>
                </a:tc>
                <a:tc hMerge="1">
                  <a:tcPr anchor="ctr">
                    <a:solidFill>
                      <a:srgbClr val="000000">
                        <a:alpha val="0"/>
                      </a:srgbClr>
                    </a:solidFill>
                  </a:tcPr>
                </a:tc>
                <a:tc hMerge="1">
                  <a:tcPr anchor="ctr">
                    <a:solidFill>
                      <a:srgbClr val="000000">
                        <a:alpha val="0"/>
                      </a:srgbClr>
                    </a:solidFill>
                  </a:tcPr>
                </a:tc>
                <a:tc hMerge="1">
                  <a:tcPr anchor="ctr">
                    <a:solidFill>
                      <a:srgbClr val="000000">
                        <a:alpha val="0"/>
                      </a:srgbClr>
                    </a:solidFill>
                  </a:tcPr>
                </a:tc>
              </a:tr>
              <a:tr h="304800">
                <a:tc>
                  <a:txBody>
                    <a:bodyPr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en-US" sz="1200" b="0"/>
                        <a:t>- Implementation and integration</a:t>
                      </a:r>
                      <a:endParaRPr lang="en-US" altLang="en-US" sz="1200" b="0"/>
                    </a:p>
                  </a:txBody>
                  <a:tcPr anchor="ctr">
                    <a:solidFill>
                      <a:srgbClr val="000000">
                        <a:alpha val="0"/>
                      </a:srgbClr>
                    </a:solidFill>
                  </a:tcPr>
                </a:tc>
                <a:tc>
                  <a:txBody>
                    <a:bodyPr/>
                    <a:p>
                      <a:pPr algn="l">
                        <a:buNone/>
                      </a:pPr>
                      <a:endParaRPr lang="en-US" altLang="en-US" sz="1200"/>
                    </a:p>
                  </a:txBody>
                  <a:tcPr anchor="ctr">
                    <a:solidFill>
                      <a:srgbClr val="000000">
                        <a:alpha val="0"/>
                      </a:srgbClr>
                    </a:solidFill>
                  </a:tcPr>
                </a:tc>
                <a:tc gridSpan="5">
                  <a:txBody>
                    <a:bodyPr/>
                    <a:p>
                      <a:pPr algn="l">
                        <a:buNone/>
                      </a:pPr>
                      <a:r>
                        <a:rPr lang="en-US" altLang="en-US" sz="1200"/>
                        <a:t>                                                    </a:t>
                      </a:r>
                      <a:r>
                        <a:rPr lang="en-US" altLang="en-US" sz="1200" b="1"/>
                        <a:t>3/28</a:t>
                      </a:r>
                      <a:r>
                        <a:rPr lang="en-US" altLang="en-US" sz="1200"/>
                        <a:t>                         </a:t>
                      </a:r>
                      <a:r>
                        <a:rPr lang="en-US" altLang="en-US" sz="1200" b="1"/>
                        <a:t>4/22</a:t>
                      </a:r>
                      <a:endParaRPr lang="en-US" altLang="en-US" sz="1200" b="1"/>
                    </a:p>
                  </a:txBody>
                  <a:tcPr anchor="ctr">
                    <a:solidFill>
                      <a:srgbClr val="000000">
                        <a:alpha val="0"/>
                      </a:srgbClr>
                    </a:solidFill>
                  </a:tcPr>
                </a:tc>
                <a:tc hMerge="1">
                  <a:tcPr anchor="ctr">
                    <a:solidFill>
                      <a:srgbClr val="000000">
                        <a:alpha val="0"/>
                      </a:srgbClr>
                    </a:solidFill>
                  </a:tcPr>
                </a:tc>
                <a:tc hMerge="1">
                  <a:tcPr anchor="ctr">
                    <a:solidFill>
                      <a:srgbClr val="000000">
                        <a:alpha val="0"/>
                      </a:srgbClr>
                    </a:solidFill>
                  </a:tcPr>
                </a:tc>
                <a:tc hMerge="1">
                  <a:tcPr anchor="ctr">
                    <a:solidFill>
                      <a:srgbClr val="000000">
                        <a:alpha val="0"/>
                      </a:srgbClr>
                    </a:solidFill>
                  </a:tcPr>
                </a:tc>
                <a:tc hMerge="1">
                  <a:tcPr anchor="ctr">
                    <a:solidFill>
                      <a:srgbClr val="000000">
                        <a:alpha val="0"/>
                      </a:srgbClr>
                    </a:solidFill>
                  </a:tcPr>
                </a:tc>
              </a:tr>
              <a:tr h="304800">
                <a:tc>
                  <a:txBody>
                    <a:bodyPr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en-US" sz="1200" b="0"/>
                        <a:t>- Verification in the da Vinci platform</a:t>
                      </a:r>
                      <a:endParaRPr lang="en-US" altLang="en-US" sz="1200" b="0"/>
                    </a:p>
                  </a:txBody>
                  <a:tcPr anchor="ctr">
                    <a:solidFill>
                      <a:srgbClr val="000000">
                        <a:alpha val="0"/>
                      </a:srgbClr>
                    </a:solidFill>
                  </a:tcPr>
                </a:tc>
                <a:tc>
                  <a:txBody>
                    <a:bodyPr/>
                    <a:p>
                      <a:pPr algn="l">
                        <a:buNone/>
                      </a:pPr>
                      <a:endParaRPr lang="en-US" altLang="en-US" sz="1200"/>
                    </a:p>
                  </a:txBody>
                  <a:tcPr anchor="ctr">
                    <a:solidFill>
                      <a:srgbClr val="000000">
                        <a:alpha val="0"/>
                      </a:srgbClr>
                    </a:solidFill>
                  </a:tcPr>
                </a:tc>
                <a:tc gridSpan="5">
                  <a:txBody>
                    <a:bodyPr/>
                    <a:p>
                      <a:pPr algn="l">
                        <a:buNone/>
                      </a:pPr>
                      <a:r>
                        <a:rPr lang="en-US" altLang="en-US" sz="1200"/>
                        <a:t>                                                                          </a:t>
                      </a:r>
                      <a:r>
                        <a:rPr lang="en-US" altLang="en-US" sz="1200" b="1"/>
                        <a:t>4/22</a:t>
                      </a:r>
                      <a:r>
                        <a:rPr lang="en-US" altLang="en-US" sz="1200"/>
                        <a:t>         </a:t>
                      </a:r>
                      <a:r>
                        <a:rPr lang="en-US" altLang="en-US" sz="1200" b="1"/>
                        <a:t>4/29</a:t>
                      </a:r>
                      <a:endParaRPr lang="en-US" altLang="en-US" sz="1200" b="1"/>
                    </a:p>
                  </a:txBody>
                  <a:tcPr anchor="ctr">
                    <a:solidFill>
                      <a:srgbClr val="000000">
                        <a:alpha val="0"/>
                      </a:srgbClr>
                    </a:solidFill>
                  </a:tcPr>
                </a:tc>
                <a:tc hMerge="1">
                  <a:tcPr anchor="ctr">
                    <a:solidFill>
                      <a:srgbClr val="000000">
                        <a:alpha val="0"/>
                      </a:srgbClr>
                    </a:solidFill>
                  </a:tcPr>
                </a:tc>
                <a:tc hMerge="1">
                  <a:tcPr anchor="ctr">
                    <a:solidFill>
                      <a:srgbClr val="000000">
                        <a:alpha val="0"/>
                      </a:srgbClr>
                    </a:solidFill>
                  </a:tcPr>
                </a:tc>
                <a:tc hMerge="1">
                  <a:tcPr anchor="ctr">
                    <a:solidFill>
                      <a:srgbClr val="000000">
                        <a:alpha val="0"/>
                      </a:srgbClr>
                    </a:solidFill>
                  </a:tcPr>
                </a:tc>
                <a:tc hMerge="1">
                  <a:tcPr anchor="ctr">
                    <a:solidFill>
                      <a:srgbClr val="000000">
                        <a:alpha val="0"/>
                      </a:srgbClr>
                    </a:solidFill>
                  </a:tcPr>
                </a:tc>
              </a:tr>
              <a:tr h="3238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1">
                          <a:sym typeface="+mn-ea"/>
                        </a:rPr>
                        <a:t>Novel Registration Algorithm</a:t>
                      </a:r>
                      <a:endParaRPr lang="en-US" sz="1400" b="1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DCDCDC"/>
                    </a:solidFill>
                  </a:tcPr>
                </a:tc>
                <a:tc hMerge="1"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200"/>
                    </a:p>
                  </a:txBody>
                  <a:tcPr anchor="ctr">
                    <a:solidFill>
                      <a:srgbClr val="DCDC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/>
                    </a:p>
                  </a:txBody>
                  <a:tcPr anchor="ctr">
                    <a:solidFill>
                      <a:srgbClr val="DCDC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/>
                    </a:p>
                  </a:txBody>
                  <a:tcPr anchor="ctr">
                    <a:solidFill>
                      <a:srgbClr val="DCDC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/>
                    </a:p>
                  </a:txBody>
                  <a:tcPr anchor="ctr">
                    <a:solidFill>
                      <a:srgbClr val="DCDC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/>
                    </a:p>
                  </a:txBody>
                  <a:tcPr anchor="ctr">
                    <a:solidFill>
                      <a:srgbClr val="DCDCDC"/>
                    </a:solidFill>
                  </a:tcPr>
                </a:tc>
              </a:tr>
              <a:tr h="27432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200" b="0"/>
                        <a:t>- </a:t>
                      </a:r>
                      <a:r>
                        <a:rPr lang="en-US" altLang="en-US" sz="1200">
                          <a:sym typeface="+mn-ea"/>
                        </a:rPr>
                        <a:t>Simulation analysis</a:t>
                      </a:r>
                      <a:endParaRPr lang="en-US" sz="1200" b="0"/>
                    </a:p>
                  </a:txBody>
                  <a:tcPr anchor="ctr">
                    <a:noFill/>
                  </a:tcPr>
                </a:tc>
                <a:tc hMerge="1">
                  <a:tcPr anchor="ctr"/>
                </a:tc>
                <a:tc gridSpan="5">
                  <a:txBody>
                    <a:bodyPr/>
                    <a:lstStyle/>
                    <a:p>
                      <a:pPr algn="l"/>
                      <a:r>
                        <a:rPr lang="en-US" sz="1200"/>
                        <a:t>                                                               </a:t>
                      </a:r>
                      <a:r>
                        <a:rPr lang="en-US" sz="1200" b="1"/>
                        <a:t>4/7                4/22</a:t>
                      </a:r>
                      <a:endParaRPr lang="en-US" sz="1200" b="1"/>
                    </a:p>
                  </a:txBody>
                  <a:tcPr anchor="ctr">
                    <a:noFill/>
                  </a:tcPr>
                </a:tc>
                <a:tc hMerge="1">
                  <a:tcPr anchor="ctr"/>
                </a:tc>
                <a:tc hMerge="1">
                  <a:tcPr anchor="ctr"/>
                </a:tc>
                <a:tc hMerge="1">
                  <a:tcPr anchor="ctr"/>
                </a:tc>
                <a:tc hMerge="1">
                  <a:tcPr anchor="ctr"/>
                </a:tc>
              </a:tr>
              <a:tr h="306070">
                <a:tc gridSpan="2">
                  <a:txBody>
                    <a:bodyPr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en-US" sz="1200" b="0"/>
                        <a:t>- Marker tracking module</a:t>
                      </a:r>
                      <a:endParaRPr lang="en-US" altLang="en-US" sz="1200" b="0"/>
                    </a:p>
                  </a:txBody>
                  <a:tcPr anchor="ctr">
                    <a:solidFill>
                      <a:srgbClr val="000000">
                        <a:alpha val="0"/>
                      </a:srgbClr>
                    </a:solidFill>
                  </a:tcPr>
                </a:tc>
                <a:tc hMerge="1">
                  <a:tcPr anchor="ctr"/>
                </a:tc>
                <a:tc gridSpan="5">
                  <a:txBody>
                    <a:bodyPr/>
                    <a:p>
                      <a:pPr algn="l">
                        <a:buNone/>
                      </a:pPr>
                      <a:r>
                        <a:rPr lang="en-US" altLang="en-US" sz="1200"/>
                        <a:t>                                                                          </a:t>
                      </a:r>
                      <a:r>
                        <a:rPr lang="en-US" altLang="en-US" sz="1200" b="1"/>
                        <a:t>4</a:t>
                      </a:r>
                      <a:r>
                        <a:rPr lang="en-US" altLang="en-US" sz="1200" b="1"/>
                        <a:t>/22                5/</a:t>
                      </a:r>
                      <a:r>
                        <a:rPr lang="en-US" altLang="en-US" sz="1200" b="1"/>
                        <a:t>5</a:t>
                      </a:r>
                      <a:endParaRPr lang="en-US" altLang="en-US" sz="1200" b="1"/>
                    </a:p>
                  </a:txBody>
                  <a:tcPr anchor="ctr">
                    <a:solidFill>
                      <a:srgbClr val="000000">
                        <a:alpha val="0"/>
                      </a:srgbClr>
                    </a:solidFill>
                  </a:tcPr>
                </a:tc>
                <a:tc hMerge="1">
                  <a:tcPr anchor="ctr"/>
                </a:tc>
                <a:tc hMerge="1">
                  <a:tcPr anchor="ctr"/>
                </a:tc>
                <a:tc hMerge="1">
                  <a:tcPr anchor="ctr"/>
                </a:tc>
                <a:tc hMerge="1">
                  <a:tcPr anchor="ctr"/>
                </a:tc>
              </a:tr>
              <a:tr h="306070">
                <a:tc gridSpan="2">
                  <a:txBody>
                    <a:bodyPr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en-US" sz="1200" b="0"/>
                        <a:t>- </a:t>
                      </a:r>
                      <a:r>
                        <a:rPr lang="en-US" altLang="en-US" sz="1200">
                          <a:sym typeface="+mn-ea"/>
                        </a:rPr>
                        <a:t>Implementation and Integration </a:t>
                      </a:r>
                      <a:endParaRPr lang="en-US" altLang="en-US" sz="1200" b="0"/>
                    </a:p>
                  </a:txBody>
                  <a:tcPr anchor="ctr">
                    <a:solidFill>
                      <a:srgbClr val="000000">
                        <a:alpha val="0"/>
                      </a:srgbClr>
                    </a:solidFill>
                  </a:tcPr>
                </a:tc>
                <a:tc hMerge="1">
                  <a:tcPr anchor="ctr">
                    <a:solidFill>
                      <a:srgbClr val="000000">
                        <a:alpha val="0"/>
                      </a:srgbClr>
                    </a:solidFill>
                  </a:tcPr>
                </a:tc>
                <a:tc gridSpan="5">
                  <a:txBody>
                    <a:bodyPr/>
                    <a:p>
                      <a:pPr algn="l">
                        <a:buNone/>
                      </a:pPr>
                      <a:r>
                        <a:rPr lang="en-US" altLang="en-US" sz="1200"/>
                        <a:t>                                                                                         </a:t>
                      </a:r>
                      <a:r>
                        <a:rPr lang="en-US" altLang="en-US" sz="1200" b="1"/>
                        <a:t>5/5</a:t>
                      </a:r>
                      <a:r>
                        <a:rPr lang="en-US" altLang="en-US" sz="1200"/>
                        <a:t>               </a:t>
                      </a:r>
                      <a:r>
                        <a:rPr lang="en-US" altLang="en-US" sz="1200" b="1"/>
                        <a:t>5/16</a:t>
                      </a:r>
                      <a:endParaRPr lang="en-US" altLang="en-US" sz="1200" b="1"/>
                    </a:p>
                  </a:txBody>
                  <a:tcPr anchor="ctr">
                    <a:solidFill>
                      <a:srgbClr val="000000">
                        <a:alpha val="0"/>
                      </a:srgbClr>
                    </a:solidFill>
                  </a:tcPr>
                </a:tc>
                <a:tc hMerge="1">
                  <a:tcPr anchor="ctr">
                    <a:solidFill>
                      <a:srgbClr val="000000">
                        <a:alpha val="0"/>
                      </a:srgbClr>
                    </a:solidFill>
                  </a:tcPr>
                </a:tc>
                <a:tc hMerge="1">
                  <a:tcPr anchor="ctr">
                    <a:solidFill>
                      <a:srgbClr val="000000">
                        <a:alpha val="0"/>
                      </a:srgbClr>
                    </a:solidFill>
                  </a:tcPr>
                </a:tc>
                <a:tc hMerge="1">
                  <a:tcPr anchor="ctr">
                    <a:solidFill>
                      <a:srgbClr val="000000">
                        <a:alpha val="0"/>
                      </a:srgbClr>
                    </a:solidFill>
                  </a:tcPr>
                </a:tc>
                <a:tc hMerge="1">
                  <a:tcPr anchor="ctr">
                    <a:solidFill>
                      <a:srgbClr val="000000">
                        <a:alpha val="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17" name="Rounded Rectangle 2"/>
          <p:cNvSpPr/>
          <p:nvPr/>
        </p:nvSpPr>
        <p:spPr>
          <a:xfrm>
            <a:off x="6212205" y="2115820"/>
            <a:ext cx="425450" cy="20447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ounded Rectangle 2"/>
          <p:cNvSpPr/>
          <p:nvPr/>
        </p:nvSpPr>
        <p:spPr>
          <a:xfrm>
            <a:off x="6212205" y="3001010"/>
            <a:ext cx="1931670" cy="20256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6649085" y="2407285"/>
            <a:ext cx="570230" cy="20447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7" name="文本框 6"/>
          <p:cNvSpPr txBox="1"/>
          <p:nvPr/>
        </p:nvSpPr>
        <p:spPr>
          <a:xfrm>
            <a:off x="203200" y="73025"/>
            <a:ext cx="97320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chemeClr val="bg1"/>
                </a:solidFill>
                <a:latin typeface="+mj-lt"/>
                <a:cs typeface="+mj-lt"/>
              </a:rPr>
              <a:t>Milestone</a:t>
            </a:r>
            <a:endParaRPr lang="en-US" altLang="zh-CN" sz="2800" b="1">
              <a:solidFill>
                <a:schemeClr val="bg1"/>
              </a:solidFill>
              <a:latin typeface="+mj-lt"/>
              <a:cs typeface="+mj-lt"/>
            </a:endParaRPr>
          </a:p>
        </p:txBody>
      </p:sp>
      <p:sp>
        <p:nvSpPr>
          <p:cNvPr id="14" name="Rounded Rectangle 2"/>
          <p:cNvSpPr/>
          <p:nvPr/>
        </p:nvSpPr>
        <p:spPr>
          <a:xfrm>
            <a:off x="7740015" y="3294380"/>
            <a:ext cx="955675" cy="20256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8" name="Rounded Rectangle 2"/>
          <p:cNvSpPr/>
          <p:nvPr/>
        </p:nvSpPr>
        <p:spPr>
          <a:xfrm>
            <a:off x="8695055" y="3611245"/>
            <a:ext cx="245745" cy="20256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/>
              <a:t> </a:t>
            </a:r>
            <a:endParaRPr lang="en-US"/>
          </a:p>
        </p:txBody>
      </p:sp>
      <p:sp>
        <p:nvSpPr>
          <p:cNvPr id="19" name="Rounded Rectangle 2"/>
          <p:cNvSpPr/>
          <p:nvPr/>
        </p:nvSpPr>
        <p:spPr>
          <a:xfrm>
            <a:off x="8143875" y="4237990"/>
            <a:ext cx="550545" cy="20256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20" name="Rounded Rectangle 2"/>
          <p:cNvSpPr/>
          <p:nvPr/>
        </p:nvSpPr>
        <p:spPr>
          <a:xfrm>
            <a:off x="8696960" y="4528820"/>
            <a:ext cx="550545" cy="20256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22" name="Rounded Rectangle 2"/>
          <p:cNvSpPr/>
          <p:nvPr/>
        </p:nvSpPr>
        <p:spPr>
          <a:xfrm>
            <a:off x="9247505" y="4807585"/>
            <a:ext cx="537210" cy="20256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cxnSp>
        <p:nvCxnSpPr>
          <p:cNvPr id="21" name="Straight Connector 20"/>
          <p:cNvCxnSpPr/>
          <p:nvPr/>
        </p:nvCxnSpPr>
        <p:spPr>
          <a:xfrm>
            <a:off x="7828185" y="1024566"/>
            <a:ext cx="6412" cy="529477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3076645"/>
            <a:ext cx="10969200" cy="705600"/>
          </a:xfrm>
        </p:spPr>
        <p:txBody>
          <a:bodyPr/>
          <a:p>
            <a:pPr algn="ctr"/>
            <a:r>
              <a:rPr lang="en-US" altLang="zh-CN"/>
              <a:t>Thank you!</a:t>
            </a:r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rcRect r="36116"/>
          <a:stretch>
            <a:fillRect/>
          </a:stretch>
        </p:blipFill>
        <p:spPr>
          <a:xfrm>
            <a:off x="7603490" y="1210945"/>
            <a:ext cx="4516120" cy="3030220"/>
          </a:xfrm>
          <a:prstGeom prst="rect">
            <a:avLst/>
          </a:prstGeom>
        </p:spPr>
      </p:pic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0375" y="1069975"/>
            <a:ext cx="8310245" cy="5236845"/>
          </a:xfrm>
        </p:spPr>
        <p:txBody>
          <a:bodyPr>
            <a:normAutofit/>
          </a:bodyPr>
          <a:p>
            <a:pPr marL="0" indent="0">
              <a:buNone/>
            </a:pPr>
            <a:r>
              <a:rPr lang="en-US" altLang="zh-CN" sz="2800" b="1" spc="0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</a:rPr>
              <a:t>Objective</a:t>
            </a:r>
            <a:endParaRPr lang="en-US" altLang="zh-CN" sz="2800" b="1" spc="0">
              <a:solidFill>
                <a:schemeClr val="tx1"/>
              </a:solidFill>
              <a:latin typeface="Calibri" panose="020F0502020204030204" charset="0"/>
              <a:cs typeface="Calibri" panose="020F0502020204030204" charset="0"/>
            </a:endParaRPr>
          </a:p>
          <a:p>
            <a:pPr marL="0" indent="0">
              <a:buNone/>
            </a:pPr>
            <a:endParaRPr lang="en-US" altLang="zh-CN" sz="2400" b="1" spc="0">
              <a:solidFill>
                <a:schemeClr val="tx1"/>
              </a:solidFill>
            </a:endParaRPr>
          </a:p>
          <a:p>
            <a:pPr>
              <a:buFont typeface="Wingdings" panose="05000000000000000000" charset="0"/>
              <a:buChar char="Ø"/>
            </a:pPr>
            <a:r>
              <a:rPr lang="en-US" altLang="zh-CN" sz="2000" b="1" spc="0">
                <a:solidFill>
                  <a:schemeClr val="tx1"/>
                </a:solidFill>
              </a:rPr>
              <a:t>Introperative Guidance System</a:t>
            </a:r>
            <a:endParaRPr lang="en-US" altLang="zh-CN" sz="2000" b="1" spc="0">
              <a:solidFill>
                <a:schemeClr val="tx1"/>
              </a:solidFill>
            </a:endParaRP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altLang="zh-CN" sz="2000" spc="0">
                <a:solidFill>
                  <a:schemeClr val="tx1"/>
                </a:solidFill>
                <a:sym typeface="+mn-ea"/>
              </a:rPr>
              <a:t>Nerve sparing radical prostatectomy</a:t>
            </a:r>
            <a:endParaRPr lang="en-US" altLang="zh-CN" sz="2000" spc="0">
              <a:solidFill>
                <a:schemeClr val="tx1"/>
              </a:solidFill>
              <a:sym typeface="+mn-ea"/>
            </a:endParaRP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altLang="zh-CN" sz="2000" spc="0">
                <a:solidFill>
                  <a:schemeClr val="tx1"/>
                </a:solidFill>
              </a:rPr>
              <a:t>Surgical tool &amp; target tracking </a:t>
            </a:r>
            <a:endParaRPr lang="en-US" altLang="zh-CN" sz="2000" spc="0">
              <a:solidFill>
                <a:schemeClr val="tx1"/>
              </a:solidFill>
            </a:endParaRP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altLang="zh-CN" sz="2000" b="1" spc="0">
                <a:solidFill>
                  <a:schemeClr val="tx1"/>
                </a:solidFill>
              </a:rPr>
              <a:t>Registration between camera and transducer</a:t>
            </a:r>
            <a:endParaRPr lang="en-US" altLang="zh-CN" sz="2000" b="1" spc="0">
              <a:solidFill>
                <a:schemeClr val="tx1"/>
              </a:solidFill>
            </a:endParaRPr>
          </a:p>
        </p:txBody>
      </p:sp>
      <p:pic>
        <p:nvPicPr>
          <p:cNvPr id="5" name="图片 4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2"/>
          <a:srcRect l="66137" b="35618"/>
          <a:stretch>
            <a:fillRect/>
          </a:stretch>
        </p:blipFill>
        <p:spPr>
          <a:xfrm>
            <a:off x="8698230" y="4241165"/>
            <a:ext cx="2604770" cy="2123440"/>
          </a:xfrm>
          <a:prstGeom prst="rect">
            <a:avLst/>
          </a:prstGeom>
        </p:spPr>
      </p:pic>
      <p:sp>
        <p:nvSpPr>
          <p:cNvPr id="7" name="标题 1"/>
          <p:cNvSpPr>
            <a:spLocks noGrp="1"/>
          </p:cNvSpPr>
          <p:nvPr/>
        </p:nvSpPr>
        <p:spPr>
          <a:xfrm>
            <a:off x="184855" y="70"/>
            <a:ext cx="10969200" cy="705600"/>
          </a:xfrm>
          <a:prstGeom prst="rect">
            <a:avLst/>
          </a:prstGeom>
        </p:spPr>
        <p:txBody>
          <a:bodyPr vert="horz" lIns="90000" tIns="46800" rIns="90000" bIns="46800" rtlCol="0" anchor="ctr" anchorCtr="0">
            <a:normAutofit/>
          </a:bodyPr>
          <a:lstStyle>
            <a:lvl1pPr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3600" b="1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3200" spc="0">
                <a:solidFill>
                  <a:schemeClr val="bg1"/>
                </a:solidFill>
                <a:uFillTx/>
                <a:cs typeface="+mj-lt"/>
              </a:rPr>
              <a:t>Introduction</a:t>
            </a:r>
            <a:endParaRPr lang="en-US" altLang="zh-CN" sz="3200" spc="0">
              <a:solidFill>
                <a:schemeClr val="bg1"/>
              </a:solidFill>
              <a:uFillTx/>
              <a:cs typeface="+mj-lt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  <p:custDataLst>
      <p:tags r:id="rId4"/>
    </p:custDataLst>
  </p:cSld>
  <p:clrMapOvr>
    <a:masterClrMapping/>
  </p:clrMapOvr>
  <p:transition advTm="38476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774135"/>
            <a:ext cx="10969200" cy="705600"/>
          </a:xfrm>
        </p:spPr>
        <p:txBody>
          <a:bodyPr/>
          <a:p>
            <a:r>
              <a:rPr lang="en-US" altLang="zh-CN" sz="2800" spc="0">
                <a:solidFill>
                  <a:schemeClr val="tx1"/>
                </a:solidFill>
                <a:uFillTx/>
                <a:latin typeface="Calibri" panose="020F0502020204030204" charset="0"/>
                <a:cs typeface="Calibri" panose="020F0502020204030204" charset="0"/>
              </a:rPr>
              <a:t>Progress Overview </a:t>
            </a:r>
            <a:endParaRPr lang="en-US" altLang="zh-CN" sz="2800" spc="0">
              <a:solidFill>
                <a:schemeClr val="tx1"/>
              </a:solidFill>
              <a:uFillTx/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94055" y="1479550"/>
            <a:ext cx="11130915" cy="4759325"/>
          </a:xfrm>
        </p:spPr>
        <p:txBody>
          <a:bodyPr>
            <a:noAutofit/>
          </a:bodyPr>
          <a:p>
            <a:pPr>
              <a:buFont typeface="Wingdings" panose="05000000000000000000" charset="0"/>
              <a:buChar char="Ø"/>
            </a:pPr>
            <a:r>
              <a:rPr lang="en-US" altLang="zh-CN" sz="2000" b="1" spc="0">
                <a:solidFill>
                  <a:schemeClr val="tx1"/>
                </a:solidFill>
                <a:uFillTx/>
              </a:rPr>
              <a:t>Conventional registration algorithm using virtual markers</a:t>
            </a:r>
            <a:endParaRPr lang="en-US" altLang="zh-CN" sz="2000" b="1" spc="0">
              <a:solidFill>
                <a:schemeClr val="tx1"/>
              </a:solidFill>
              <a:uFillTx/>
            </a:endParaRPr>
          </a:p>
          <a:p>
            <a:pPr lvl="1" defTabSz="914400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1609725" algn="l"/>
                <a:tab pos="1609725" algn="l"/>
                <a:tab pos="1609725" algn="l"/>
                <a:tab pos="1609725" algn="l"/>
                <a:tab pos="1609725" algn="l"/>
                <a:tab pos="1609725" algn="l"/>
                <a:tab pos="1609725" algn="l"/>
                <a:tab pos="1609725" algn="l"/>
              </a:tabLst>
            </a:pPr>
            <a:r>
              <a:rPr lang="en-US" altLang="zh-CN" sz="2000" spc="0">
                <a:solidFill>
                  <a:schemeClr val="tx1"/>
                </a:solidFill>
                <a:uFillTx/>
                <a:sym typeface="+mn-ea"/>
              </a:rPr>
              <a:t>Simulation analysis (key component: PA position search)</a:t>
            </a:r>
            <a:endParaRPr lang="en-US" altLang="zh-CN" sz="2000" spc="0">
              <a:solidFill>
                <a:schemeClr val="tx1"/>
              </a:solidFill>
              <a:uFillTx/>
              <a:sym typeface="+mn-ea"/>
            </a:endParaRPr>
          </a:p>
          <a:p>
            <a:pPr lvl="1" defTabSz="914400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1609725" algn="l"/>
                <a:tab pos="1609725" algn="l"/>
                <a:tab pos="1609725" algn="l"/>
                <a:tab pos="1609725" algn="l"/>
                <a:tab pos="1609725" algn="l"/>
                <a:tab pos="1609725" algn="l"/>
                <a:tab pos="1609725" algn="l"/>
                <a:tab pos="1609725" algn="l"/>
              </a:tabLst>
            </a:pPr>
            <a:r>
              <a:rPr lang="en-US" altLang="zh-CN" sz="2000" spc="0">
                <a:solidFill>
                  <a:srgbClr val="FF0000"/>
                </a:solidFill>
                <a:uFillTx/>
                <a:sym typeface="+mn-ea"/>
              </a:rPr>
              <a:t>Implementation and integration</a:t>
            </a:r>
            <a:endParaRPr lang="en-US" altLang="zh-CN" sz="2000" spc="0">
              <a:solidFill>
                <a:srgbClr val="FF0000"/>
              </a:solidFill>
              <a:uFillTx/>
              <a:sym typeface="+mn-ea"/>
            </a:endParaRPr>
          </a:p>
          <a:p>
            <a:pPr lvl="1" defTabSz="914400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1609725" algn="l"/>
                <a:tab pos="1609725" algn="l"/>
                <a:tab pos="1609725" algn="l"/>
                <a:tab pos="1609725" algn="l"/>
                <a:tab pos="1609725" algn="l"/>
                <a:tab pos="1609725" algn="l"/>
                <a:tab pos="1609725" algn="l"/>
                <a:tab pos="1609725" algn="l"/>
              </a:tabLst>
            </a:pPr>
            <a:r>
              <a:rPr lang="en-US" altLang="zh-CN" sz="2000" spc="0">
                <a:solidFill>
                  <a:srgbClr val="FF0000"/>
                </a:solidFill>
                <a:uFillTx/>
                <a:sym typeface="+mn-ea"/>
              </a:rPr>
              <a:t>Verification of the algorithm in the da Vinci platform</a:t>
            </a:r>
            <a:endParaRPr lang="en-US" altLang="zh-CN" sz="2000" b="0" spc="0">
              <a:solidFill>
                <a:srgbClr val="FF0000"/>
              </a:solidFill>
              <a:uFillTx/>
            </a:endParaRPr>
          </a:p>
          <a:p>
            <a:pPr>
              <a:buFont typeface="Wingdings" panose="05000000000000000000" charset="0"/>
              <a:buChar char="Ø"/>
            </a:pPr>
            <a:r>
              <a:rPr lang="en-US" altLang="zh-CN" sz="2000" b="1" spc="0">
                <a:solidFill>
                  <a:srgbClr val="FF0000"/>
                </a:solidFill>
                <a:uFillTx/>
              </a:rPr>
              <a:t>Novel </a:t>
            </a:r>
            <a:r>
              <a:rPr lang="en-US" altLang="zh-CN" sz="2000" b="1" spc="0">
                <a:solidFill>
                  <a:srgbClr val="FF0000"/>
                </a:solidFill>
                <a:sym typeface="+mn-ea"/>
              </a:rPr>
              <a:t>registration algorithm using virtual markers</a:t>
            </a:r>
            <a:endParaRPr lang="en-US" altLang="zh-CN" sz="2000" b="1" spc="0">
              <a:solidFill>
                <a:srgbClr val="FF0000"/>
              </a:solidFill>
              <a:sym typeface="+mn-ea"/>
            </a:endParaRPr>
          </a:p>
          <a:p>
            <a:pPr marL="685800" lvl="1" indent="-228600" defTabSz="914400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1609725" algn="l"/>
                <a:tab pos="1609725" algn="l"/>
                <a:tab pos="1609725" algn="l"/>
                <a:tab pos="1609725" algn="l"/>
                <a:tab pos="1609725" algn="l"/>
                <a:tab pos="1609725" algn="l"/>
                <a:tab pos="1609725" algn="l"/>
                <a:tab pos="1609725" algn="l"/>
              </a:tabLst>
            </a:pPr>
            <a:r>
              <a:rPr lang="en-US" altLang="zh-CN" sz="2000" spc="0">
                <a:solidFill>
                  <a:srgbClr val="FF0000"/>
                </a:solidFill>
                <a:sym typeface="+mn-ea"/>
              </a:rPr>
              <a:t>Simulation analysis</a:t>
            </a:r>
            <a:endParaRPr lang="en-US" altLang="zh-CN" sz="2000" spc="0">
              <a:solidFill>
                <a:srgbClr val="FF0000"/>
              </a:solidFill>
              <a:sym typeface="+mn-ea"/>
            </a:endParaRPr>
          </a:p>
          <a:p>
            <a:pPr marL="685800" lvl="1" indent="-228600" defTabSz="914400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1609725" algn="l"/>
                <a:tab pos="1609725" algn="l"/>
                <a:tab pos="1609725" algn="l"/>
                <a:tab pos="1609725" algn="l"/>
                <a:tab pos="1609725" algn="l"/>
                <a:tab pos="1609725" algn="l"/>
                <a:tab pos="1609725" algn="l"/>
                <a:tab pos="1609725" algn="l"/>
              </a:tabLst>
            </a:pPr>
            <a:r>
              <a:rPr lang="en-US" altLang="zh-CN" sz="2000" spc="0">
                <a:solidFill>
                  <a:srgbClr val="FF0000"/>
                </a:solidFill>
                <a:sym typeface="+mn-ea"/>
              </a:rPr>
              <a:t>Marker tracking module</a:t>
            </a:r>
            <a:endParaRPr lang="en-US" altLang="zh-CN" sz="2000" spc="0">
              <a:solidFill>
                <a:srgbClr val="FF0000"/>
              </a:solidFill>
              <a:sym typeface="+mn-ea"/>
            </a:endParaRPr>
          </a:p>
          <a:p>
            <a:pPr marL="685800" lvl="1" indent="-228600" defTabSz="914400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1609725" algn="l"/>
                <a:tab pos="1609725" algn="l"/>
                <a:tab pos="1609725" algn="l"/>
                <a:tab pos="1609725" algn="l"/>
                <a:tab pos="1609725" algn="l"/>
                <a:tab pos="1609725" algn="l"/>
                <a:tab pos="1609725" algn="l"/>
                <a:tab pos="1609725" algn="l"/>
              </a:tabLst>
            </a:pPr>
            <a:r>
              <a:rPr lang="en-US" altLang="zh-CN" sz="2000" spc="0">
                <a:solidFill>
                  <a:srgbClr val="FF0000"/>
                </a:solidFill>
                <a:sym typeface="+mn-ea"/>
              </a:rPr>
              <a:t>Implementation and integration</a:t>
            </a:r>
            <a:endParaRPr lang="en-US" altLang="zh-CN" sz="2000" spc="0">
              <a:solidFill>
                <a:srgbClr val="FF0000"/>
              </a:solidFill>
              <a:uFillTx/>
              <a:sym typeface="+mn-ea"/>
            </a:endParaRPr>
          </a:p>
          <a:p>
            <a:pPr>
              <a:buFont typeface="Wingdings" panose="05000000000000000000" charset="0"/>
              <a:buChar char="Ø"/>
            </a:pPr>
            <a:r>
              <a:rPr lang="en-US" altLang="zh-CN" sz="2000" b="1" spc="0">
                <a:solidFill>
                  <a:schemeClr val="tx1"/>
                </a:solidFill>
                <a:sym typeface="+mn-ea"/>
              </a:rPr>
              <a:t>Intraoperateive Guidance System Integration using a GUI interface</a:t>
            </a:r>
            <a:endParaRPr lang="en-US" altLang="zh-CN" sz="2000" b="1" spc="0">
              <a:solidFill>
                <a:schemeClr val="tx1"/>
              </a:solidFill>
              <a:sym typeface="+mn-ea"/>
            </a:endParaRPr>
          </a:p>
          <a:p>
            <a:pPr marL="685800" lvl="1" indent="-228600" algn="l" defTabSz="914400">
              <a:buClrTx/>
              <a:buSzTx/>
              <a:buFont typeface="Arial" panose="020B0604020202020204" pitchFamily="34" charset="0"/>
              <a:buChar char="•"/>
              <a:tabLst>
                <a:tab pos="1609725" algn="l"/>
                <a:tab pos="1609725" algn="l"/>
                <a:tab pos="1609725" algn="l"/>
                <a:tab pos="1609725" algn="l"/>
              </a:tabLst>
            </a:pPr>
            <a:r>
              <a:rPr lang="en-US" altLang="zh-CN" sz="2000" spc="0">
                <a:solidFill>
                  <a:schemeClr val="tx1"/>
                </a:solidFill>
                <a:uFillTx/>
              </a:rPr>
              <a:t>Overall design and developemnt of GUI </a:t>
            </a:r>
            <a:endParaRPr lang="en-US" altLang="zh-CN" sz="2000" spc="0">
              <a:solidFill>
                <a:schemeClr val="tx1"/>
              </a:solidFill>
              <a:uFillTx/>
            </a:endParaRPr>
          </a:p>
          <a:p>
            <a:pPr marL="685800" lvl="1" indent="-228600" algn="l" defTabSz="914400">
              <a:buClrTx/>
              <a:buSzTx/>
              <a:buFont typeface="Arial" panose="020B0604020202020204" pitchFamily="34" charset="0"/>
              <a:buChar char="•"/>
              <a:tabLst>
                <a:tab pos="1609725" algn="l"/>
                <a:tab pos="1609725" algn="l"/>
                <a:tab pos="1609725" algn="l"/>
                <a:tab pos="1609725" algn="l"/>
              </a:tabLst>
            </a:pPr>
            <a:r>
              <a:rPr lang="en-US" altLang="zh-CN" sz="2000" spc="0">
                <a:solidFill>
                  <a:schemeClr val="tx1"/>
                </a:solidFill>
                <a:sym typeface="+mn-ea"/>
              </a:rPr>
              <a:t>Implementation of laser excitation control </a:t>
            </a:r>
            <a:endParaRPr lang="en-US" altLang="zh-CN" sz="2000" spc="0">
              <a:solidFill>
                <a:schemeClr val="tx1"/>
              </a:solidFill>
              <a:uFillTx/>
            </a:endParaRPr>
          </a:p>
          <a:p>
            <a:pPr marL="685800" lvl="1" indent="-228600">
              <a:buFont typeface="Arial" panose="020B0604020202020204" pitchFamily="34" charset="0"/>
              <a:buChar char="•"/>
            </a:pPr>
            <a:endParaRPr lang="en-US" altLang="zh-CN" sz="2000" spc="0">
              <a:solidFill>
                <a:schemeClr val="tx1"/>
              </a:solidFill>
              <a:uFillTx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184855" y="70"/>
            <a:ext cx="10969200" cy="705600"/>
          </a:xfrm>
          <a:prstGeom prst="rect">
            <a:avLst/>
          </a:prstGeom>
        </p:spPr>
        <p:txBody>
          <a:bodyPr vert="horz" lIns="90000" tIns="46800" rIns="90000" bIns="46800" rtlCol="0" anchor="ctr" anchorCtr="0">
            <a:normAutofit/>
          </a:bodyPr>
          <a:lstStyle>
            <a:lvl1pPr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3600" b="1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3200" spc="0">
                <a:solidFill>
                  <a:schemeClr val="bg1"/>
                </a:solidFill>
                <a:uFillTx/>
                <a:cs typeface="+mj-lt"/>
              </a:rPr>
              <a:t>Introduction</a:t>
            </a:r>
            <a:endParaRPr lang="en-US" altLang="zh-CN" sz="3200" spc="0">
              <a:solidFill>
                <a:schemeClr val="bg1"/>
              </a:solidFill>
              <a:uFillTx/>
              <a:cs typeface="+mj-lt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  <p:custDataLst>
      <p:tags r:id="rId1"/>
    </p:custDataLst>
  </p:cSld>
  <p:clrMapOvr>
    <a:masterClrMapping/>
  </p:clrMapOvr>
  <p:transition advTm="1103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6722108" y="1215240"/>
            <a:ext cx="1183341" cy="761003"/>
            <a:chOff x="5513294" y="2300140"/>
            <a:chExt cx="1183341" cy="2401759"/>
          </a:xfrm>
          <a:solidFill>
            <a:schemeClr val="bg2">
              <a:lumMod val="90000"/>
            </a:schemeClr>
          </a:solidFill>
        </p:grpSpPr>
        <p:sp>
          <p:nvSpPr>
            <p:cNvPr id="10" name="Rectangle 9"/>
            <p:cNvSpPr/>
            <p:nvPr/>
          </p:nvSpPr>
          <p:spPr>
            <a:xfrm>
              <a:off x="5513294" y="2300140"/>
              <a:ext cx="1183341" cy="2401759"/>
            </a:xfrm>
            <a:prstGeom prst="rect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645461" y="2818915"/>
              <a:ext cx="919006" cy="145296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>
                  <a:solidFill>
                    <a:srgbClr val="C00000"/>
                  </a:solidFill>
                </a:rPr>
                <a:t>Host 1 </a:t>
              </a:r>
              <a:endParaRPr lang="en-US" sz="1200" b="1">
                <a:solidFill>
                  <a:srgbClr val="C00000"/>
                </a:solidFill>
              </a:endParaRPr>
            </a:p>
            <a:p>
              <a:pPr algn="ctr"/>
              <a:r>
                <a:rPr lang="en-US" sz="1200" b="1">
                  <a:solidFill>
                    <a:srgbClr val="C00000"/>
                  </a:solidFill>
                </a:rPr>
                <a:t>(ROS)</a:t>
              </a:r>
              <a:endParaRPr lang="en-US" sz="1200" b="1">
                <a:solidFill>
                  <a:srgbClr val="C00000"/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6637299" y="2849986"/>
            <a:ext cx="1351687" cy="461916"/>
            <a:chOff x="5429119" y="2300140"/>
            <a:chExt cx="1351687" cy="2401759"/>
          </a:xfrm>
          <a:solidFill>
            <a:schemeClr val="bg2">
              <a:lumMod val="90000"/>
            </a:schemeClr>
          </a:solidFill>
        </p:grpSpPr>
        <p:sp>
          <p:nvSpPr>
            <p:cNvPr id="13" name="Rectangle 12"/>
            <p:cNvSpPr/>
            <p:nvPr/>
          </p:nvSpPr>
          <p:spPr>
            <a:xfrm>
              <a:off x="5513294" y="2300140"/>
              <a:ext cx="1183341" cy="2401759"/>
            </a:xfrm>
            <a:prstGeom prst="rect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429119" y="2540838"/>
              <a:ext cx="1351687" cy="20803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/>
                <a:t>Micro-controller (Arduino)</a:t>
              </a:r>
              <a:endParaRPr lang="en-US" sz="1000" b="1"/>
            </a:p>
          </p:txBody>
        </p:sp>
      </p:grpSp>
      <p:cxnSp>
        <p:nvCxnSpPr>
          <p:cNvPr id="15" name="Straight Arrow Connector 14"/>
          <p:cNvCxnSpPr/>
          <p:nvPr/>
        </p:nvCxnSpPr>
        <p:spPr>
          <a:xfrm flipH="1">
            <a:off x="7313144" y="1976243"/>
            <a:ext cx="635" cy="87376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6721471" y="5755618"/>
            <a:ext cx="1183341" cy="519775"/>
            <a:chOff x="5513294" y="2523345"/>
            <a:chExt cx="1183341" cy="1640433"/>
          </a:xfrm>
          <a:solidFill>
            <a:schemeClr val="bg2">
              <a:lumMod val="90000"/>
            </a:schemeClr>
          </a:solidFill>
        </p:grpSpPr>
        <p:sp>
          <p:nvSpPr>
            <p:cNvPr id="17" name="Rectangle 16"/>
            <p:cNvSpPr/>
            <p:nvPr/>
          </p:nvSpPr>
          <p:spPr>
            <a:xfrm>
              <a:off x="5513294" y="2523345"/>
              <a:ext cx="1183341" cy="1640433"/>
            </a:xfrm>
            <a:prstGeom prst="rect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532979" y="2761831"/>
              <a:ext cx="1132840" cy="116237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/>
                <a:t>da Vinci</a:t>
              </a:r>
              <a:endParaRPr lang="en-US" b="1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7366763" y="2265893"/>
            <a:ext cx="4844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/>
              <a:t>Flag</a:t>
            </a:r>
            <a:endParaRPr lang="en-US" sz="1400" b="1"/>
          </a:p>
        </p:txBody>
      </p:sp>
      <p:grpSp>
        <p:nvGrpSpPr>
          <p:cNvPr id="21" name="Group 20"/>
          <p:cNvGrpSpPr/>
          <p:nvPr/>
        </p:nvGrpSpPr>
        <p:grpSpPr>
          <a:xfrm>
            <a:off x="6637299" y="3939321"/>
            <a:ext cx="1351687" cy="510239"/>
            <a:chOff x="5429120" y="2048882"/>
            <a:chExt cx="1351687" cy="2653017"/>
          </a:xfrm>
          <a:solidFill>
            <a:schemeClr val="bg2">
              <a:lumMod val="90000"/>
            </a:schemeClr>
          </a:solidFill>
        </p:grpSpPr>
        <p:sp>
          <p:nvSpPr>
            <p:cNvPr id="22" name="Rectangle 21"/>
            <p:cNvSpPr/>
            <p:nvPr/>
          </p:nvSpPr>
          <p:spPr>
            <a:xfrm>
              <a:off x="5513294" y="2300140"/>
              <a:ext cx="1183341" cy="2401759"/>
            </a:xfrm>
            <a:prstGeom prst="rect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429120" y="2048882"/>
              <a:ext cx="1351687" cy="20803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/>
                <a:t>Laser pulser</a:t>
              </a:r>
              <a:endParaRPr lang="en-US" sz="1000" b="1"/>
            </a:p>
            <a:p>
              <a:pPr algn="ctr"/>
              <a:r>
                <a:rPr lang="en-US" sz="1000" b="1"/>
                <a:t>(Function Generator)</a:t>
              </a:r>
              <a:endParaRPr lang="en-US" sz="1000" b="1"/>
            </a:p>
          </p:txBody>
        </p:sp>
      </p:grpSp>
      <p:cxnSp>
        <p:nvCxnSpPr>
          <p:cNvPr id="24" name="Straight Arrow Connector 23"/>
          <p:cNvCxnSpPr/>
          <p:nvPr/>
        </p:nvCxnSpPr>
        <p:spPr>
          <a:xfrm>
            <a:off x="7313145" y="3311267"/>
            <a:ext cx="0" cy="67627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261072" y="3495953"/>
            <a:ext cx="6959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/>
              <a:t>Trigger</a:t>
            </a:r>
            <a:endParaRPr lang="en-US" sz="1400" b="1"/>
          </a:p>
        </p:txBody>
      </p:sp>
      <p:sp>
        <p:nvSpPr>
          <p:cNvPr id="26" name="TextBox 25"/>
          <p:cNvSpPr txBox="1"/>
          <p:nvPr/>
        </p:nvSpPr>
        <p:spPr>
          <a:xfrm>
            <a:off x="8059992" y="3463435"/>
            <a:ext cx="8335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/>
              <a:t>FL image</a:t>
            </a:r>
            <a:endParaRPr lang="en-US" sz="1400" b="1"/>
          </a:p>
        </p:txBody>
      </p:sp>
      <p:cxnSp>
        <p:nvCxnSpPr>
          <p:cNvPr id="77" name="Straight Arrow Connector 76"/>
          <p:cNvCxnSpPr/>
          <p:nvPr/>
        </p:nvCxnSpPr>
        <p:spPr>
          <a:xfrm flipH="1" flipV="1">
            <a:off x="5153660" y="4218940"/>
            <a:ext cx="1551940" cy="381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4604923" y="4402837"/>
            <a:ext cx="6959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/>
              <a:t>Trigger</a:t>
            </a:r>
            <a:endParaRPr lang="en-US" sz="1400" b="1"/>
          </a:p>
        </p:txBody>
      </p:sp>
      <p:grpSp>
        <p:nvGrpSpPr>
          <p:cNvPr id="81" name="Group 80"/>
          <p:cNvGrpSpPr/>
          <p:nvPr/>
        </p:nvGrpSpPr>
        <p:grpSpPr>
          <a:xfrm>
            <a:off x="3947549" y="3987644"/>
            <a:ext cx="1228806" cy="461916"/>
            <a:chOff x="5490560" y="2300140"/>
            <a:chExt cx="1228806" cy="2401759"/>
          </a:xfrm>
          <a:solidFill>
            <a:schemeClr val="bg2">
              <a:lumMod val="90000"/>
            </a:schemeClr>
          </a:solidFill>
        </p:grpSpPr>
        <p:sp>
          <p:nvSpPr>
            <p:cNvPr id="82" name="Rectangle 81"/>
            <p:cNvSpPr/>
            <p:nvPr/>
          </p:nvSpPr>
          <p:spPr>
            <a:xfrm>
              <a:off x="5513294" y="2300140"/>
              <a:ext cx="1183341" cy="2401759"/>
            </a:xfrm>
            <a:prstGeom prst="rect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5490560" y="2540833"/>
              <a:ext cx="1228806" cy="19203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/>
                <a:t>US DAQ</a:t>
              </a:r>
              <a:endParaRPr lang="en-US" b="1"/>
            </a:p>
          </p:txBody>
        </p:sp>
      </p:grpSp>
      <p:sp>
        <p:nvSpPr>
          <p:cNvPr id="84" name="TextBox 83"/>
          <p:cNvSpPr txBox="1"/>
          <p:nvPr/>
        </p:nvSpPr>
        <p:spPr>
          <a:xfrm>
            <a:off x="8156575" y="1056005"/>
            <a:ext cx="2508250" cy="1383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/>
              <a:t>Calculate spot position in FL image</a:t>
            </a:r>
            <a:endParaRPr lang="en-US" sz="1400" b="1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/>
              <a:t>GUI ( rqt, ROS)</a:t>
            </a:r>
            <a:endParaRPr lang="en-US" sz="1400" b="1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/>
              <a:t>Registration</a:t>
            </a:r>
            <a:endParaRPr lang="en-US" sz="1400" b="1"/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sz="1400" b="1">
                <a:solidFill>
                  <a:srgbClr val="FF0000"/>
                </a:solidFill>
              </a:rPr>
              <a:t>- Conventional</a:t>
            </a:r>
            <a:r>
              <a:rPr lang="en-US" sz="1400" b="1">
                <a:solidFill>
                  <a:schemeClr val="tx1"/>
                </a:solidFill>
              </a:rPr>
              <a:t> </a:t>
            </a:r>
            <a:endParaRPr lang="en-US" sz="1400" b="1">
              <a:solidFill>
                <a:schemeClr val="tx1"/>
              </a:solidFill>
            </a:endParaRP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sz="1400" b="1">
                <a:solidFill>
                  <a:srgbClr val="FF0000"/>
                </a:solidFill>
              </a:rPr>
              <a:t>- Novel</a:t>
            </a:r>
            <a:endParaRPr lang="en-US" sz="1400" b="1"/>
          </a:p>
        </p:txBody>
      </p:sp>
      <p:grpSp>
        <p:nvGrpSpPr>
          <p:cNvPr id="89" name="Group 88"/>
          <p:cNvGrpSpPr/>
          <p:nvPr/>
        </p:nvGrpSpPr>
        <p:grpSpPr>
          <a:xfrm>
            <a:off x="2432409" y="1237032"/>
            <a:ext cx="1351687" cy="743921"/>
            <a:chOff x="5429120" y="2300140"/>
            <a:chExt cx="1351687" cy="2401759"/>
          </a:xfrm>
          <a:solidFill>
            <a:schemeClr val="bg2">
              <a:lumMod val="90000"/>
            </a:schemeClr>
          </a:solidFill>
        </p:grpSpPr>
        <p:sp>
          <p:nvSpPr>
            <p:cNvPr id="90" name="Rectangle 89"/>
            <p:cNvSpPr/>
            <p:nvPr/>
          </p:nvSpPr>
          <p:spPr>
            <a:xfrm>
              <a:off x="5513294" y="2300140"/>
              <a:ext cx="1183341" cy="2401759"/>
            </a:xfrm>
            <a:prstGeom prst="rect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5429120" y="2760968"/>
              <a:ext cx="1351687" cy="14904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>
                  <a:solidFill>
                    <a:srgbClr val="C00000"/>
                  </a:solidFill>
                </a:rPr>
                <a:t>Host2 </a:t>
              </a:r>
              <a:endParaRPr lang="en-US" sz="1200" b="1">
                <a:solidFill>
                  <a:srgbClr val="C00000"/>
                </a:solidFill>
              </a:endParaRPr>
            </a:p>
            <a:p>
              <a:pPr algn="ctr"/>
              <a:r>
                <a:rPr lang="en-US" sz="1200" b="1">
                  <a:solidFill>
                    <a:srgbClr val="C00000"/>
                  </a:solidFill>
                </a:rPr>
                <a:t>(Windows</a:t>
              </a:r>
              <a:r>
                <a:rPr lang="en-US" altLang="ko-KR" sz="1200" b="1">
                  <a:solidFill>
                    <a:srgbClr val="C00000"/>
                  </a:solidFill>
                </a:rPr>
                <a:t>)</a:t>
              </a:r>
              <a:endParaRPr lang="en-US" sz="1200" b="1">
                <a:solidFill>
                  <a:srgbClr val="C00000"/>
                </a:solidFill>
              </a:endParaRPr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2426661" y="2445047"/>
            <a:ext cx="1351687" cy="461916"/>
            <a:chOff x="5429120" y="2300140"/>
            <a:chExt cx="1351687" cy="2401759"/>
          </a:xfrm>
          <a:solidFill>
            <a:schemeClr val="bg2">
              <a:lumMod val="90000"/>
            </a:schemeClr>
          </a:solidFill>
        </p:grpSpPr>
        <p:sp>
          <p:nvSpPr>
            <p:cNvPr id="95" name="Rectangle 94"/>
            <p:cNvSpPr/>
            <p:nvPr/>
          </p:nvSpPr>
          <p:spPr>
            <a:xfrm>
              <a:off x="5513294" y="2300140"/>
              <a:ext cx="1183341" cy="2401759"/>
            </a:xfrm>
            <a:prstGeom prst="rect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5429120" y="2828082"/>
              <a:ext cx="1351687" cy="13202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/>
                <a:t>Actuator</a:t>
              </a:r>
              <a:endParaRPr lang="en-US" sz="1000" b="1"/>
            </a:p>
          </p:txBody>
        </p:sp>
      </p:grpSp>
      <p:cxnSp>
        <p:nvCxnSpPr>
          <p:cNvPr id="97" name="Straight Arrow Connector 96"/>
          <p:cNvCxnSpPr/>
          <p:nvPr/>
        </p:nvCxnSpPr>
        <p:spPr>
          <a:xfrm flipH="1">
            <a:off x="3066979" y="1975873"/>
            <a:ext cx="5715" cy="4635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2" name="Group 101"/>
          <p:cNvGrpSpPr/>
          <p:nvPr/>
        </p:nvGrpSpPr>
        <p:grpSpPr>
          <a:xfrm>
            <a:off x="2452274" y="3188886"/>
            <a:ext cx="1351687" cy="461916"/>
            <a:chOff x="5454889" y="2300140"/>
            <a:chExt cx="1351687" cy="2401759"/>
          </a:xfrm>
          <a:solidFill>
            <a:schemeClr val="bg2">
              <a:lumMod val="90000"/>
            </a:schemeClr>
          </a:solidFill>
        </p:grpSpPr>
        <p:sp>
          <p:nvSpPr>
            <p:cNvPr id="103" name="Rectangle 102"/>
            <p:cNvSpPr/>
            <p:nvPr/>
          </p:nvSpPr>
          <p:spPr>
            <a:xfrm>
              <a:off x="5513294" y="2300140"/>
              <a:ext cx="1183341" cy="2401759"/>
            </a:xfrm>
            <a:prstGeom prst="rect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5454889" y="2900907"/>
              <a:ext cx="1351687" cy="12802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/>
                <a:t>TRUS transducer</a:t>
              </a:r>
              <a:endParaRPr lang="en-US" sz="1000" b="1"/>
            </a:p>
          </p:txBody>
        </p:sp>
      </p:grpSp>
      <p:cxnSp>
        <p:nvCxnSpPr>
          <p:cNvPr id="106" name="Elbow Connector 105"/>
          <p:cNvCxnSpPr/>
          <p:nvPr/>
        </p:nvCxnSpPr>
        <p:spPr>
          <a:xfrm rot="10800000">
            <a:off x="3102610" y="3636010"/>
            <a:ext cx="867410" cy="568325"/>
          </a:xfrm>
          <a:prstGeom prst="bentConnector2">
            <a:avLst/>
          </a:prstGeom>
          <a:ln w="3810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0" name="Rectangle 109"/>
          <p:cNvSpPr/>
          <p:nvPr/>
        </p:nvSpPr>
        <p:spPr>
          <a:xfrm>
            <a:off x="2426970" y="2322830"/>
            <a:ext cx="1447165" cy="1480820"/>
          </a:xfrm>
          <a:prstGeom prst="rect">
            <a:avLst/>
          </a:prstGeom>
          <a:noFill/>
          <a:ln w="5715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1" name="Straight Arrow Connector 110"/>
          <p:cNvCxnSpPr/>
          <p:nvPr/>
        </p:nvCxnSpPr>
        <p:spPr>
          <a:xfrm flipH="1">
            <a:off x="3066630" y="2914337"/>
            <a:ext cx="156" cy="281923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/>
          <p:nvPr/>
        </p:nvCxnSpPr>
        <p:spPr>
          <a:xfrm flipH="1">
            <a:off x="3150960" y="2915977"/>
            <a:ext cx="156" cy="281923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/>
          <p:cNvSpPr txBox="1"/>
          <p:nvPr/>
        </p:nvSpPr>
        <p:spPr>
          <a:xfrm>
            <a:off x="3129989" y="2921584"/>
            <a:ext cx="7442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/>
              <a:t>attached</a:t>
            </a:r>
            <a:endParaRPr lang="en-US" sz="1200" b="1"/>
          </a:p>
        </p:txBody>
      </p:sp>
      <p:grpSp>
        <p:nvGrpSpPr>
          <p:cNvPr id="120" name="Group 119"/>
          <p:cNvGrpSpPr/>
          <p:nvPr/>
        </p:nvGrpSpPr>
        <p:grpSpPr>
          <a:xfrm>
            <a:off x="3947527" y="5027003"/>
            <a:ext cx="1228725" cy="461916"/>
            <a:chOff x="5496451" y="2300140"/>
            <a:chExt cx="1228725" cy="2401759"/>
          </a:xfrm>
          <a:solidFill>
            <a:schemeClr val="bg2">
              <a:lumMod val="90000"/>
            </a:schemeClr>
          </a:solidFill>
        </p:grpSpPr>
        <p:sp>
          <p:nvSpPr>
            <p:cNvPr id="121" name="Rectangle 120"/>
            <p:cNvSpPr/>
            <p:nvPr/>
          </p:nvSpPr>
          <p:spPr>
            <a:xfrm>
              <a:off x="5513294" y="2300140"/>
              <a:ext cx="1183341" cy="2401759"/>
            </a:xfrm>
            <a:prstGeom prst="rect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5496451" y="2610502"/>
              <a:ext cx="1228725" cy="20734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/>
                <a:t>Pulsed laser diode</a:t>
              </a:r>
              <a:endParaRPr lang="en-US" sz="1000" b="1"/>
            </a:p>
          </p:txBody>
        </p:sp>
      </p:grpSp>
      <p:cxnSp>
        <p:nvCxnSpPr>
          <p:cNvPr id="123" name="Elbow Connector 122"/>
          <p:cNvCxnSpPr/>
          <p:nvPr/>
        </p:nvCxnSpPr>
        <p:spPr>
          <a:xfrm flipV="1">
            <a:off x="5147945" y="4240530"/>
            <a:ext cx="1557655" cy="1017905"/>
          </a:xfrm>
          <a:prstGeom prst="bentConnector3">
            <a:avLst>
              <a:gd name="adj1" fmla="val 50020"/>
            </a:avLst>
          </a:prstGeom>
          <a:ln w="38100">
            <a:headEnd type="triangl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36" name="Group 135"/>
          <p:cNvGrpSpPr/>
          <p:nvPr/>
        </p:nvGrpSpPr>
        <p:grpSpPr>
          <a:xfrm>
            <a:off x="3964370" y="5779775"/>
            <a:ext cx="1194724" cy="461916"/>
            <a:chOff x="5513294" y="2300140"/>
            <a:chExt cx="1194724" cy="2401759"/>
          </a:xfrm>
          <a:solidFill>
            <a:schemeClr val="bg2">
              <a:lumMod val="90000"/>
            </a:schemeClr>
          </a:solidFill>
        </p:grpSpPr>
        <p:sp>
          <p:nvSpPr>
            <p:cNvPr id="137" name="Rectangle 136"/>
            <p:cNvSpPr/>
            <p:nvPr/>
          </p:nvSpPr>
          <p:spPr>
            <a:xfrm>
              <a:off x="5513294" y="2300140"/>
              <a:ext cx="1183341" cy="2401759"/>
            </a:xfrm>
            <a:prstGeom prst="rect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5564651" y="2885714"/>
              <a:ext cx="1143367" cy="12802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/>
                <a:t>Tool tip</a:t>
              </a:r>
              <a:endParaRPr lang="en-US" sz="1000" b="1"/>
            </a:p>
          </p:txBody>
        </p:sp>
      </p:grpSp>
      <p:grpSp>
        <p:nvGrpSpPr>
          <p:cNvPr id="139" name="Group 138"/>
          <p:cNvGrpSpPr/>
          <p:nvPr/>
        </p:nvGrpSpPr>
        <p:grpSpPr>
          <a:xfrm>
            <a:off x="6721473" y="4986928"/>
            <a:ext cx="1183341" cy="461916"/>
            <a:chOff x="5513294" y="2300140"/>
            <a:chExt cx="1183341" cy="2401759"/>
          </a:xfrm>
          <a:solidFill>
            <a:schemeClr val="bg2">
              <a:lumMod val="90000"/>
            </a:schemeClr>
          </a:solidFill>
        </p:grpSpPr>
        <p:sp>
          <p:nvSpPr>
            <p:cNvPr id="140" name="Rectangle 139"/>
            <p:cNvSpPr/>
            <p:nvPr/>
          </p:nvSpPr>
          <p:spPr>
            <a:xfrm>
              <a:off x="5513294" y="2300140"/>
              <a:ext cx="1183341" cy="2401759"/>
            </a:xfrm>
            <a:prstGeom prst="rect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5533281" y="2817600"/>
              <a:ext cx="1143367" cy="12802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/>
                <a:t>FL ECM</a:t>
              </a:r>
              <a:endParaRPr lang="en-US" sz="1000" b="1"/>
            </a:p>
          </p:txBody>
        </p:sp>
      </p:grpSp>
      <p:cxnSp>
        <p:nvCxnSpPr>
          <p:cNvPr id="145" name="Straight Arrow Connector 144"/>
          <p:cNvCxnSpPr/>
          <p:nvPr/>
        </p:nvCxnSpPr>
        <p:spPr>
          <a:xfrm flipH="1">
            <a:off x="4537148" y="5474558"/>
            <a:ext cx="156" cy="281923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Arrow Connector 145"/>
          <p:cNvCxnSpPr/>
          <p:nvPr/>
        </p:nvCxnSpPr>
        <p:spPr>
          <a:xfrm flipH="1">
            <a:off x="4621478" y="5476198"/>
            <a:ext cx="156" cy="281923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TextBox 146"/>
          <p:cNvSpPr txBox="1"/>
          <p:nvPr/>
        </p:nvSpPr>
        <p:spPr>
          <a:xfrm>
            <a:off x="4600507" y="5500003"/>
            <a:ext cx="7442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>
                <a:solidFill>
                  <a:srgbClr val="FF0000"/>
                </a:solidFill>
              </a:rPr>
              <a:t>attached</a:t>
            </a:r>
            <a:endParaRPr lang="en-US" sz="1200" b="1">
              <a:solidFill>
                <a:srgbClr val="FF0000"/>
              </a:solidFill>
            </a:endParaRPr>
          </a:p>
        </p:txBody>
      </p:sp>
      <p:sp>
        <p:nvSpPr>
          <p:cNvPr id="148" name="Rectangle 147"/>
          <p:cNvSpPr/>
          <p:nvPr/>
        </p:nvSpPr>
        <p:spPr>
          <a:xfrm>
            <a:off x="3768033" y="4888379"/>
            <a:ext cx="1585606" cy="1506857"/>
          </a:xfrm>
          <a:prstGeom prst="rect">
            <a:avLst/>
          </a:prstGeom>
          <a:noFill/>
          <a:ln w="5715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0" name="Elbow Connector 149"/>
          <p:cNvCxnSpPr/>
          <p:nvPr/>
        </p:nvCxnSpPr>
        <p:spPr>
          <a:xfrm rot="16200000" flipH="1">
            <a:off x="5216147" y="3321761"/>
            <a:ext cx="4786931" cy="591668"/>
          </a:xfrm>
          <a:prstGeom prst="bentConnector4">
            <a:avLst>
              <a:gd name="adj1" fmla="val -3631"/>
              <a:gd name="adj2" fmla="val 119904"/>
            </a:avLst>
          </a:prstGeom>
          <a:ln w="381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4" name="Straight Arrow Connector 153"/>
          <p:cNvCxnSpPr/>
          <p:nvPr/>
        </p:nvCxnSpPr>
        <p:spPr>
          <a:xfrm>
            <a:off x="7313144" y="5448209"/>
            <a:ext cx="0" cy="30734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Arrow Connector 156"/>
          <p:cNvCxnSpPr/>
          <p:nvPr/>
        </p:nvCxnSpPr>
        <p:spPr>
          <a:xfrm flipV="1">
            <a:off x="5147945" y="6001385"/>
            <a:ext cx="1566545" cy="9525"/>
          </a:xfrm>
          <a:prstGeom prst="straightConnector1">
            <a:avLst/>
          </a:prstGeom>
          <a:ln w="381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Curved Connector 161"/>
          <p:cNvCxnSpPr/>
          <p:nvPr/>
        </p:nvCxnSpPr>
        <p:spPr>
          <a:xfrm rot="10800000">
            <a:off x="2261870" y="3009265"/>
            <a:ext cx="1541780" cy="2597150"/>
          </a:xfrm>
          <a:prstGeom prst="curvedConnector3">
            <a:avLst>
              <a:gd name="adj1" fmla="val 115445"/>
            </a:avLst>
          </a:prstGeom>
          <a:ln w="38100">
            <a:solidFill>
              <a:srgbClr val="FF0000"/>
            </a:solidFill>
            <a:prstDash val="sys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TextBox 165"/>
          <p:cNvSpPr txBox="1"/>
          <p:nvPr/>
        </p:nvSpPr>
        <p:spPr>
          <a:xfrm>
            <a:off x="5822378" y="6011030"/>
            <a:ext cx="8146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/>
              <a:t>User ctrl</a:t>
            </a:r>
            <a:endParaRPr lang="en-US" sz="1400" b="1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8" name="TextBox 167"/>
              <p:cNvSpPr txBox="1"/>
              <p:nvPr/>
            </p:nvSpPr>
            <p:spPr>
              <a:xfrm>
                <a:off x="1469464" y="4903345"/>
                <a:ext cx="709873" cy="4292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𝐫𝐞𝐠</m:t>
                          </m:r>
                        </m:sub>
                      </m:sSub>
                    </m:oMath>
                  </m:oMathPara>
                </a14:m>
                <a:endParaRPr lang="en-US" sz="2000" b="1" i="0" smtClean="0">
                  <a:solidFill>
                    <a:srgbClr val="FF0000"/>
                  </a:solidFill>
                  <a:latin typeface="Cambria Math" panose="02040503050406030204" pitchFamily="18" charset="0"/>
                  <a:cs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168" name="TextBox 1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9464" y="4903345"/>
                <a:ext cx="709873" cy="429285"/>
              </a:xfrm>
              <a:prstGeom prst="rect">
                <a:avLst/>
              </a:prstGeom>
              <a:blipFill rotWithShape="1">
                <a:blip r:embed="rId1"/>
                <a:stretch>
                  <a:fillRect l="-10" t="-119" r="2" b="12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矩形 1"/>
          <p:cNvSpPr/>
          <p:nvPr/>
        </p:nvSpPr>
        <p:spPr>
          <a:xfrm>
            <a:off x="285750" y="1056005"/>
            <a:ext cx="2141220" cy="131254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>
                <a:solidFill>
                  <a:schemeClr val="tx1"/>
                </a:solidFill>
                <a:sym typeface="+mn-ea"/>
              </a:rPr>
              <a:t>Rotate the actuator</a:t>
            </a:r>
            <a:endParaRPr lang="en-US" sz="1400" b="1">
              <a:solidFill>
                <a:schemeClr val="tx1"/>
              </a:solidFill>
              <a:sym typeface="+mn-ea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>
                <a:solidFill>
                  <a:srgbClr val="FF0000"/>
                </a:solidFill>
                <a:sym typeface="+mn-ea"/>
              </a:rPr>
              <a:t>Acquire PA image</a:t>
            </a:r>
            <a:endParaRPr lang="en-US" sz="1400" b="1">
              <a:solidFill>
                <a:schemeClr val="tx1"/>
              </a:solidFill>
              <a:sym typeface="+mn-ea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>
                <a:solidFill>
                  <a:srgbClr val="FF0000"/>
                </a:solidFill>
                <a:sym typeface="+mn-ea"/>
              </a:rPr>
              <a:t>Calculate spot position in PA image</a:t>
            </a:r>
            <a:endParaRPr lang="en-US" sz="1400" b="1">
              <a:solidFill>
                <a:srgbClr val="FF0000"/>
              </a:solidFill>
              <a:sym typeface="+mn-ea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>
                <a:solidFill>
                  <a:srgbClr val="FF0000"/>
                </a:solidFill>
                <a:sym typeface="+mn-ea"/>
              </a:rPr>
              <a:t>Searching algorithm</a:t>
            </a:r>
            <a:endParaRPr lang="en-US" altLang="en-US" sz="1400" b="1">
              <a:solidFill>
                <a:schemeClr val="tx1"/>
              </a:solidFill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03200" y="73025"/>
            <a:ext cx="97320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chemeClr val="bg1"/>
                </a:solidFill>
                <a:latin typeface="+mj-lt"/>
                <a:cs typeface="+mj-lt"/>
              </a:rPr>
              <a:t>Introduction</a:t>
            </a:r>
            <a:endParaRPr lang="en-US" altLang="zh-CN" sz="2800" b="1">
              <a:solidFill>
                <a:schemeClr val="bg1"/>
              </a:solidFill>
              <a:latin typeface="+mj-lt"/>
              <a:cs typeface="+mj-lt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563745" y="1595755"/>
            <a:ext cx="7785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400" b="1"/>
              <a:t>TCP/IP</a:t>
            </a:r>
            <a:endParaRPr lang="en-US" altLang="zh-CN" sz="1400" b="1"/>
          </a:p>
        </p:txBody>
      </p:sp>
      <p:sp>
        <p:nvSpPr>
          <p:cNvPr id="29" name="文本框 28"/>
          <p:cNvSpPr txBox="1"/>
          <p:nvPr/>
        </p:nvSpPr>
        <p:spPr>
          <a:xfrm>
            <a:off x="8156575" y="5499735"/>
            <a:ext cx="1647825" cy="52197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p>
            <a:r>
              <a:rPr lang="en-US" altLang="zh-CN" sz="1400">
                <a:sym typeface="+mn-ea"/>
              </a:rPr>
              <a:t>black - completed  </a:t>
            </a:r>
            <a:endParaRPr lang="en-US" altLang="zh-CN" sz="1400">
              <a:solidFill>
                <a:srgbClr val="FF0000"/>
              </a:solidFill>
            </a:endParaRPr>
          </a:p>
          <a:p>
            <a:r>
              <a:rPr lang="en-US" altLang="zh-CN" sz="1400">
                <a:solidFill>
                  <a:srgbClr val="FF0000"/>
                </a:solidFill>
              </a:rPr>
              <a:t>red - uncompleted</a:t>
            </a:r>
            <a:endParaRPr lang="en-US" altLang="zh-CN" sz="1400">
              <a:solidFill>
                <a:srgbClr val="9ADFBF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cxnSp>
        <p:nvCxnSpPr>
          <p:cNvPr id="7" name="直接箭头连接符 6"/>
          <p:cNvCxnSpPr/>
          <p:nvPr/>
        </p:nvCxnSpPr>
        <p:spPr>
          <a:xfrm>
            <a:off x="3700145" y="1595755"/>
            <a:ext cx="3005455" cy="127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79"/>
          <p:cNvSpPr txBox="1"/>
          <p:nvPr/>
        </p:nvSpPr>
        <p:spPr>
          <a:xfrm>
            <a:off x="3873990" y="1215383"/>
            <a:ext cx="2336800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1400" b="1">
                <a:solidFill>
                  <a:srgbClr val="FF0000"/>
                </a:solidFill>
              </a:rPr>
              <a:t>PA image &amp; Spot position</a:t>
            </a:r>
            <a:endParaRPr lang="en-US" sz="1400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38505" y="2582545"/>
            <a:ext cx="5887720" cy="2727325"/>
          </a:xfrm>
        </p:spPr>
        <p:txBody>
          <a:bodyPr>
            <a:normAutofit/>
          </a:bodyPr>
          <a:p>
            <a:pPr>
              <a:buFont typeface="Arial" panose="020B0604020202020204" pitchFamily="34" charset="0"/>
              <a:buChar char="•"/>
            </a:pPr>
            <a:r>
              <a:rPr lang="en-US" altLang="zh-CN" sz="2000" spc="0">
                <a:solidFill>
                  <a:schemeClr val="tx1"/>
                </a:solidFill>
                <a:uFillTx/>
                <a:sym typeface="+mn-ea"/>
              </a:rPr>
              <a:t>Goal: determine the imaging plane position where the PA marker located</a:t>
            </a:r>
            <a:endParaRPr lang="en-US" altLang="zh-CN" sz="2000" spc="0">
              <a:solidFill>
                <a:schemeClr val="tx1"/>
              </a:solidFill>
              <a:uFillTx/>
              <a:sym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000" spc="0">
                <a:solidFill>
                  <a:schemeClr val="tx1"/>
                </a:solidFill>
                <a:uFillTx/>
                <a:sym typeface="+mn-ea"/>
              </a:rPr>
              <a:t>Algorithm: coarse-to-fine search</a:t>
            </a:r>
            <a:endParaRPr lang="en-US" altLang="zh-CN" sz="2000" spc="0">
              <a:solidFill>
                <a:schemeClr val="tx1"/>
              </a:solidFill>
              <a:uFillTx/>
              <a:sym typeface="+mn-ea"/>
            </a:endParaRPr>
          </a:p>
          <a:p>
            <a:pPr indent="0">
              <a:buFont typeface="Arial" panose="020B0604020202020204" pitchFamily="34" charset="0"/>
              <a:buNone/>
            </a:pPr>
            <a:r>
              <a:rPr lang="en-US" altLang="zh-CN" sz="2000" spc="0">
                <a:solidFill>
                  <a:schemeClr val="tx1"/>
                </a:solidFill>
                <a:uFillTx/>
                <a:sym typeface="+mn-ea"/>
              </a:rPr>
              <a:t> - Coarse search: narrow the search range</a:t>
            </a:r>
            <a:endParaRPr lang="en-US" altLang="zh-CN" sz="2000" spc="0">
              <a:solidFill>
                <a:schemeClr val="tx1"/>
              </a:solidFill>
              <a:uFillTx/>
              <a:sym typeface="+mn-ea"/>
            </a:endParaRPr>
          </a:p>
          <a:p>
            <a:pPr indent="0">
              <a:buFont typeface="Arial" panose="020B0604020202020204" pitchFamily="34" charset="0"/>
              <a:buNone/>
            </a:pPr>
            <a:r>
              <a:rPr lang="en-US" altLang="zh-CN" sz="2000" spc="0">
                <a:solidFill>
                  <a:schemeClr val="tx1"/>
                </a:solidFill>
                <a:uFillTx/>
                <a:sym typeface="+mn-ea"/>
              </a:rPr>
              <a:t> - Fine search: accurately find the position</a:t>
            </a:r>
            <a:r>
              <a:rPr lang="en-US" altLang="zh-CN" sz="2000">
                <a:sym typeface="+mn-ea"/>
              </a:rPr>
              <a:t> </a:t>
            </a:r>
            <a:endParaRPr lang="en-US" altLang="zh-CN" sz="2000" spc="0">
              <a:solidFill>
                <a:schemeClr val="tx1"/>
              </a:solidFill>
              <a:uFillTx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03200" y="0"/>
            <a:ext cx="973201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b="1">
                <a:solidFill>
                  <a:schemeClr val="bg1"/>
                </a:solidFill>
                <a:latin typeface="+mj-lt"/>
                <a:cs typeface="+mj-lt"/>
              </a:rPr>
              <a:t>Progress</a:t>
            </a:r>
            <a:endParaRPr lang="en-US" altLang="zh-CN" sz="3200" b="1">
              <a:solidFill>
                <a:schemeClr val="bg1"/>
              </a:solidFill>
              <a:latin typeface="+mj-lt"/>
              <a:cs typeface="+mj-lt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grpSp>
        <p:nvGrpSpPr>
          <p:cNvPr id="33" name="组合 32"/>
          <p:cNvGrpSpPr/>
          <p:nvPr/>
        </p:nvGrpSpPr>
        <p:grpSpPr>
          <a:xfrm>
            <a:off x="7799070" y="2381250"/>
            <a:ext cx="3233420" cy="3691890"/>
            <a:chOff x="2385" y="3644"/>
            <a:chExt cx="5092" cy="5814"/>
          </a:xfrm>
        </p:grpSpPr>
        <p:grpSp>
          <p:nvGrpSpPr>
            <p:cNvPr id="4" name="组合 3"/>
            <p:cNvGrpSpPr/>
            <p:nvPr/>
          </p:nvGrpSpPr>
          <p:grpSpPr>
            <a:xfrm>
              <a:off x="3023" y="3644"/>
              <a:ext cx="3844" cy="4071"/>
              <a:chOff x="2436" y="3128"/>
              <a:chExt cx="3844" cy="4071"/>
            </a:xfrm>
          </p:grpSpPr>
          <p:grpSp>
            <p:nvGrpSpPr>
              <p:cNvPr id="6" name="组合 5"/>
              <p:cNvGrpSpPr/>
              <p:nvPr/>
            </p:nvGrpSpPr>
            <p:grpSpPr>
              <a:xfrm rot="0">
                <a:off x="2436" y="4064"/>
                <a:ext cx="3844" cy="3070"/>
                <a:chOff x="1494" y="4703"/>
                <a:chExt cx="3844" cy="3070"/>
              </a:xfrm>
            </p:grpSpPr>
            <p:sp>
              <p:nvSpPr>
                <p:cNvPr id="7" name="椭圆 6"/>
                <p:cNvSpPr/>
                <p:nvPr/>
              </p:nvSpPr>
              <p:spPr>
                <a:xfrm>
                  <a:off x="3087" y="7271"/>
                  <a:ext cx="488" cy="502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cxnSp>
              <p:nvCxnSpPr>
                <p:cNvPr id="8" name="直接连接符 7"/>
                <p:cNvCxnSpPr>
                  <a:stCxn id="7" idx="0"/>
                </p:cNvCxnSpPr>
                <p:nvPr/>
              </p:nvCxnSpPr>
              <p:spPr>
                <a:xfrm flipV="1">
                  <a:off x="3331" y="4703"/>
                  <a:ext cx="0" cy="2568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直接连接符 8"/>
                <p:cNvCxnSpPr>
                  <a:stCxn id="7" idx="0"/>
                </p:cNvCxnSpPr>
                <p:nvPr/>
              </p:nvCxnSpPr>
              <p:spPr>
                <a:xfrm flipV="1">
                  <a:off x="3331" y="5205"/>
                  <a:ext cx="1836" cy="2066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直接连接符 9"/>
                <p:cNvCxnSpPr/>
                <p:nvPr/>
              </p:nvCxnSpPr>
              <p:spPr>
                <a:xfrm flipH="1" flipV="1">
                  <a:off x="1494" y="5206"/>
                  <a:ext cx="1836" cy="2051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" name="文本框 10"/>
                <p:cNvSpPr txBox="1"/>
                <p:nvPr/>
              </p:nvSpPr>
              <p:spPr>
                <a:xfrm>
                  <a:off x="4421" y="6502"/>
                  <a:ext cx="917" cy="48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1400" b="1"/>
                    <a:t>FOV</a:t>
                  </a:r>
                  <a:endParaRPr lang="en-US" sz="1400" b="1"/>
                </a:p>
              </p:txBody>
            </p:sp>
          </p:grpSp>
          <p:cxnSp>
            <p:nvCxnSpPr>
              <p:cNvPr id="12" name="直接连接符 11"/>
              <p:cNvCxnSpPr/>
              <p:nvPr/>
            </p:nvCxnSpPr>
            <p:spPr>
              <a:xfrm flipV="1">
                <a:off x="4287" y="4137"/>
                <a:ext cx="115" cy="249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直接连接符 12"/>
              <p:cNvCxnSpPr/>
              <p:nvPr/>
            </p:nvCxnSpPr>
            <p:spPr>
              <a:xfrm flipH="1" flipV="1">
                <a:off x="4115" y="4137"/>
                <a:ext cx="144" cy="2422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文本框 13"/>
              <p:cNvSpPr txBox="1"/>
              <p:nvPr/>
            </p:nvSpPr>
            <p:spPr>
              <a:xfrm>
                <a:off x="3036" y="3128"/>
                <a:ext cx="2473" cy="4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en-US" sz="1400" b="1">
                    <a:solidFill>
                      <a:srgbClr val="FF0000"/>
                    </a:solidFill>
                  </a:rPr>
                  <a:t>sensitive range</a:t>
                </a:r>
                <a:endParaRPr lang="en-US" sz="1400" b="1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15" name="直接箭头连接符 14"/>
              <p:cNvCxnSpPr>
                <a:stCxn id="14" idx="2"/>
              </p:cNvCxnSpPr>
              <p:nvPr/>
            </p:nvCxnSpPr>
            <p:spPr>
              <a:xfrm flipH="1">
                <a:off x="4258" y="3611"/>
                <a:ext cx="15" cy="403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直接箭头连接符 15"/>
              <p:cNvCxnSpPr/>
              <p:nvPr/>
            </p:nvCxnSpPr>
            <p:spPr>
              <a:xfrm flipH="1">
                <a:off x="4560" y="6059"/>
                <a:ext cx="803" cy="43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文本框 16"/>
              <p:cNvSpPr txBox="1"/>
              <p:nvPr/>
            </p:nvSpPr>
            <p:spPr>
              <a:xfrm>
                <a:off x="2866" y="6716"/>
                <a:ext cx="1163" cy="4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en-US" altLang="zh-CN" sz="1400" b="1"/>
                  <a:t>TRUS</a:t>
                </a:r>
                <a:endParaRPr lang="en-US" altLang="zh-CN" sz="1400" b="1"/>
              </a:p>
            </p:txBody>
          </p:sp>
        </p:grpSp>
        <p:sp>
          <p:nvSpPr>
            <p:cNvPr id="18" name="文本框 17"/>
            <p:cNvSpPr txBox="1"/>
            <p:nvPr/>
          </p:nvSpPr>
          <p:spPr>
            <a:xfrm>
              <a:off x="2385" y="8152"/>
              <a:ext cx="5093" cy="13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indent="0">
                <a:buFont typeface="Arial" panose="020B0604020202020204" pitchFamily="34" charset="0"/>
                <a:buNone/>
              </a:pPr>
              <a:r>
                <a:rPr lang="en-US" altLang="zh-CN" sz="1600"/>
                <a:t>Here we assume:</a:t>
              </a:r>
              <a:endParaRPr lang="en-US" altLang="zh-CN" sz="1600"/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altLang="zh-CN" sz="1600"/>
                <a:t>Field of view (FOV): -45</a:t>
              </a:r>
              <a:r>
                <a:rPr lang="zh-CN" altLang="en-US" sz="1600"/>
                <a:t>°</a:t>
              </a:r>
              <a:r>
                <a:rPr lang="en-US" altLang="zh-CN" sz="1600"/>
                <a:t>~45</a:t>
              </a:r>
              <a:r>
                <a:rPr lang="zh-CN" altLang="en-US" sz="1600"/>
                <a:t>°</a:t>
              </a:r>
              <a:endParaRPr lang="zh-CN" altLang="en-US" sz="1600"/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altLang="zh-CN" sz="1600"/>
                <a:t>Sensitive range: </a:t>
              </a:r>
              <a:r>
                <a:rPr lang="en-US" altLang="zh-CN" sz="1600">
                  <a:sym typeface="+mn-ea"/>
                </a:rPr>
                <a:t>-4.5</a:t>
              </a:r>
              <a:r>
                <a:rPr lang="zh-CN" altLang="en-US" sz="1600">
                  <a:sym typeface="+mn-ea"/>
                </a:rPr>
                <a:t>°</a:t>
              </a:r>
              <a:r>
                <a:rPr lang="en-US" altLang="zh-CN" sz="1600">
                  <a:sym typeface="+mn-ea"/>
                </a:rPr>
                <a:t>~4.5</a:t>
              </a:r>
              <a:r>
                <a:rPr lang="zh-CN" altLang="en-US" sz="1600">
                  <a:sym typeface="+mn-ea"/>
                </a:rPr>
                <a:t>°</a:t>
              </a:r>
              <a:endParaRPr lang="zh-CN" altLang="en-US" sz="1600">
                <a:sym typeface="+mn-ea"/>
              </a:endParaRPr>
            </a:p>
          </p:txBody>
        </p:sp>
      </p:grpSp>
      <p:sp>
        <p:nvSpPr>
          <p:cNvPr id="34" name="内容占位符 2"/>
          <p:cNvSpPr>
            <a:spLocks noGrp="1"/>
          </p:cNvSpPr>
          <p:nvPr/>
        </p:nvSpPr>
        <p:spPr>
          <a:xfrm>
            <a:off x="738505" y="1076325"/>
            <a:ext cx="10210800" cy="632460"/>
          </a:xfrm>
          <a:prstGeom prst="rect">
            <a:avLst/>
          </a:prstGeom>
        </p:spPr>
        <p:txBody>
          <a:bodyPr vert="horz" lIns="90000" tIns="46800" rIns="90000" bIns="46800" rtlCol="0">
            <a:normAutofit lnSpcReduction="10000"/>
          </a:bodyPr>
          <a:lstStyle>
            <a:lvl1pPr marL="2286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sz="18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sz="14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2800" b="1" spc="0">
                <a:solidFill>
                  <a:schemeClr val="tx1"/>
                </a:solidFill>
                <a:uFillTx/>
                <a:latin typeface="Calibri" panose="020F0502020204030204" charset="0"/>
                <a:cs typeface="Calibri" panose="020F0502020204030204" charset="0"/>
              </a:rPr>
              <a:t>Simulation analysis for PA position search algorithm</a:t>
            </a:r>
            <a:endParaRPr lang="en-US" altLang="zh-CN" sz="2800" b="1" spc="0">
              <a:solidFill>
                <a:schemeClr val="tx1"/>
              </a:solidFill>
              <a:uFillTx/>
              <a:latin typeface="Calibri" panose="020F0502020204030204" charset="0"/>
              <a:cs typeface="Calibri" panose="020F0502020204030204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8400" y="863035"/>
            <a:ext cx="10969200" cy="705600"/>
          </a:xfrm>
        </p:spPr>
        <p:txBody>
          <a:bodyPr/>
          <a:p>
            <a:r>
              <a:rPr lang="en-US" altLang="zh-CN" sz="2800" spc="0">
                <a:latin typeface="Calibri" panose="020F0502020204030204" charset="0"/>
                <a:cs typeface="Calibri" panose="020F0502020204030204" charset="0"/>
                <a:sym typeface="+mn-ea"/>
              </a:rPr>
              <a:t>Coarse Search</a:t>
            </a:r>
            <a:endParaRPr lang="en-US" altLang="zh-CN" sz="2800" spc="0">
              <a:solidFill>
                <a:schemeClr val="tx1">
                  <a:lumMod val="85000"/>
                  <a:lumOff val="15000"/>
                </a:schemeClr>
              </a:solidFill>
              <a:uFillTx/>
              <a:latin typeface="Calibri" panose="020F0502020204030204" charset="0"/>
              <a:cs typeface="Calibri" panose="020F0502020204030204" charset="0"/>
            </a:endParaRPr>
          </a:p>
        </p:txBody>
      </p:sp>
      <p:pic>
        <p:nvPicPr>
          <p:cNvPr id="4" name="图片 3" descr="intensityFunctionReal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6178550" y="1644650"/>
            <a:ext cx="5398770" cy="405066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7306310" y="5040630"/>
            <a:ext cx="0" cy="21844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>
            <a:off x="6869430" y="5031740"/>
            <a:ext cx="455295" cy="889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箭头连接符 6"/>
          <p:cNvCxnSpPr/>
          <p:nvPr/>
        </p:nvCxnSpPr>
        <p:spPr>
          <a:xfrm flipV="1">
            <a:off x="7151370" y="5313680"/>
            <a:ext cx="118745" cy="328295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6949440" y="5597525"/>
            <a:ext cx="44640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200"/>
              <a:t>4.5</a:t>
            </a:r>
            <a:endParaRPr lang="en-US" altLang="zh-CN" sz="1200"/>
          </a:p>
        </p:txBody>
      </p:sp>
      <p:sp>
        <p:nvSpPr>
          <p:cNvPr id="9" name="文本框 8"/>
          <p:cNvSpPr txBox="1"/>
          <p:nvPr/>
        </p:nvSpPr>
        <p:spPr>
          <a:xfrm>
            <a:off x="6101715" y="4720590"/>
            <a:ext cx="81089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200"/>
              <a:t>threshold</a:t>
            </a:r>
            <a:endParaRPr lang="en-US" altLang="zh-CN" sz="1200"/>
          </a:p>
        </p:txBody>
      </p:sp>
      <p:sp>
        <p:nvSpPr>
          <p:cNvPr id="10" name="文本框 9"/>
          <p:cNvSpPr txBox="1"/>
          <p:nvPr/>
        </p:nvSpPr>
        <p:spPr>
          <a:xfrm>
            <a:off x="203200" y="0"/>
            <a:ext cx="973201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b="1">
                <a:solidFill>
                  <a:schemeClr val="bg1"/>
                </a:solidFill>
                <a:latin typeface="+mj-lt"/>
                <a:cs typeface="+mj-lt"/>
              </a:rPr>
              <a:t>Progress</a:t>
            </a:r>
            <a:endParaRPr lang="en-US" altLang="zh-CN" sz="3200" b="1">
              <a:solidFill>
                <a:schemeClr val="bg1"/>
              </a:solidFill>
              <a:latin typeface="+mj-lt"/>
              <a:cs typeface="+mj-lt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5737860" y="5882640"/>
            <a:ext cx="628015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200"/>
              <a:t>The intensity function of distance (degree) between the imaging plane and the PA position</a:t>
            </a:r>
            <a:endParaRPr lang="en-US" altLang="zh-CN" sz="1200"/>
          </a:p>
        </p:txBody>
      </p:sp>
      <p:grpSp>
        <p:nvGrpSpPr>
          <p:cNvPr id="19" name="组合 18"/>
          <p:cNvGrpSpPr/>
          <p:nvPr/>
        </p:nvGrpSpPr>
        <p:grpSpPr>
          <a:xfrm>
            <a:off x="608330" y="2706370"/>
            <a:ext cx="4624070" cy="2943860"/>
            <a:chOff x="9941" y="2260"/>
            <a:chExt cx="7282" cy="4636"/>
          </a:xfrm>
        </p:grpSpPr>
        <p:cxnSp>
          <p:nvCxnSpPr>
            <p:cNvPr id="20" name="直接连接符 19"/>
            <p:cNvCxnSpPr/>
            <p:nvPr/>
          </p:nvCxnSpPr>
          <p:spPr>
            <a:xfrm>
              <a:off x="10039" y="6883"/>
              <a:ext cx="7027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直接连接符 20"/>
            <p:cNvCxnSpPr/>
            <p:nvPr/>
          </p:nvCxnSpPr>
          <p:spPr>
            <a:xfrm flipH="1">
              <a:off x="13552" y="2817"/>
              <a:ext cx="1" cy="406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flipH="1" flipV="1">
              <a:off x="10741" y="4137"/>
              <a:ext cx="2812" cy="273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接连接符 23"/>
            <p:cNvCxnSpPr/>
            <p:nvPr/>
          </p:nvCxnSpPr>
          <p:spPr>
            <a:xfrm flipH="1" flipV="1">
              <a:off x="11186" y="3750"/>
              <a:ext cx="2381" cy="312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接连接符 24"/>
            <p:cNvCxnSpPr/>
            <p:nvPr/>
          </p:nvCxnSpPr>
          <p:spPr>
            <a:xfrm flipH="1" flipV="1">
              <a:off x="11674" y="3463"/>
              <a:ext cx="1878" cy="341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接连接符 25"/>
            <p:cNvCxnSpPr/>
            <p:nvPr/>
          </p:nvCxnSpPr>
          <p:spPr>
            <a:xfrm flipH="1" flipV="1">
              <a:off x="12276" y="3205"/>
              <a:ext cx="1276" cy="367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接连接符 26"/>
            <p:cNvCxnSpPr/>
            <p:nvPr/>
          </p:nvCxnSpPr>
          <p:spPr>
            <a:xfrm flipH="1">
              <a:off x="13553" y="4180"/>
              <a:ext cx="2854" cy="269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接连接符 27"/>
            <p:cNvCxnSpPr/>
            <p:nvPr/>
          </p:nvCxnSpPr>
          <p:spPr>
            <a:xfrm flipH="1">
              <a:off x="13553" y="3592"/>
              <a:ext cx="1835" cy="328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接连接符 28"/>
            <p:cNvCxnSpPr/>
            <p:nvPr/>
          </p:nvCxnSpPr>
          <p:spPr>
            <a:xfrm flipV="1">
              <a:off x="13553" y="3176"/>
              <a:ext cx="1305" cy="370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接连接符 29"/>
            <p:cNvCxnSpPr/>
            <p:nvPr/>
          </p:nvCxnSpPr>
          <p:spPr>
            <a:xfrm flipV="1">
              <a:off x="13567" y="3018"/>
              <a:ext cx="631" cy="385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接连接符 30"/>
            <p:cNvCxnSpPr/>
            <p:nvPr/>
          </p:nvCxnSpPr>
          <p:spPr>
            <a:xfrm flipH="1" flipV="1">
              <a:off x="12893" y="3004"/>
              <a:ext cx="674" cy="387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接连接符 31"/>
            <p:cNvCxnSpPr/>
            <p:nvPr/>
          </p:nvCxnSpPr>
          <p:spPr>
            <a:xfrm flipH="1">
              <a:off x="13567" y="3979"/>
              <a:ext cx="2309" cy="291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文本框 34"/>
            <p:cNvSpPr txBox="1"/>
            <p:nvPr/>
          </p:nvSpPr>
          <p:spPr>
            <a:xfrm flipH="1">
              <a:off x="15379" y="3545"/>
              <a:ext cx="800" cy="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1200"/>
                <a:t>9</a:t>
              </a:r>
              <a:r>
                <a:rPr lang="zh-CN" altLang="en-US" sz="1200"/>
                <a:t>°</a:t>
              </a:r>
              <a:endParaRPr lang="zh-CN" altLang="en-US" sz="1200"/>
            </a:p>
          </p:txBody>
        </p:sp>
        <p:sp>
          <p:nvSpPr>
            <p:cNvPr id="36" name="文本框 35"/>
            <p:cNvSpPr txBox="1"/>
            <p:nvPr/>
          </p:nvSpPr>
          <p:spPr>
            <a:xfrm flipH="1">
              <a:off x="9941" y="4180"/>
              <a:ext cx="800" cy="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1200"/>
                <a:t>-45</a:t>
              </a:r>
              <a:r>
                <a:rPr lang="zh-CN" altLang="en-US" sz="1200"/>
                <a:t>°</a:t>
              </a:r>
              <a:endParaRPr lang="zh-CN" altLang="en-US" sz="1200"/>
            </a:p>
          </p:txBody>
        </p:sp>
        <p:sp>
          <p:nvSpPr>
            <p:cNvPr id="37" name="文本框 36"/>
            <p:cNvSpPr txBox="1"/>
            <p:nvPr/>
          </p:nvSpPr>
          <p:spPr>
            <a:xfrm flipH="1">
              <a:off x="16423" y="4132"/>
              <a:ext cx="800" cy="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1200"/>
                <a:t>45</a:t>
              </a:r>
              <a:r>
                <a:rPr lang="zh-CN" altLang="en-US" sz="1200"/>
                <a:t>°</a:t>
              </a:r>
              <a:endParaRPr lang="zh-CN" altLang="en-US" sz="1200"/>
            </a:p>
          </p:txBody>
        </p:sp>
        <p:sp>
          <p:nvSpPr>
            <p:cNvPr id="38" name="文本框 37"/>
            <p:cNvSpPr txBox="1"/>
            <p:nvPr/>
          </p:nvSpPr>
          <p:spPr>
            <a:xfrm flipH="1">
              <a:off x="13337" y="2260"/>
              <a:ext cx="800" cy="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1200"/>
                <a:t>0</a:t>
              </a:r>
              <a:r>
                <a:rPr lang="zh-CN" altLang="en-US" sz="1200"/>
                <a:t>°</a:t>
              </a:r>
              <a:endParaRPr lang="zh-CN" altLang="en-US" sz="1200"/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203200" y="3525520"/>
            <a:ext cx="112903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200"/>
              <a:t>Initial position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13" name="文本框 12"/>
          <p:cNvSpPr txBox="1"/>
          <p:nvPr/>
        </p:nvSpPr>
        <p:spPr>
          <a:xfrm>
            <a:off x="1634490" y="5875020"/>
            <a:ext cx="253428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200"/>
              <a:t>The diagram of coarse search</a:t>
            </a:r>
            <a:endParaRPr lang="zh-CN" altLang="en-US" sz="1200"/>
          </a:p>
        </p:txBody>
      </p:sp>
      <p:sp>
        <p:nvSpPr>
          <p:cNvPr id="14" name="任意多边形 13"/>
          <p:cNvSpPr/>
          <p:nvPr/>
        </p:nvSpPr>
        <p:spPr>
          <a:xfrm>
            <a:off x="1047750" y="3023235"/>
            <a:ext cx="1170940" cy="582930"/>
          </a:xfrm>
          <a:custGeom>
            <a:avLst/>
            <a:gdLst>
              <a:gd name="connisteX0" fmla="*/ 5937 w 1171162"/>
              <a:gd name="connsiteY0" fmla="*/ 582930 h 582930"/>
              <a:gd name="connisteX1" fmla="*/ 5937 w 1171162"/>
              <a:gd name="connsiteY1" fmla="*/ 518795 h 582930"/>
              <a:gd name="connisteX2" fmla="*/ 69437 w 1171162"/>
              <a:gd name="connsiteY2" fmla="*/ 446405 h 582930"/>
              <a:gd name="connisteX3" fmla="*/ 132937 w 1171162"/>
              <a:gd name="connsiteY3" fmla="*/ 382270 h 582930"/>
              <a:gd name="connisteX4" fmla="*/ 197072 w 1171162"/>
              <a:gd name="connsiteY4" fmla="*/ 336550 h 582930"/>
              <a:gd name="connisteX5" fmla="*/ 269462 w 1171162"/>
              <a:gd name="connsiteY5" fmla="*/ 291465 h 582930"/>
              <a:gd name="connisteX6" fmla="*/ 333597 w 1171162"/>
              <a:gd name="connsiteY6" fmla="*/ 273050 h 582930"/>
              <a:gd name="connisteX7" fmla="*/ 406622 w 1171162"/>
              <a:gd name="connsiteY7" fmla="*/ 227330 h 582930"/>
              <a:gd name="connisteX8" fmla="*/ 479012 w 1171162"/>
              <a:gd name="connsiteY8" fmla="*/ 191135 h 582930"/>
              <a:gd name="connisteX9" fmla="*/ 543147 w 1171162"/>
              <a:gd name="connsiteY9" fmla="*/ 163830 h 582930"/>
              <a:gd name="connisteX10" fmla="*/ 616172 w 1171162"/>
              <a:gd name="connsiteY10" fmla="*/ 136525 h 582930"/>
              <a:gd name="connisteX11" fmla="*/ 688562 w 1171162"/>
              <a:gd name="connsiteY11" fmla="*/ 100330 h 582930"/>
              <a:gd name="connisteX12" fmla="*/ 752697 w 1171162"/>
              <a:gd name="connsiteY12" fmla="*/ 81915 h 582930"/>
              <a:gd name="connisteX13" fmla="*/ 825087 w 1171162"/>
              <a:gd name="connsiteY13" fmla="*/ 63500 h 582930"/>
              <a:gd name="connisteX14" fmla="*/ 889222 w 1171162"/>
              <a:gd name="connsiteY14" fmla="*/ 45720 h 582930"/>
              <a:gd name="connisteX15" fmla="*/ 962247 w 1171162"/>
              <a:gd name="connsiteY15" fmla="*/ 17780 h 582930"/>
              <a:gd name="connisteX16" fmla="*/ 1034637 w 1171162"/>
              <a:gd name="connsiteY16" fmla="*/ 17780 h 582930"/>
              <a:gd name="connisteX17" fmla="*/ 1098772 w 1171162"/>
              <a:gd name="connsiteY17" fmla="*/ 17780 h 582930"/>
              <a:gd name="connisteX18" fmla="*/ 1171162 w 1171162"/>
              <a:gd name="connsiteY18" fmla="*/ 0 h 58293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  <a:cxn ang="0">
                <a:pos x="connisteX9" y="connsiteY9"/>
              </a:cxn>
              <a:cxn ang="0">
                <a:pos x="connisteX10" y="connsiteY10"/>
              </a:cxn>
              <a:cxn ang="0">
                <a:pos x="connisteX11" y="connsiteY11"/>
              </a:cxn>
              <a:cxn ang="0">
                <a:pos x="connisteX12" y="connsiteY12"/>
              </a:cxn>
              <a:cxn ang="0">
                <a:pos x="connisteX13" y="connsiteY13"/>
              </a:cxn>
              <a:cxn ang="0">
                <a:pos x="connisteX14" y="connsiteY14"/>
              </a:cxn>
              <a:cxn ang="0">
                <a:pos x="connisteX15" y="connsiteY15"/>
              </a:cxn>
              <a:cxn ang="0">
                <a:pos x="connisteX16" y="connsiteY16"/>
              </a:cxn>
              <a:cxn ang="0">
                <a:pos x="connisteX17" y="connsiteY17"/>
              </a:cxn>
              <a:cxn ang="0">
                <a:pos x="connisteX18" y="connsiteY18"/>
              </a:cxn>
            </a:cxnLst>
            <a:rect l="l" t="t" r="r" b="b"/>
            <a:pathLst>
              <a:path w="1171162" h="582930">
                <a:moveTo>
                  <a:pt x="5937" y="582930"/>
                </a:moveTo>
                <a:cubicBezTo>
                  <a:pt x="4667" y="571500"/>
                  <a:pt x="-6763" y="546100"/>
                  <a:pt x="5937" y="518795"/>
                </a:cubicBezTo>
                <a:cubicBezTo>
                  <a:pt x="18637" y="491490"/>
                  <a:pt x="44037" y="473710"/>
                  <a:pt x="69437" y="446405"/>
                </a:cubicBezTo>
                <a:cubicBezTo>
                  <a:pt x="94837" y="419100"/>
                  <a:pt x="107537" y="404495"/>
                  <a:pt x="132937" y="382270"/>
                </a:cubicBezTo>
                <a:cubicBezTo>
                  <a:pt x="158337" y="360045"/>
                  <a:pt x="169767" y="354965"/>
                  <a:pt x="197072" y="336550"/>
                </a:cubicBezTo>
                <a:cubicBezTo>
                  <a:pt x="224377" y="318135"/>
                  <a:pt x="242157" y="304165"/>
                  <a:pt x="269462" y="291465"/>
                </a:cubicBezTo>
                <a:cubicBezTo>
                  <a:pt x="296767" y="278765"/>
                  <a:pt x="306292" y="285750"/>
                  <a:pt x="333597" y="273050"/>
                </a:cubicBezTo>
                <a:cubicBezTo>
                  <a:pt x="360902" y="260350"/>
                  <a:pt x="377412" y="243840"/>
                  <a:pt x="406622" y="227330"/>
                </a:cubicBezTo>
                <a:cubicBezTo>
                  <a:pt x="435832" y="210820"/>
                  <a:pt x="451707" y="203835"/>
                  <a:pt x="479012" y="191135"/>
                </a:cubicBezTo>
                <a:cubicBezTo>
                  <a:pt x="506317" y="178435"/>
                  <a:pt x="515842" y="174625"/>
                  <a:pt x="543147" y="163830"/>
                </a:cubicBezTo>
                <a:cubicBezTo>
                  <a:pt x="570452" y="153035"/>
                  <a:pt x="586962" y="149225"/>
                  <a:pt x="616172" y="136525"/>
                </a:cubicBezTo>
                <a:cubicBezTo>
                  <a:pt x="645382" y="123825"/>
                  <a:pt x="661257" y="111125"/>
                  <a:pt x="688562" y="100330"/>
                </a:cubicBezTo>
                <a:cubicBezTo>
                  <a:pt x="715867" y="89535"/>
                  <a:pt x="725392" y="89535"/>
                  <a:pt x="752697" y="81915"/>
                </a:cubicBezTo>
                <a:cubicBezTo>
                  <a:pt x="780002" y="74295"/>
                  <a:pt x="797782" y="70485"/>
                  <a:pt x="825087" y="63500"/>
                </a:cubicBezTo>
                <a:cubicBezTo>
                  <a:pt x="852392" y="56515"/>
                  <a:pt x="861917" y="54610"/>
                  <a:pt x="889222" y="45720"/>
                </a:cubicBezTo>
                <a:cubicBezTo>
                  <a:pt x="916527" y="36830"/>
                  <a:pt x="933037" y="23495"/>
                  <a:pt x="962247" y="17780"/>
                </a:cubicBezTo>
                <a:cubicBezTo>
                  <a:pt x="991457" y="12065"/>
                  <a:pt x="1007332" y="17780"/>
                  <a:pt x="1034637" y="17780"/>
                </a:cubicBezTo>
                <a:cubicBezTo>
                  <a:pt x="1061942" y="17780"/>
                  <a:pt x="1071467" y="21590"/>
                  <a:pt x="1098772" y="17780"/>
                </a:cubicBezTo>
                <a:cubicBezTo>
                  <a:pt x="1126077" y="13970"/>
                  <a:pt x="1157827" y="3810"/>
                  <a:pt x="1171162" y="0"/>
                </a:cubicBez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 altLang="en-US"/>
          </a:p>
        </p:txBody>
      </p:sp>
      <p:sp>
        <p:nvSpPr>
          <p:cNvPr id="15" name="任意多边形 14"/>
          <p:cNvSpPr/>
          <p:nvPr/>
        </p:nvSpPr>
        <p:spPr>
          <a:xfrm>
            <a:off x="2109470" y="2970530"/>
            <a:ext cx="127635" cy="134620"/>
          </a:xfrm>
          <a:custGeom>
            <a:avLst/>
            <a:gdLst>
              <a:gd name="connisteX0" fmla="*/ 0 w 127700"/>
              <a:gd name="connsiteY0" fmla="*/ 6782 h 134417"/>
              <a:gd name="connisteX1" fmla="*/ 64135 w 127700"/>
              <a:gd name="connsiteY1" fmla="*/ 6782 h 134417"/>
              <a:gd name="connisteX2" fmla="*/ 127635 w 127700"/>
              <a:gd name="connsiteY2" fmla="*/ 79807 h 134417"/>
              <a:gd name="connisteX3" fmla="*/ 54610 w 127700"/>
              <a:gd name="connsiteY3" fmla="*/ 134417 h 134417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</a:cxnLst>
            <a:rect l="l" t="t" r="r" b="b"/>
            <a:pathLst>
              <a:path w="127701" h="134418">
                <a:moveTo>
                  <a:pt x="0" y="6783"/>
                </a:moveTo>
                <a:cubicBezTo>
                  <a:pt x="11430" y="5513"/>
                  <a:pt x="38735" y="-7822"/>
                  <a:pt x="64135" y="6783"/>
                </a:cubicBezTo>
                <a:cubicBezTo>
                  <a:pt x="89535" y="21388"/>
                  <a:pt x="129540" y="54408"/>
                  <a:pt x="127635" y="79808"/>
                </a:cubicBezTo>
                <a:cubicBezTo>
                  <a:pt x="125730" y="105208"/>
                  <a:pt x="70485" y="124893"/>
                  <a:pt x="54610" y="134418"/>
                </a:cubicBezTo>
              </a:path>
            </a:pathLst>
          </a:custGeom>
          <a:noFill/>
          <a:ln w="19050">
            <a:solidFill>
              <a:srgbClr val="FF000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en-US"/>
          </a:p>
        </p:txBody>
      </p:sp>
      <p:sp>
        <p:nvSpPr>
          <p:cNvPr id="16" name="椭圆 15"/>
          <p:cNvSpPr/>
          <p:nvPr/>
        </p:nvSpPr>
        <p:spPr>
          <a:xfrm>
            <a:off x="2428240" y="3293745"/>
            <a:ext cx="75565" cy="75565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en-US"/>
          </a:p>
        </p:txBody>
      </p:sp>
      <p:cxnSp>
        <p:nvCxnSpPr>
          <p:cNvPr id="17" name="直接连接符 16"/>
          <p:cNvCxnSpPr/>
          <p:nvPr/>
        </p:nvCxnSpPr>
        <p:spPr>
          <a:xfrm flipH="1" flipV="1">
            <a:off x="1280795" y="3803650"/>
            <a:ext cx="1621155" cy="184848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/>
          <p:nvPr/>
        </p:nvCxnSpPr>
        <p:spPr>
          <a:xfrm flipH="1" flipV="1">
            <a:off x="2291715" y="3202305"/>
            <a:ext cx="610235" cy="243205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/>
          <p:nvPr/>
        </p:nvCxnSpPr>
        <p:spPr>
          <a:xfrm flipH="1">
            <a:off x="2482850" y="2665095"/>
            <a:ext cx="136525" cy="555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文本框 32"/>
          <p:cNvSpPr txBox="1"/>
          <p:nvPr/>
        </p:nvSpPr>
        <p:spPr>
          <a:xfrm>
            <a:off x="2345690" y="2381250"/>
            <a:ext cx="70167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200"/>
              <a:t>PA spot</a:t>
            </a:r>
            <a:endParaRPr lang="en-US" altLang="zh-CN" sz="1200"/>
          </a:p>
        </p:txBody>
      </p:sp>
    </p:spTree>
    <p:custDataLst>
      <p:tags r:id="rId3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8400" y="863035"/>
            <a:ext cx="10969200" cy="705600"/>
          </a:xfrm>
        </p:spPr>
        <p:txBody>
          <a:bodyPr>
            <a:normAutofit/>
          </a:bodyPr>
          <a:p>
            <a:r>
              <a:rPr lang="en-US" altLang="zh-CN" sz="2800" spc="0">
                <a:latin typeface="Calibri" panose="020F0502020204030204" charset="0"/>
                <a:cs typeface="Calibri" panose="020F0502020204030204" charset="0"/>
                <a:sym typeface="+mn-ea"/>
              </a:rPr>
              <a:t>Fine Search</a:t>
            </a:r>
            <a:endParaRPr lang="en-US" altLang="zh-CN" sz="2800" spc="0">
              <a:solidFill>
                <a:schemeClr val="tx1">
                  <a:lumMod val="85000"/>
                  <a:lumOff val="15000"/>
                </a:schemeClr>
              </a:solidFill>
              <a:uFillTx/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03200" y="0"/>
            <a:ext cx="973201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b="1">
                <a:solidFill>
                  <a:schemeClr val="bg1"/>
                </a:solidFill>
                <a:latin typeface="+mj-lt"/>
                <a:cs typeface="+mj-lt"/>
              </a:rPr>
              <a:t>Progress</a:t>
            </a:r>
            <a:endParaRPr lang="en-US" altLang="zh-CN" sz="3200" b="1">
              <a:solidFill>
                <a:schemeClr val="bg1"/>
              </a:solidFill>
              <a:latin typeface="+mj-lt"/>
              <a:cs typeface="+mj-l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8330" y="1568450"/>
            <a:ext cx="10968355" cy="4142105"/>
          </a:xfrm>
        </p:spPr>
        <p:txBody>
          <a:bodyPr>
            <a:normAutofit/>
          </a:bodyPr>
          <a:p>
            <a:pPr>
              <a:buFont typeface="Arial" panose="020B0604020202020204" pitchFamily="34" charset="0"/>
              <a:buChar char="•"/>
            </a:pPr>
            <a:r>
              <a:rPr lang="en-US" altLang="zh-CN" sz="2000" spc="0">
                <a:solidFill>
                  <a:schemeClr val="tx1"/>
                </a:solidFill>
                <a:uFillTx/>
                <a:sym typeface="+mn-ea"/>
              </a:rPr>
              <a:t>Ternary search</a:t>
            </a:r>
            <a:r>
              <a:rPr lang="en-US" altLang="zh-CN" sz="2000">
                <a:sym typeface="+mn-ea"/>
              </a:rPr>
              <a:t> </a:t>
            </a:r>
            <a:endParaRPr lang="en-US" altLang="zh-CN" sz="2000" spc="0">
              <a:solidFill>
                <a:schemeClr val="tx1"/>
              </a:solidFill>
              <a:uFillTx/>
            </a:endParaRPr>
          </a:p>
        </p:txBody>
      </p:sp>
      <p:pic>
        <p:nvPicPr>
          <p:cNvPr id="34" name="图片 3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rcRect l="1754" t="1426" r="832" b="6456"/>
          <a:stretch>
            <a:fillRect/>
          </a:stretch>
        </p:blipFill>
        <p:spPr>
          <a:xfrm>
            <a:off x="608330" y="2078355"/>
            <a:ext cx="9590405" cy="233743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8400" y="863035"/>
            <a:ext cx="10969200" cy="705600"/>
          </a:xfrm>
        </p:spPr>
        <p:txBody>
          <a:bodyPr>
            <a:normAutofit/>
          </a:bodyPr>
          <a:p>
            <a:r>
              <a:rPr lang="en-US" altLang="zh-CN" sz="2800" spc="0">
                <a:latin typeface="Calibri" panose="020F0502020204030204" charset="0"/>
                <a:cs typeface="Calibri" panose="020F0502020204030204" charset="0"/>
                <a:sym typeface="+mn-ea"/>
              </a:rPr>
              <a:t>Results in Simulation Data - Ternary Search</a:t>
            </a:r>
            <a:endParaRPr lang="en-US" altLang="zh-CN" sz="2800" spc="0">
              <a:solidFill>
                <a:schemeClr val="tx1">
                  <a:lumMod val="85000"/>
                  <a:lumOff val="15000"/>
                </a:schemeClr>
              </a:solidFill>
              <a:uFillTx/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03200" y="0"/>
            <a:ext cx="973201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b="1">
                <a:solidFill>
                  <a:schemeClr val="bg1"/>
                </a:solidFill>
                <a:latin typeface="+mj-lt"/>
                <a:cs typeface="+mj-lt"/>
              </a:rPr>
              <a:t>Progress</a:t>
            </a:r>
            <a:endParaRPr lang="en-US" altLang="zh-CN" sz="3200" b="1">
              <a:solidFill>
                <a:schemeClr val="bg1"/>
              </a:solidFill>
              <a:latin typeface="+mj-lt"/>
              <a:cs typeface="+mj-lt"/>
            </a:endParaRPr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2345055" y="1847850"/>
            <a:ext cx="7501890" cy="348424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4511040" y="5527675"/>
            <a:ext cx="317055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600"/>
              <a:t>Partial results of ternary search</a:t>
            </a:r>
            <a:endParaRPr lang="en-US" altLang="zh-CN" sz="1600"/>
          </a:p>
        </p:txBody>
      </p:sp>
    </p:spTree>
    <p:custDataLst>
      <p:tags r:id="rId2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776040"/>
            <a:ext cx="10969200" cy="705600"/>
          </a:xfrm>
        </p:spPr>
        <p:txBody>
          <a:bodyPr/>
          <a:p>
            <a:r>
              <a:rPr lang="en-US" altLang="zh-CN" sz="2800" spc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Calibri" panose="020F0502020204030204" charset="0"/>
                <a:cs typeface="Calibri" panose="020F0502020204030204" charset="0"/>
              </a:rPr>
              <a:t>Failure Analysis</a:t>
            </a:r>
            <a:endParaRPr lang="en-US" altLang="zh-CN" sz="2800" spc="0">
              <a:solidFill>
                <a:schemeClr val="tx1">
                  <a:lumMod val="85000"/>
                  <a:lumOff val="15000"/>
                </a:schemeClr>
              </a:solidFill>
              <a:uFillTx/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8400" y="1481510"/>
            <a:ext cx="10969200" cy="4759200"/>
          </a:xfrm>
        </p:spPr>
        <p:txBody>
          <a:bodyPr/>
          <a:p>
            <a:r>
              <a:rPr lang="en-US" altLang="zh-CN" b="1" spc="0">
                <a:solidFill>
                  <a:schemeClr val="tx1"/>
                </a:solidFill>
                <a:sym typeface="+mn-ea"/>
              </a:rPr>
              <a:t>In 2000 times tests, success rate is 99.10%</a:t>
            </a:r>
            <a:endParaRPr lang="en-US" altLang="zh-CN" spc="0">
              <a:solidFill>
                <a:schemeClr val="tx1"/>
              </a:solidFill>
              <a:uFillTx/>
            </a:endParaRPr>
          </a:p>
          <a:p>
            <a:r>
              <a:rPr lang="en-US" altLang="zh-CN" spc="0">
                <a:solidFill>
                  <a:schemeClr val="tx1"/>
                </a:solidFill>
                <a:uFillTx/>
              </a:rPr>
              <a:t>The function is not strictly unimodal because of noises</a:t>
            </a:r>
            <a:endParaRPr lang="en-US" altLang="zh-CN" spc="0">
              <a:solidFill>
                <a:schemeClr val="tx1"/>
              </a:solidFill>
              <a:uFillTx/>
            </a:endParaRPr>
          </a:p>
          <a:p>
            <a:r>
              <a:rPr lang="en-US" altLang="zh-CN" spc="0">
                <a:solidFill>
                  <a:schemeClr val="tx1"/>
                </a:solidFill>
                <a:uFillTx/>
              </a:rPr>
              <a:t>Current algorithm will be trapped in local minimum in some cases</a:t>
            </a:r>
            <a:endParaRPr lang="en-US" altLang="zh-CN" spc="0">
              <a:solidFill>
                <a:schemeClr val="tx1"/>
              </a:solidFill>
              <a:uFillTx/>
            </a:endParaRPr>
          </a:p>
          <a:p>
            <a:endParaRPr lang="en-US" altLang="zh-CN" spc="0">
              <a:solidFill>
                <a:schemeClr val="tx1"/>
              </a:solidFill>
              <a:uFillTx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03200" y="0"/>
            <a:ext cx="973201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b="1">
                <a:solidFill>
                  <a:schemeClr val="bg1"/>
                </a:solidFill>
                <a:latin typeface="+mj-lt"/>
                <a:cs typeface="+mj-lt"/>
              </a:rPr>
              <a:t>Progress</a:t>
            </a:r>
            <a:endParaRPr lang="en-US" altLang="zh-CN" sz="3200" b="1">
              <a:solidFill>
                <a:schemeClr val="bg1"/>
              </a:solidFill>
              <a:latin typeface="+mj-lt"/>
              <a:cs typeface="+mj-lt"/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PRESET_TEXT" val="空白演示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输入您的封面副标题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6.xml><?xml version="1.0" encoding="utf-8"?>
<p:tagLst xmlns:p="http://schemas.openxmlformats.org/presentationml/2006/main">
  <p:tag name="KSO_WM_UNIT_PLACING_PICTURE_USER_VIEWPORT" val="{&quot;height&quot;:5076,&quot;width&quot;:11844}"/>
</p:tagLst>
</file>

<file path=ppt/tags/tag67.xml><?xml version="1.0" encoding="utf-8"?>
<p:tagLst xmlns:p="http://schemas.openxmlformats.org/presentationml/2006/main">
  <p:tag name="KSO_WM_UNIT_PLACING_PICTURE_USER_VIEWPORT" val="{&quot;height&quot;:5076,&quot;width&quot;:11844}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1.xml><?xml version="1.0" encoding="utf-8"?>
<p:tagLst xmlns:p="http://schemas.openxmlformats.org/presentationml/2006/main">
  <p:tag name="KSO_WM_UNIT_PLACING_PICTURE_USER_VIEWPORT" val="{&quot;height&quot;:7875,&quot;width&quot;:10500}"/>
</p:tagLst>
</file>

<file path=ppt/tags/tag7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3.xml><?xml version="1.0" encoding="utf-8"?>
<p:tagLst xmlns:p="http://schemas.openxmlformats.org/presentationml/2006/main">
  <p:tag name="KSO_WM_UNIT_PLACING_PICTURE_USER_VIEWPORT" val="{&quot;height&quot;:3996,&quot;width&quot;:15504}"/>
</p:tagLst>
</file>

<file path=ppt/tags/tag7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2.xml><?xml version="1.0" encoding="utf-8"?>
<p:tagLst xmlns:p="http://schemas.openxmlformats.org/presentationml/2006/main">
  <p:tag name="KSO_WM_UNIT_TABLE_BEAUTIFY" val="smartTable{7bc33b39-9c14-41b8-a334-32f92f91ca04}"/>
  <p:tag name="TABLE_ENDDRAG_ORIGIN_RECT" val="712*334"/>
  <p:tag name="TABLE_ENDDRAG_RECT" val="46*107*712*334"/>
</p:tagLst>
</file>

<file path=ppt/tags/tag8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>
            <a:lumMod val="40000"/>
            <a:lumOff val="60000"/>
          </a:schemeClr>
        </a:solidFill>
        <a:ln>
          <a:solidFill>
            <a:schemeClr val="tx1"/>
          </a:solidFill>
        </a:ln>
        <a:effectLst>
          <a:outerShdw blurRad="50800" dist="38100" dir="18900000" algn="bl" rotWithShape="0">
            <a:prstClr val="black">
              <a:alpha val="40000"/>
            </a:prstClr>
          </a:outerShdw>
        </a:effectLst>
      </a:spPr>
      <a:bodyPr rtlCol="0" anchor="ctr"/>
      <a:lstStyle>
        <a:defPPr algn="ctr">
          <a:defRPr lang="en-US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7223</Words>
  <Application>WPS 演示</Application>
  <PresentationFormat>宽屏</PresentationFormat>
  <Paragraphs>366</Paragraphs>
  <Slides>16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6" baseType="lpstr">
      <vt:lpstr>Arial</vt:lpstr>
      <vt:lpstr>宋体</vt:lpstr>
      <vt:lpstr>Wingdings</vt:lpstr>
      <vt:lpstr>Wingdings</vt:lpstr>
      <vt:lpstr>微软雅黑</vt:lpstr>
      <vt:lpstr>Times New Roman</vt:lpstr>
      <vt:lpstr>Calibri</vt:lpstr>
      <vt:lpstr>Cambria Math</vt:lpstr>
      <vt:lpstr>Arial Unicode MS</vt:lpstr>
      <vt:lpstr>Office 主题​​</vt:lpstr>
      <vt:lpstr>  Check Point Presentation   Photoacoustic Image Based Intraoperative Surgical Guidance System in da Vinci Robot System  </vt:lpstr>
      <vt:lpstr>PowerPoint 演示文稿</vt:lpstr>
      <vt:lpstr>Progress Overview </vt:lpstr>
      <vt:lpstr>PowerPoint 演示文稿</vt:lpstr>
      <vt:lpstr>PowerPoint 演示文稿</vt:lpstr>
      <vt:lpstr>Coarse Search</vt:lpstr>
      <vt:lpstr>Fine Search</vt:lpstr>
      <vt:lpstr>Results in Simulation Data - Ternary Search</vt:lpstr>
      <vt:lpstr>Failure Analysis</vt:lpstr>
      <vt:lpstr>Fine Search</vt:lpstr>
      <vt:lpstr>Results - in experimantal and simulation data</vt:lpstr>
      <vt:lpstr>Next step for conventional registration</vt:lpstr>
      <vt:lpstr>PowerPoint 演示文稿</vt:lpstr>
      <vt:lpstr>PowerPoint 演示文稿</vt:lpstr>
      <vt:lpstr>PowerPoint 演示文稿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WPS_140338665</cp:lastModifiedBy>
  <cp:revision>216</cp:revision>
  <dcterms:created xsi:type="dcterms:W3CDTF">2019-06-19T02:08:00Z</dcterms:created>
  <dcterms:modified xsi:type="dcterms:W3CDTF">2022-03-31T17:01:11Z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2052-11.1.0.11365</vt:lpwstr>
  </property>
  <property fmtid="{D5CDD505-2E9C-101B-9397-08002B2CF9AE}" pid="3" name="ICV">
    <vt:lpwstr>1C68540B91974EFDB91D1FB0F9DAF1F3</vt:lpwstr>
  </property>
</Properties>
</file>