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73" r:id="rId6"/>
    <p:sldId id="281" r:id="rId7"/>
    <p:sldId id="292" r:id="rId8"/>
    <p:sldId id="282" r:id="rId9"/>
    <p:sldId id="287" r:id="rId10"/>
    <p:sldId id="301" r:id="rId11"/>
    <p:sldId id="293" r:id="rId12"/>
    <p:sldId id="297" r:id="rId13"/>
    <p:sldId id="298" r:id="rId14"/>
    <p:sldId id="299" r:id="rId15"/>
    <p:sldId id="300" r:id="rId16"/>
    <p:sldId id="302" r:id="rId17"/>
    <p:sldId id="278" r:id="rId18"/>
    <p:sldId id="279" r:id="rId19"/>
    <p:sldId id="280" r:id="rId20"/>
    <p:sldId id="304" r:id="rId21"/>
    <p:sldId id="303" r:id="rId22"/>
    <p:sldId id="283" r:id="rId23"/>
    <p:sldId id="291" r:id="rId24"/>
    <p:sldId id="284" r:id="rId25"/>
    <p:sldId id="285" r:id="rId26"/>
    <p:sldId id="286" r:id="rId27"/>
    <p:sldId id="289" r:id="rId28"/>
    <p:sldId id="294" r:id="rId29"/>
    <p:sldId id="295" r:id="rId30"/>
    <p:sldId id="296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3" roundtripDataSignature="AMtx7mjcmr6diW/cCIIv0Q2VkS3b1nWk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068"/>
    <a:srgbClr val="F5946D"/>
    <a:srgbClr val="4FA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3"/>
    <p:restoredTop sz="94392" autoAdjust="0"/>
  </p:normalViewPr>
  <p:slideViewPr>
    <p:cSldViewPr snapToGrid="0" snapToObjects="1">
      <p:cViewPr varScale="1">
        <p:scale>
          <a:sx n="88" d="100"/>
          <a:sy n="88" d="100"/>
        </p:scale>
        <p:origin x="192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981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66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 and EM tracker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banded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because of magnetic field</a:t>
            </a:r>
          </a:p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while at 9 different angles</a:t>
            </a:r>
          </a:p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data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</a:t>
            </a: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90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489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753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2202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960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463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001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68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介绍两种手术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医生站立时间过久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所以重要</a:t>
            </a: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06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"/>
              <a:buChar char="●"/>
            </a:pPr>
            <a:r>
              <a:rPr lang="en-US" altLang="zh-CN" sz="2400" dirty="0">
                <a:latin typeface="Times"/>
                <a:cs typeface="Times"/>
                <a:sym typeface="Times"/>
              </a:rPr>
              <a:t>Show advantages of endoscopic </a:t>
            </a:r>
            <a:r>
              <a:rPr lang="en-US" altLang="zh-CN" sz="2400" dirty="0">
                <a:latin typeface="Times"/>
                <a:ea typeface="Times"/>
                <a:cs typeface="Times"/>
                <a:sym typeface="Times"/>
              </a:rPr>
              <a:t>surgery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"/>
              <a:buChar char="●"/>
            </a:pPr>
            <a:r>
              <a:rPr lang="en-US" altLang="zh-CN" sz="2400" dirty="0">
                <a:latin typeface="Times"/>
                <a:ea typeface="Times"/>
                <a:cs typeface="Times"/>
                <a:sym typeface="Times"/>
              </a:rPr>
              <a:t>Use these data to correct surgeons’ posture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38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 New Roman"/>
                <a:ea typeface="Times New Roman"/>
                <a:cs typeface="Times New Roman"/>
                <a:sym typeface="Times New Roman"/>
              </a:rPr>
              <a:t>To investigate and compare postural ergonomics of surgeons during two different surgical scenarios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17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67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656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63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71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0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izmann.ac.il/sci-tea/benar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120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9097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Evaluation of Various Sensing Modalities for Accurate Measurement of Neck Flexion Angle during Thyroid and Ear Surgery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44148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Team Member : Zhen Hu, Hanqing Duan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Mentor: Dr. Russell Taylor, Dr. Deepa Galaiya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64259" cy="1604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954FC51-7FB5-DF47-AC31-54CFC9E15745}"/>
              </a:ext>
            </a:extLst>
          </p:cNvPr>
          <p:cNvSpPr txBox="1"/>
          <p:nvPr/>
        </p:nvSpPr>
        <p:spPr>
          <a:xfrm>
            <a:off x="8240111" y="1082566"/>
            <a:ext cx="2427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Presentation</a:t>
            </a:r>
            <a:endParaRPr kumimoji="1"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-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0C6F15-FB46-40BB-A234-ADDAB38261DE}"/>
              </a:ext>
            </a:extLst>
          </p:cNvPr>
          <p:cNvSpPr txBox="1"/>
          <p:nvPr/>
        </p:nvSpPr>
        <p:spPr>
          <a:xfrm>
            <a:off x="737224" y="1387208"/>
            <a:ext cx="10163575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series by Lee, muscle fatigue levels of the right and left upper trapezius was highest when neck flexion angle is at 50° and lowest at 30°. [1]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traditional case, neck flexion angle was above 50° for a long time, proving that muscle fatigue levels of trapezius is highest. Compared with endoscopic case, all the neck flexion angle was below 50°, proving that the risk of back pain is lower.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 the usage of endoscope was found to be beneficial by avoiding the abnormal neck posture angles when compared to the traditional surgery case.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6D25F2-2DEC-4424-A3C5-8337D9D2C2D7}"/>
              </a:ext>
            </a:extLst>
          </p:cNvPr>
          <p:cNvSpPr txBox="1"/>
          <p:nvPr/>
        </p:nvSpPr>
        <p:spPr>
          <a:xfrm>
            <a:off x="557400" y="6334780"/>
            <a:ext cx="1148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Lee S, Lee D, Park J. Effect of the cervical flexion angle during smart phone use on muscle fatigue of the cervical erector spinae and upper trapezius. J Phys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 2015;27:1847-9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201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9BF1E2B7-2890-4C45-B860-2D1FFE64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365" y="2530466"/>
            <a:ext cx="1976835" cy="21474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9534E33-83BA-1B45-B666-3C2A0F861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4136"/>
            <a:ext cx="4426264" cy="3474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FC640A-0F31-AE41-9590-93E2F7794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464" y="2704136"/>
            <a:ext cx="4684251" cy="3474000"/>
          </a:xfrm>
          <a:prstGeom prst="rect">
            <a:avLst/>
          </a:prstGeom>
        </p:spPr>
      </p:pic>
      <p:sp>
        <p:nvSpPr>
          <p:cNvPr id="8" name="Google Shape;126;p6">
            <a:extLst>
              <a:ext uri="{FF2B5EF4-FFF2-40B4-BE49-F238E27FC236}">
                <a16:creationId xmlns:a16="http://schemas.microsoft.com/office/drawing/2014/main" id="{44D8A335-E0C9-0341-B1CC-B8C7E61373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583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Ergonomics Position Data Analysis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393A9D5-71CC-1D4E-A38E-472C473428AD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2DB080-3BEF-7745-A8EE-5672C342A837}"/>
              </a:ext>
            </a:extLst>
          </p:cNvPr>
          <p:cNvSpPr txBox="1"/>
          <p:nvPr/>
        </p:nvSpPr>
        <p:spPr>
          <a:xfrm>
            <a:off x="3791790" y="1310544"/>
            <a:ext cx="4264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Sitting at soft desk chair, typing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191B52-E2B4-4B46-9659-DF6A843DCB1F}"/>
              </a:ext>
            </a:extLst>
          </p:cNvPr>
          <p:cNvSpPr txBox="1"/>
          <p:nvPr/>
        </p:nvSpPr>
        <p:spPr>
          <a:xfrm>
            <a:off x="838200" y="1732377"/>
            <a:ext cx="5628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4FAB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 angle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concentrates on 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F594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Yaw angle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concentrates  on 10°.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FBD0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angle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a large range.</a:t>
            </a:r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1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Deliverables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3"/>
            <a:ext cx="10515600" cy="5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3600"/>
              <a:buFont typeface="Times New Roman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Minimum: 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Calibration result of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IMUs separately against EM</a:t>
            </a:r>
            <a:r>
              <a:rPr lang="zh-CN" alt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tracker</a:t>
            </a:r>
            <a:r>
              <a:rPr lang="en-US" altLang="zh-CN" strike="sng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Documentation of software setting and calibration steps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Expected: 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/>
                <a:cs typeface="Times New Roman"/>
                <a:sym typeface="Times New Roman"/>
              </a:rPr>
              <a:t>Data analysis report of mock OR surgery data</a:t>
            </a:r>
            <a:endParaRPr dirty="0">
              <a:latin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Maximum: 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Wingdings" pitchFamily="2" charset="2"/>
              <a:buChar char="ü"/>
            </a:pPr>
            <a:r>
              <a:rPr lang="en-US" dirty="0">
                <a:latin typeface="Times New Roman"/>
                <a:cs typeface="Times New Roman"/>
                <a:sym typeface="Times New Roman"/>
              </a:rPr>
              <a:t>Data analysis report of all possible scenarios.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Times New Roman"/>
              <a:buChar char="•"/>
            </a:pPr>
            <a:r>
              <a:rPr lang="en-US" dirty="0">
                <a:latin typeface="Times New Roman"/>
                <a:cs typeface="Times New Roman"/>
                <a:sym typeface="Times New Roman"/>
              </a:rPr>
              <a:t>Final report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67775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Future Work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3"/>
            <a:ext cx="10515600" cy="5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Get Real Clinical Data, then: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Times New Roman"/>
              <a:buChar char="•"/>
            </a:pPr>
            <a:r>
              <a:rPr lang="en-US" dirty="0">
                <a:latin typeface="Times New Roman"/>
                <a:cs typeface="Times New Roman"/>
                <a:sym typeface="Times New Roman"/>
              </a:rPr>
              <a:t>Data analysis and comparison of different surgery </a:t>
            </a:r>
            <a:r>
              <a:rPr lang="en-US" altLang="zh-CN" dirty="0">
                <a:latin typeface="Times New Roman"/>
                <a:cs typeface="Times New Roman"/>
                <a:sym typeface="Times New Roman"/>
              </a:rPr>
              <a:t>scenarios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Times New Roman"/>
              <a:buChar char="•"/>
            </a:pPr>
            <a:r>
              <a:rPr lang="en-US" altLang="zh-CN" dirty="0">
                <a:latin typeface="Times New Roman"/>
                <a:cs typeface="Times New Roman"/>
                <a:sym typeface="Times New Roman"/>
              </a:rPr>
              <a:t>Clinical paper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ts val="3600"/>
              <a:buFont typeface="Times New Roman"/>
              <a:buChar char="•"/>
            </a:pPr>
            <a:r>
              <a:rPr lang="en-US" dirty="0">
                <a:latin typeface="Times New Roman"/>
                <a:cs typeface="Times New Roman"/>
                <a:sym typeface="Times New Roman"/>
              </a:rPr>
              <a:t>Wearable Warning System Design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Times New Roman"/>
              <a:buChar char="•"/>
            </a:pPr>
            <a:endParaRPr lang="en-US" dirty="0">
              <a:latin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9880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983BC7-73D5-E549-9088-267EE8C7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45CA12-B10D-0649-B0D2-48E5226FF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Hanqing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IMU Calibration, Documentation of Environment setup, Documentation of Calibration. 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Zhen: Neck flexion angle derivation, Documentation of Angle derivation, Documentation of Code.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Hanqing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Zhen: Project proposal, Mock OR Data Analysis, </a:t>
            </a:r>
            <a:r>
              <a:rPr lang="en-US" altLang="zh-CN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Ergonomics data Analysis, Final report.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4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2142F-5FB8-ED49-BCC2-04B53E6C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have learnt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809F03-FBEF-AE4D-A811-D7AEDF3FE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management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plan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Elevator pitch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overcome difficulties</a:t>
            </a: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2142F-5FB8-ED49-BCC2-04B53E6C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809F03-FBEF-AE4D-A811-D7AEDF3FE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Xuzhong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“Wearable IMU-based real-time motion warning system for construction workers' musculoskeletal disorders prevention.” Automation in Construction 74 (2017): 2-11.</a:t>
            </a:r>
          </a:p>
          <a:p>
            <a:pPr>
              <a:lnSpc>
                <a:spcPct val="140000"/>
              </a:lnSpc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Versteyhe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Mark, et al. “A Novel Method to Estimate the Full Knee Joint Kinematics Using Low Cost IMU Sensors for Easy to Implement Low Cost Diagnostics.” Sensors 20.6 (2020): 1683.</a:t>
            </a:r>
          </a:p>
          <a:p>
            <a:pPr>
              <a:lnSpc>
                <a:spcPct val="14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tutorial on Euler angles and Quaternions – 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://www.weizmann.ac.il/sci-tea/benar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http://www.weizmann.ac.il/sci-tea/benari/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Naresh-Babu, J et al. “Surgeon's Neck Posture during Spine Surgeries: “The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Unrecognised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Potential Occupational Hazard”.” Indian journal of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orthopaedics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vol. 53,6 (2019): 758-762. doi:10.4103/ortho.IJOrtho_677_18</a:t>
            </a:r>
          </a:p>
          <a:p>
            <a:pPr>
              <a:lnSpc>
                <a:spcPct val="14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Lobo D,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Anuarbe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López-Higuera JM, Viera J, Castillo N,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Megía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Estimation of surgeons' ergonomic dynamics with a structured light system during endoscopic surgery. Int Forum Allergy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Rhinol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2019;9(8):857–864. doi:10.1002/alr.22353</a:t>
            </a:r>
          </a:p>
          <a:p>
            <a:pPr>
              <a:lnSpc>
                <a:spcPct val="14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 S, Lee D, Park J. Effect of the cervical flexion angle during smart phone use on muscle fatigue of the cervical erector spinae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upper trapezius. J Phys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 2015;27:1847-9</a:t>
            </a:r>
            <a:r>
              <a:rPr lang="en-US" altLang="zh-CN" sz="1400" dirty="0"/>
              <a:t>.</a:t>
            </a:r>
            <a:endParaRPr lang="zh-CN" altLang="en-US" sz="1400" dirty="0"/>
          </a:p>
          <a:p>
            <a:pPr>
              <a:lnSpc>
                <a:spcPct val="140000"/>
              </a:lnSpc>
            </a:pP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6847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3A06-8482-487F-9B16-F0512D853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F1BF8-FCE0-44A5-8F14-36B377148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007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Calibration Method </a:t>
            </a: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Set up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IMU vs one EM tracker – ground truth</a:t>
            </a: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Stick IMUs and EM tracker at the same plane</a:t>
            </a: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laptop stand to change angles</a:t>
            </a: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Quaternion data for two IMUs and EM trackers with 9 different angles for a while by using 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rosbag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Linux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for reference (horizontal plane)</a:t>
            </a:r>
          </a:p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 for different pitch angle samples</a:t>
            </a:r>
          </a:p>
          <a:p>
            <a:pPr marL="977900" lvl="1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a while for averaging to remove noise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294037-1359-46A0-ACE5-6F5E4A0253A7}"/>
              </a:ext>
            </a:extLst>
          </p:cNvPr>
          <p:cNvGrpSpPr/>
          <p:nvPr/>
        </p:nvGrpSpPr>
        <p:grpSpPr>
          <a:xfrm>
            <a:off x="6524792" y="3678168"/>
            <a:ext cx="4043398" cy="3007080"/>
            <a:chOff x="7837759" y="2666899"/>
            <a:chExt cx="4043398" cy="3007080"/>
          </a:xfrm>
        </p:grpSpPr>
        <p:pic>
          <p:nvPicPr>
            <p:cNvPr id="10" name="Picture 9" descr="A picture containing indoor, table, sitting, white&#10;&#10;Description automatically generated">
              <a:extLst>
                <a:ext uri="{FF2B5EF4-FFF2-40B4-BE49-F238E27FC236}">
                  <a16:creationId xmlns:a16="http://schemas.microsoft.com/office/drawing/2014/main" id="{B8D08C44-2B57-4252-8907-9580ADEA4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556" y="3194895"/>
              <a:ext cx="2718868" cy="2039151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B496B82-5D31-4CFF-8FB8-3A154BDA3E2B}"/>
                </a:ext>
              </a:extLst>
            </p:cNvPr>
            <p:cNvCxnSpPr/>
            <p:nvPr/>
          </p:nvCxnSpPr>
          <p:spPr>
            <a:xfrm flipV="1">
              <a:off x="8192125" y="3429000"/>
              <a:ext cx="801973" cy="21361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7273C2-C296-4FE1-B352-F29429C122FF}"/>
                </a:ext>
              </a:extLst>
            </p:cNvPr>
            <p:cNvSpPr txBox="1"/>
            <p:nvPr/>
          </p:nvSpPr>
          <p:spPr>
            <a:xfrm>
              <a:off x="7837759" y="3642610"/>
              <a:ext cx="637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IMU</a:t>
              </a:r>
              <a:endPara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2FD0C0-2B7E-4957-8D79-D08D2C37DF2C}"/>
                </a:ext>
              </a:extLst>
            </p:cNvPr>
            <p:cNvSpPr txBox="1"/>
            <p:nvPr/>
          </p:nvSpPr>
          <p:spPr>
            <a:xfrm>
              <a:off x="9938479" y="2666899"/>
              <a:ext cx="1342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tracker</a:t>
              </a:r>
              <a:endPara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8C1DE8-8943-4F31-9DF8-99CC23C51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8479" y="2878916"/>
              <a:ext cx="1" cy="55008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B65D04-47D1-4E9B-9F40-230A4D1B7B62}"/>
                </a:ext>
              </a:extLst>
            </p:cNvPr>
            <p:cNvSpPr txBox="1"/>
            <p:nvPr/>
          </p:nvSpPr>
          <p:spPr>
            <a:xfrm>
              <a:off x="10263264" y="5304647"/>
              <a:ext cx="1617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 Stand</a:t>
              </a:r>
              <a:endPara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6C999B-468C-4535-8085-298C953C3A18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 flipV="1">
              <a:off x="10087757" y="4315391"/>
              <a:ext cx="175507" cy="117392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571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Calibration Method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Pitch angle calculation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Google Shape;127;p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362160"/>
                <a:ext cx="10515600" cy="4513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rotation of the elements of quaternions by using 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meanrot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 in MATLAB</a:t>
                </a: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flexion angle mathematically by using two quaternions</a:t>
                </a:r>
              </a:p>
              <a:p>
                <a:pPr marL="977900" lvl="1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one of the eight different pitch angle samples</a:t>
                </a:r>
              </a:p>
              <a:p>
                <a:pPr marL="977900" lvl="1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𝐹𝑙𝑒𝑥𝑖𝑜𝑛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𝑎𝑛𝑔𝑙𝑒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=2∗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atan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||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)||,</m:t>
                            </m:r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∗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𝑑𝑒𝑔𝑟𝑒𝑒</m:t>
                        </m:r>
                      </m:e>
                    </m:d>
                  </m:oMath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lvl="0" indent="-50800" algn="l" rtl="0">
                  <a:lnSpc>
                    <a:spcPct val="14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None/>
                </a:pPr>
                <a:endParaRPr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7" name="Google Shape;127;p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362160"/>
                <a:ext cx="10515600" cy="4513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表格 2">
            <a:extLst>
              <a:ext uri="{FF2B5EF4-FFF2-40B4-BE49-F238E27FC236}">
                <a16:creationId xmlns:a16="http://schemas.microsoft.com/office/drawing/2014/main" id="{88B1DC4D-58F2-492E-B3E2-C540CEAD2268}"/>
              </a:ext>
            </a:extLst>
          </p:cNvPr>
          <p:cNvGraphicFramePr>
            <a:graphicFrameLocks noGrp="1"/>
          </p:cNvGraphicFramePr>
          <p:nvPr/>
        </p:nvGraphicFramePr>
        <p:xfrm>
          <a:off x="713509" y="4011772"/>
          <a:ext cx="10764981" cy="2783498"/>
        </p:xfrm>
        <a:graphic>
          <a:graphicData uri="http://schemas.openxmlformats.org/drawingml/2006/table">
            <a:tbl>
              <a:tblPr firstRow="1" bandRow="1"/>
              <a:tblGrid>
                <a:gridCol w="3588327">
                  <a:extLst>
                    <a:ext uri="{9D8B030D-6E8A-4147-A177-3AD203B41FA5}">
                      <a16:colId xmlns:a16="http://schemas.microsoft.com/office/drawing/2014/main" val="1952891168"/>
                    </a:ext>
                  </a:extLst>
                </a:gridCol>
                <a:gridCol w="3588327">
                  <a:extLst>
                    <a:ext uri="{9D8B030D-6E8A-4147-A177-3AD203B41FA5}">
                      <a16:colId xmlns:a16="http://schemas.microsoft.com/office/drawing/2014/main" val="3291498959"/>
                    </a:ext>
                  </a:extLst>
                </a:gridCol>
                <a:gridCol w="3588327">
                  <a:extLst>
                    <a:ext uri="{9D8B030D-6E8A-4147-A177-3AD203B41FA5}">
                      <a16:colId xmlns:a16="http://schemas.microsoft.com/office/drawing/2014/main" val="663680885"/>
                    </a:ext>
                  </a:extLst>
                </a:gridCol>
              </a:tblGrid>
              <a:tr h="34509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Flexion angle from EM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tracker (degree)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Flexion angle from IMU 1A (degree)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Flexion angle from IMU A6 (degree)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172736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26.6346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27.6527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27.6778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47618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32.6116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33.3907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33.4102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420858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37.8730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38.5087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38.4184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22689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42.1996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42.6490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42.52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8129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45.7238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46.0262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45.8209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54186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48.4941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48.6611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48.4686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86755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50.2905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50.4428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50.2339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655707"/>
                  </a:ext>
                </a:extLst>
              </a:tr>
              <a:tr h="2557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52.8936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53.3970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等线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altLang="zh-CN" dirty="0"/>
                        <a:t>53.1683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197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8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10230" y="1908636"/>
            <a:ext cx="10900800" cy="4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381000">
              <a:lnSpc>
                <a:spcPct val="115000"/>
              </a:lnSpc>
              <a:spcBef>
                <a:spcPts val="0"/>
              </a:spcBef>
              <a:buSzPts val="2400"/>
              <a:buFont typeface="Times"/>
              <a:buChar char="•"/>
            </a:pPr>
            <a:r>
              <a:rPr lang="en-US" sz="2400" dirty="0">
                <a:latin typeface="Times"/>
                <a:ea typeface="Times"/>
                <a:cs typeface="Times"/>
                <a:sym typeface="Times"/>
              </a:rPr>
              <a:t>Ear Surgery &amp; </a:t>
            </a:r>
            <a:r>
              <a:rPr lang="en-US" altLang="zh-CN" sz="2400" dirty="0">
                <a:latin typeface="Times"/>
                <a:ea typeface="Times"/>
                <a:cs typeface="Times"/>
                <a:sym typeface="Times"/>
              </a:rPr>
              <a:t>Thyroid Surgery</a:t>
            </a:r>
            <a:endParaRPr sz="2400" dirty="0">
              <a:latin typeface="Times"/>
              <a:ea typeface="Times"/>
              <a:cs typeface="Times"/>
              <a:sym typeface="Times"/>
            </a:endParaRPr>
          </a:p>
          <a:p>
            <a:pPr lvl="1" indent="-381000">
              <a:lnSpc>
                <a:spcPct val="115000"/>
              </a:lnSpc>
              <a:spcBef>
                <a:spcPts val="0"/>
              </a:spcBef>
              <a:buSzPts val="2400"/>
              <a:buFont typeface="Times"/>
              <a:buChar char="•"/>
            </a:pPr>
            <a:r>
              <a:rPr lang="en-US" dirty="0">
                <a:latin typeface="Times"/>
                <a:ea typeface="Times"/>
                <a:cs typeface="Times"/>
                <a:sym typeface="Times"/>
              </a:rPr>
              <a:t>Traditional case: looking through microscopes &amp; </a:t>
            </a:r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standing over patient</a:t>
            </a:r>
            <a:endParaRPr lang="en-US" dirty="0">
              <a:latin typeface="Times"/>
              <a:ea typeface="Times"/>
              <a:cs typeface="Times"/>
              <a:sym typeface="Times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"/>
              <a:buChar char="•"/>
            </a:pPr>
            <a:r>
              <a:rPr lang="en-US" dirty="0">
                <a:latin typeface="Times"/>
                <a:cs typeface="Times"/>
                <a:sym typeface="Times"/>
              </a:rPr>
              <a:t>Endoscopic case</a:t>
            </a:r>
            <a:r>
              <a:rPr lang="en-US" dirty="0">
                <a:latin typeface="Times"/>
                <a:ea typeface="Times"/>
                <a:cs typeface="Times"/>
                <a:sym typeface="Times"/>
              </a:rPr>
              <a:t>: looking at monitor</a:t>
            </a:r>
            <a:endParaRPr sz="22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76" y="3997800"/>
            <a:ext cx="3530250" cy="22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9770" y="3997800"/>
            <a:ext cx="3132900" cy="231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8224" y="3997800"/>
            <a:ext cx="4048800" cy="230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286253" y="6213925"/>
            <a:ext cx="3799186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Pictures from</a:t>
            </a:r>
            <a:r>
              <a:rPr lang="zh-CN" altLang="en-US" dirty="0">
                <a:latin typeface="Times"/>
                <a:ea typeface="Times"/>
                <a:cs typeface="Times"/>
                <a:sym typeface="Times"/>
              </a:rPr>
              <a:t>：</a:t>
            </a:r>
            <a:r>
              <a:rPr lang="en-US" dirty="0">
                <a:latin typeface="Times"/>
                <a:ea typeface="Times"/>
                <a:cs typeface="Times"/>
                <a:sym typeface="Times"/>
              </a:rPr>
              <a:t>https://oklahoman.com/gallery/articleid/3808606/</a:t>
            </a: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" name="Google Shape;108;p3">
            <a:extLst>
              <a:ext uri="{FF2B5EF4-FFF2-40B4-BE49-F238E27FC236}">
                <a16:creationId xmlns:a16="http://schemas.microsoft.com/office/drawing/2014/main" id="{FDF8E37C-F879-4C3C-A940-63A91CBF63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20887B-ADE3-48E2-B6F4-235DC0576147}"/>
              </a:ext>
            </a:extLst>
          </p:cNvPr>
          <p:cNvSpPr txBox="1"/>
          <p:nvPr/>
        </p:nvSpPr>
        <p:spPr>
          <a:xfrm>
            <a:off x="4234269" y="6334780"/>
            <a:ext cx="348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http://amandeepmedicity.org/specialities/bariatric-metabolic-surgery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C39B0-FC05-4ADA-B03B-3BFCFC3D07D1}"/>
              </a:ext>
            </a:extLst>
          </p:cNvPr>
          <p:cNvSpPr txBox="1"/>
          <p:nvPr/>
        </p:nvSpPr>
        <p:spPr>
          <a:xfrm>
            <a:off x="7798223" y="6364248"/>
            <a:ext cx="391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http://www.tristonekidneyhospital.com/index.html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6859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992CAD-A240-2C41-A62F-1B9CFFB2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7A6B7-2E75-6749-B5A5-11FF6392F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7E4AB7-4288-444B-A672-57B8A65BA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1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F485E3-B11A-5343-B3A5-F75E8C5E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A60A67-13D8-0645-8EBB-8EFF5EA40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EB72AD-CB4F-CB44-8E07-3FE821A49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61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Neck Flexion Angle Model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AAA6D741-5CE8-4172-B0BF-454634FD8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490" y="3244141"/>
            <a:ext cx="2990629" cy="32487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6B7D8B-4AF7-4462-95C4-ED5A91EA2361}"/>
              </a:ext>
            </a:extLst>
          </p:cNvPr>
          <p:cNvSpPr/>
          <p:nvPr/>
        </p:nvSpPr>
        <p:spPr>
          <a:xfrm>
            <a:off x="8031146" y="6231263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Figure from: https://stanford.edu/class/ee267/lectures/lecture10.pdf</a:t>
            </a:r>
            <a:endParaRPr lang="zh-CN" altLang="en-US" dirty="0"/>
          </a:p>
        </p:txBody>
      </p:sp>
      <p:pic>
        <p:nvPicPr>
          <p:cNvPr id="16" name="Picture 15" descr="A picture containing meter&#10;&#10;Description automatically generated">
            <a:extLst>
              <a:ext uri="{FF2B5EF4-FFF2-40B4-BE49-F238E27FC236}">
                <a16:creationId xmlns:a16="http://schemas.microsoft.com/office/drawing/2014/main" id="{6EE436C3-5934-473D-97F5-1CFA88187B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1" r="14552"/>
          <a:stretch/>
        </p:blipFill>
        <p:spPr>
          <a:xfrm>
            <a:off x="9640516" y="1209533"/>
            <a:ext cx="2153035" cy="196567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77187E3-5932-41BF-BA10-1F2B26B74DC9}"/>
              </a:ext>
            </a:extLst>
          </p:cNvPr>
          <p:cNvSpPr/>
          <p:nvPr/>
        </p:nvSpPr>
        <p:spPr>
          <a:xfrm>
            <a:off x="8031146" y="249350"/>
            <a:ext cx="3936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Figure from: LPMS-B2 Series Hardware Manual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127;p6">
                <a:extLst>
                  <a:ext uri="{FF2B5EF4-FFF2-40B4-BE49-F238E27FC236}">
                    <a16:creationId xmlns:a16="http://schemas.microsoft.com/office/drawing/2014/main" id="{E9310C9A-6960-4F54-B59F-5E0C952CC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62160"/>
                <a:ext cx="8505305" cy="51307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Step1: Derive the Euler angles with ‘ZYX’ sequence from quaternions, then use the linear regression equation got before to calibrate the pitch angle.</a:t>
                </a: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7800" indent="0">
                  <a:lnSpc>
                    <a:spcPct val="145000"/>
                  </a:lnSpc>
                  <a:spcBef>
                    <a:spcPts val="0"/>
                  </a:spcBef>
                  <a:buSzPts val="2800"/>
                  <a:buNone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7800" indent="0">
                  <a:lnSpc>
                    <a:spcPct val="145000"/>
                  </a:lnSpc>
                  <a:spcBef>
                    <a:spcPts val="0"/>
                  </a:spcBef>
                  <a:buSzPts val="2800"/>
                  <a:buNone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Step2: Calculate the ‘ZYX’ rotation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𝐴𝑟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reference,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𝐴𝑜</m:t>
                        </m:r>
                      </m:sub>
                    </m:sSub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other calibrated Euler angles</a:t>
                </a: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Google Shape;127;p6">
                <a:extLst>
                  <a:ext uri="{FF2B5EF4-FFF2-40B4-BE49-F238E27FC236}">
                    <a16:creationId xmlns:a16="http://schemas.microsoft.com/office/drawing/2014/main" id="{E9310C9A-6960-4F54-B59F-5E0C952CC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62160"/>
                <a:ext cx="8505305" cy="5130714"/>
              </a:xfrm>
              <a:prstGeom prst="rect">
                <a:avLst/>
              </a:prstGeom>
              <a:blipFill>
                <a:blip r:embed="rId5"/>
                <a:stretch>
                  <a:fillRect t="-950" r="-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19DBFD-8A6B-42EA-9B86-4EE04AF8C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672" y="4630985"/>
            <a:ext cx="6071480" cy="22032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A6DE7BB-A25B-4134-AEAF-6662CBB55B89}"/>
              </a:ext>
            </a:extLst>
          </p:cNvPr>
          <p:cNvGrpSpPr/>
          <p:nvPr/>
        </p:nvGrpSpPr>
        <p:grpSpPr>
          <a:xfrm>
            <a:off x="2421894" y="2273459"/>
            <a:ext cx="5491916" cy="1392454"/>
            <a:chOff x="2421894" y="2273459"/>
            <a:chExt cx="5491916" cy="1392454"/>
          </a:xfrm>
        </p:grpSpPr>
        <p:pic>
          <p:nvPicPr>
            <p:cNvPr id="11" name="Picture 10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583C305D-2205-44BB-96B1-DEEAD3FE6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1894" y="2273459"/>
              <a:ext cx="5491916" cy="13924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31F89C-C5FA-4ECA-8EF2-A63C98369460}"/>
                </a:ext>
              </a:extLst>
            </p:cNvPr>
            <p:cNvSpPr txBox="1"/>
            <p:nvPr/>
          </p:nvSpPr>
          <p:spPr>
            <a:xfrm>
              <a:off x="3064582" y="2773359"/>
              <a:ext cx="4433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=  -</a:t>
              </a:r>
              <a:endParaRPr lang="zh-CN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D69CAD-59C4-4B42-B4F4-E5CCA9F1E413}"/>
                </a:ext>
              </a:extLst>
            </p:cNvPr>
            <p:cNvSpPr txBox="1"/>
            <p:nvPr/>
          </p:nvSpPr>
          <p:spPr>
            <a:xfrm>
              <a:off x="4998575" y="2425285"/>
              <a:ext cx="33855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—</a:t>
              </a:r>
              <a:endParaRPr lang="zh-CN" altLang="en-US" sz="12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51846C-7057-4011-B269-113808A525A6}"/>
                </a:ext>
              </a:extLst>
            </p:cNvPr>
            <p:cNvSpPr txBox="1"/>
            <p:nvPr/>
          </p:nvSpPr>
          <p:spPr>
            <a:xfrm>
              <a:off x="5754940" y="2774269"/>
              <a:ext cx="30489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+</a:t>
              </a:r>
              <a:endParaRPr lang="zh-CN" altLang="en-US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E6D8F1-870E-4346-BF93-BAF892AD8744}"/>
                </a:ext>
              </a:extLst>
            </p:cNvPr>
            <p:cNvSpPr txBox="1"/>
            <p:nvPr/>
          </p:nvSpPr>
          <p:spPr>
            <a:xfrm>
              <a:off x="5007246" y="3161562"/>
              <a:ext cx="33855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—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175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Neck Flexion Angle Model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2"/>
            <a:ext cx="10515600" cy="451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AAA6D741-5CE8-4172-B0BF-454634FD8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490" y="3244141"/>
            <a:ext cx="2990629" cy="3248732"/>
          </a:xfrm>
          <a:prstGeom prst="rect">
            <a:avLst/>
          </a:prstGeom>
        </p:spPr>
      </p:pic>
      <p:pic>
        <p:nvPicPr>
          <p:cNvPr id="16" name="Picture 15" descr="A picture containing meter&#10;&#10;Description automatically generated">
            <a:extLst>
              <a:ext uri="{FF2B5EF4-FFF2-40B4-BE49-F238E27FC236}">
                <a16:creationId xmlns:a16="http://schemas.microsoft.com/office/drawing/2014/main" id="{6EE436C3-5934-473D-97F5-1CFA88187B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1" r="14552"/>
          <a:stretch/>
        </p:blipFill>
        <p:spPr>
          <a:xfrm>
            <a:off x="9640516" y="1209533"/>
            <a:ext cx="2153035" cy="1965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127;p6">
                <a:extLst>
                  <a:ext uri="{FF2B5EF4-FFF2-40B4-BE49-F238E27FC236}">
                    <a16:creationId xmlns:a16="http://schemas.microsoft.com/office/drawing/2014/main" id="{E9310C9A-6960-4F54-B59F-5E0C952CC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62160"/>
                <a:ext cx="8505305" cy="439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Step3: Calculate the rotation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respect to reference position,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ar-AE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Step4: Calculate the rotation matrix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required to go from IMU 1A position to IMU A6 position,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20700">
                  <a:lnSpc>
                    <a:spcPct val="145000"/>
                  </a:lnSpc>
                  <a:spcBef>
                    <a:spcPts val="0"/>
                  </a:spcBef>
                  <a:buSzPts val="2800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Step5: Derive the pitch/yaw/roll angles from the matrix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ar-AE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Google Shape;127;p6">
                <a:extLst>
                  <a:ext uri="{FF2B5EF4-FFF2-40B4-BE49-F238E27FC236}">
                    <a16:creationId xmlns:a16="http://schemas.microsoft.com/office/drawing/2014/main" id="{E9310C9A-6960-4F54-B59F-5E0C952CC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62160"/>
                <a:ext cx="8505305" cy="4390247"/>
              </a:xfrm>
              <a:prstGeom prst="rect">
                <a:avLst/>
              </a:prstGeom>
              <a:blipFill>
                <a:blip r:embed="rId5"/>
                <a:stretch>
                  <a:fillRect t="-1110" r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793037D-3995-4954-A417-3F41F7AFA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929" y="3759692"/>
            <a:ext cx="7528560" cy="8100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94FA22-EA7E-48A1-B2C1-F33C9A4DA81A}"/>
              </a:ext>
            </a:extLst>
          </p:cNvPr>
          <p:cNvSpPr/>
          <p:nvPr/>
        </p:nvSpPr>
        <p:spPr>
          <a:xfrm>
            <a:off x="8031146" y="249350"/>
            <a:ext cx="3936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Figure from: LPMS-B2 Series Hardware Manual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7BC5F1-D06B-4332-9E34-FCE3DCF4E9DB}"/>
              </a:ext>
            </a:extLst>
          </p:cNvPr>
          <p:cNvSpPr/>
          <p:nvPr/>
        </p:nvSpPr>
        <p:spPr>
          <a:xfrm>
            <a:off x="8031146" y="6231263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Figure from: https://stanford.edu/class/ee267/lectures/lecture10.pdf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218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0B11786-B86C-47CE-9455-440D9276B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29" y="1315593"/>
            <a:ext cx="3673091" cy="28080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C04BEC9-12B1-4A14-A530-369A2AD76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820" y="1315593"/>
            <a:ext cx="3563733" cy="280800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CB39F9D-7486-4F71-A696-1E6B51DB9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29" y="4050000"/>
            <a:ext cx="3623455" cy="2808000"/>
          </a:xfrm>
          <a:prstGeom prst="rect">
            <a:avLst/>
          </a:prstGeom>
        </p:spPr>
      </p:pic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rotate to left &amp; right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D95C4B-021D-4F40-854B-0F7266058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173" y="4050000"/>
            <a:ext cx="3643380" cy="2808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0FB019-F91E-4D53-BB2D-4A04D4FA079C}"/>
              </a:ext>
            </a:extLst>
          </p:cNvPr>
          <p:cNvCxnSpPr>
            <a:cxnSpLocks/>
          </p:cNvCxnSpPr>
          <p:nvPr/>
        </p:nvCxnSpPr>
        <p:spPr>
          <a:xfrm flipH="1">
            <a:off x="8209868" y="1471777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80A8FB-FDB5-4B80-A7A8-CA373837C287}"/>
              </a:ext>
            </a:extLst>
          </p:cNvPr>
          <p:cNvSpPr txBox="1"/>
          <p:nvPr/>
        </p:nvSpPr>
        <p:spPr>
          <a:xfrm>
            <a:off x="8649484" y="127392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Rotate to left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0C8D35-C18B-44C4-B17B-F9DC8DFDEE94}"/>
              </a:ext>
            </a:extLst>
          </p:cNvPr>
          <p:cNvCxnSpPr>
            <a:cxnSpLocks/>
          </p:cNvCxnSpPr>
          <p:nvPr/>
        </p:nvCxnSpPr>
        <p:spPr>
          <a:xfrm flipH="1">
            <a:off x="8209868" y="4173946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90769C-8E2B-4BA2-B170-4899AD08339A}"/>
              </a:ext>
            </a:extLst>
          </p:cNvPr>
          <p:cNvSpPr txBox="1"/>
          <p:nvPr/>
        </p:nvSpPr>
        <p:spPr>
          <a:xfrm>
            <a:off x="8649484" y="3976097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Rotate to </a:t>
            </a:r>
          </a:p>
          <a:p>
            <a:r>
              <a:rPr lang="en-US" altLang="zh-CN" sz="1800" dirty="0">
                <a:solidFill>
                  <a:srgbClr val="0070C0"/>
                </a:solidFill>
              </a:rPr>
              <a:t>right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FE48F-93D9-43FF-A59D-D140FAC3E7CE}"/>
              </a:ext>
            </a:extLst>
          </p:cNvPr>
          <p:cNvSpPr txBox="1"/>
          <p:nvPr/>
        </p:nvSpPr>
        <p:spPr>
          <a:xfrm>
            <a:off x="8383134" y="1905716"/>
            <a:ext cx="371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between 0 degree to 80 degree periodically.</a:t>
            </a:r>
            <a:endParaRPr lang="zh-CN" alt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A53233-9D86-43C1-B1DC-66E5F868F9BC}"/>
              </a:ext>
            </a:extLst>
          </p:cNvPr>
          <p:cNvSpPr txBox="1"/>
          <p:nvPr/>
        </p:nvSpPr>
        <p:spPr>
          <a:xfrm>
            <a:off x="8319038" y="4650584"/>
            <a:ext cx="350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between -80 degree to 20 degree periodically.</a:t>
            </a:r>
            <a:endParaRPr lang="zh-CN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9C7E4F-35C6-4940-8BFA-959B9CB2279C}"/>
              </a:ext>
            </a:extLst>
          </p:cNvPr>
          <p:cNvSpPr txBox="1"/>
          <p:nvPr/>
        </p:nvSpPr>
        <p:spPr>
          <a:xfrm>
            <a:off x="8319038" y="5322462"/>
            <a:ext cx="361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</a:t>
            </a:r>
            <a:r>
              <a:rPr lang="en-US" altLang="zh-CN" sz="1600" dirty="0"/>
              <a:t> and </a:t>
            </a: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change little and there is no significant difference between left and right circumstances.</a:t>
            </a:r>
            <a:endParaRPr lang="zh-CN" alt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F0567B-190B-462C-A6BB-565FCA7F2AED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22" name="Picture 21" descr="A drawing of a face&#10;&#10;Description automatically generated">
            <a:extLst>
              <a:ext uri="{FF2B5EF4-FFF2-40B4-BE49-F238E27FC236}">
                <a16:creationId xmlns:a16="http://schemas.microsoft.com/office/drawing/2014/main" id="{7341998A-33D1-4F64-8BD2-584FE2475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1243047-46ED-4C3B-8515-D49FB86D5461}"/>
              </a:ext>
            </a:extLst>
          </p:cNvPr>
          <p:cNvSpPr/>
          <p:nvPr/>
        </p:nvSpPr>
        <p:spPr>
          <a:xfrm>
            <a:off x="845457" y="3160538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90C025-AA5D-4599-BD56-70571FD22552}"/>
              </a:ext>
            </a:extLst>
          </p:cNvPr>
          <p:cNvSpPr/>
          <p:nvPr/>
        </p:nvSpPr>
        <p:spPr>
          <a:xfrm>
            <a:off x="838200" y="5869384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399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5F007E27-9EF2-4398-A136-B0854B8B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92" y="1251017"/>
            <a:ext cx="3600000" cy="284135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994212-231E-4370-A4DC-7273BFC84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711" y="1251969"/>
            <a:ext cx="3581982" cy="2840400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9FCB10E6-38B0-4F1F-8367-94A1F149E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92" y="4054587"/>
            <a:ext cx="3600000" cy="2809248"/>
          </a:xfrm>
          <a:prstGeom prst="rect">
            <a:avLst/>
          </a:prstGeom>
        </p:spPr>
      </p:pic>
      <p:pic>
        <p:nvPicPr>
          <p:cNvPr id="13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3B28596-FC75-4E90-8908-1FF8790CA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093" y="4050952"/>
            <a:ext cx="3681600" cy="2808000"/>
          </a:xfrm>
          <a:prstGeom prst="rect">
            <a:avLst/>
          </a:prstGeom>
        </p:spPr>
      </p:pic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turn to left &amp; right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3E66D1-8F0D-4192-AFF4-61A50D9425FE}"/>
              </a:ext>
            </a:extLst>
          </p:cNvPr>
          <p:cNvCxnSpPr>
            <a:cxnSpLocks/>
          </p:cNvCxnSpPr>
          <p:nvPr/>
        </p:nvCxnSpPr>
        <p:spPr>
          <a:xfrm flipH="1">
            <a:off x="8026990" y="1471777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88E36E1-5633-46DB-9774-A29E825F75E3}"/>
              </a:ext>
            </a:extLst>
          </p:cNvPr>
          <p:cNvSpPr txBox="1"/>
          <p:nvPr/>
        </p:nvSpPr>
        <p:spPr>
          <a:xfrm>
            <a:off x="8466606" y="12739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Turn to left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02DD2D-252E-47E7-B3E1-DA9116756BD1}"/>
              </a:ext>
            </a:extLst>
          </p:cNvPr>
          <p:cNvCxnSpPr>
            <a:cxnSpLocks/>
          </p:cNvCxnSpPr>
          <p:nvPr/>
        </p:nvCxnSpPr>
        <p:spPr>
          <a:xfrm flipH="1">
            <a:off x="8026990" y="4173946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2BF16D0-2702-4350-AB97-B241BCB123FD}"/>
              </a:ext>
            </a:extLst>
          </p:cNvPr>
          <p:cNvSpPr txBox="1"/>
          <p:nvPr/>
        </p:nvSpPr>
        <p:spPr>
          <a:xfrm>
            <a:off x="8466606" y="397609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Turn to right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547542-CC59-44B1-9870-D773CD244C57}"/>
              </a:ext>
            </a:extLst>
          </p:cNvPr>
          <p:cNvSpPr txBox="1"/>
          <p:nvPr/>
        </p:nvSpPr>
        <p:spPr>
          <a:xfrm>
            <a:off x="8200256" y="1905716"/>
            <a:ext cx="371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changes between -10 degree to 45 degree periodically.</a:t>
            </a:r>
            <a:endParaRPr lang="zh-CN" alt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D830C-9ADB-4B35-86ED-7E5E4F80319D}"/>
              </a:ext>
            </a:extLst>
          </p:cNvPr>
          <p:cNvSpPr txBox="1"/>
          <p:nvPr/>
        </p:nvSpPr>
        <p:spPr>
          <a:xfrm>
            <a:off x="8136160" y="4650584"/>
            <a:ext cx="350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changes between -60 degree to 5 degree periodically.</a:t>
            </a:r>
            <a:endParaRPr lang="zh-CN" alt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F31CBD-A74D-4137-B12D-E29F59B04D6E}"/>
              </a:ext>
            </a:extLst>
          </p:cNvPr>
          <p:cNvSpPr txBox="1"/>
          <p:nvPr/>
        </p:nvSpPr>
        <p:spPr>
          <a:xfrm>
            <a:off x="8136160" y="5322462"/>
            <a:ext cx="361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/>
              <a:t>and </a:t>
            </a: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 little and there is no significant difference between left and right circumstances.</a:t>
            </a:r>
            <a:endParaRPr lang="zh-CN" altLang="en-US" sz="1600" dirty="0"/>
          </a:p>
        </p:txBody>
      </p:sp>
      <p:pic>
        <p:nvPicPr>
          <p:cNvPr id="26" name="Picture 25" descr="A drawing of a face&#10;&#10;Description automatically generated">
            <a:extLst>
              <a:ext uri="{FF2B5EF4-FFF2-40B4-BE49-F238E27FC236}">
                <a16:creationId xmlns:a16="http://schemas.microsoft.com/office/drawing/2014/main" id="{32F64C9C-4C2C-43F4-8953-8DF5930E2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B7B131C-A0B5-4BC4-AE0D-CEADE005B11F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5AC4BF-5BF3-43CF-8EEA-6DDD1A0BD029}"/>
              </a:ext>
            </a:extLst>
          </p:cNvPr>
          <p:cNvSpPr/>
          <p:nvPr/>
        </p:nvSpPr>
        <p:spPr>
          <a:xfrm>
            <a:off x="714895" y="2227811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7CC3B5-C572-4445-983A-60838A7D25CF}"/>
              </a:ext>
            </a:extLst>
          </p:cNvPr>
          <p:cNvSpPr/>
          <p:nvPr/>
        </p:nvSpPr>
        <p:spPr>
          <a:xfrm>
            <a:off x="641852" y="4981032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549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rotate circle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3B8F505-1589-4D72-A82D-7EB59BD75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39" y="2224453"/>
            <a:ext cx="4652678" cy="3474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B483CC-6F4F-464B-BCED-D726EA256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894" y="2224453"/>
            <a:ext cx="4308772" cy="347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414DAB-47A8-46A2-B7C0-9D4ED1CC3C9F}"/>
              </a:ext>
            </a:extLst>
          </p:cNvPr>
          <p:cNvSpPr txBox="1"/>
          <p:nvPr/>
        </p:nvSpPr>
        <p:spPr>
          <a:xfrm>
            <a:off x="858558" y="1393456"/>
            <a:ext cx="103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>
                <a:solidFill>
                  <a:schemeClr val="tx1"/>
                </a:solidFill>
              </a:rPr>
              <a:t>and </a:t>
            </a: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>
                <a:solidFill>
                  <a:schemeClr val="tx1"/>
                </a:solidFill>
              </a:rPr>
              <a:t>change </a:t>
            </a:r>
            <a:r>
              <a:rPr lang="en-US" altLang="zh-CN" sz="1600" dirty="0"/>
              <a:t>in a circle.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randomly.</a:t>
            </a:r>
            <a:endParaRPr lang="zh-CN" alt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081DF-5280-45CD-8D0A-FEBBE13F6159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DA238D3A-EE17-4386-BF56-31ABFE821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77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move shoulder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E09C458-F5DF-4969-85F5-A93B464CD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95" y="2224453"/>
            <a:ext cx="4370797" cy="3474000"/>
          </a:xfrm>
          <a:prstGeom prst="rect">
            <a:avLst/>
          </a:prstGeom>
        </p:spPr>
      </p:pic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E4163269-7C32-4AD6-B17F-FEB937F76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292" y="2224453"/>
            <a:ext cx="4389102" cy="347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6096F8-B4D7-47E0-9F86-15CBB35B8243}"/>
              </a:ext>
            </a:extLst>
          </p:cNvPr>
          <p:cNvSpPr txBox="1"/>
          <p:nvPr/>
        </p:nvSpPr>
        <p:spPr>
          <a:xfrm>
            <a:off x="858558" y="1393456"/>
            <a:ext cx="1036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>
                <a:solidFill>
                  <a:schemeClr val="tx1"/>
                </a:solidFill>
              </a:rPr>
              <a:t>, </a:t>
            </a:r>
            <a:r>
              <a:rPr lang="en-US" altLang="zh-CN" sz="1600" dirty="0">
                <a:solidFill>
                  <a:srgbClr val="F5946D"/>
                </a:solidFill>
              </a:rPr>
              <a:t>Yaw angle, </a:t>
            </a:r>
            <a:r>
              <a:rPr lang="en-US" altLang="zh-CN" sz="1600" dirty="0">
                <a:solidFill>
                  <a:schemeClr val="tx1"/>
                </a:solidFill>
              </a:rPr>
              <a:t>and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rgbClr val="FBD068"/>
                </a:solidFill>
              </a:rPr>
              <a:t>Roll angle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change </a:t>
            </a:r>
            <a:r>
              <a:rPr lang="en-US" altLang="zh-CN" sz="1600" dirty="0"/>
              <a:t>little (almost zero degree).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582DCF-22DB-4908-BA78-B6135A8838A3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E588AA6-61A4-44DD-84A3-570046D3C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C87C82-F88D-4D5E-891C-0C9BD11732FE}"/>
              </a:ext>
            </a:extLst>
          </p:cNvPr>
          <p:cNvSpPr/>
          <p:nvPr/>
        </p:nvSpPr>
        <p:spPr>
          <a:xfrm>
            <a:off x="624137" y="2354236"/>
            <a:ext cx="589521" cy="3198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13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48B4DC3-ED0E-B34A-B1A5-2AB4094A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0959"/>
            <a:ext cx="4576995" cy="3474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F6F941-E866-0242-AEB1-048BAA01F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195" y="2560959"/>
            <a:ext cx="4404383" cy="3474000"/>
          </a:xfrm>
          <a:prstGeom prst="rect">
            <a:avLst/>
          </a:prstGeom>
        </p:spPr>
      </p:pic>
      <p:sp>
        <p:nvSpPr>
          <p:cNvPr id="6" name="Google Shape;126;p6">
            <a:extLst>
              <a:ext uri="{FF2B5EF4-FFF2-40B4-BE49-F238E27FC236}">
                <a16:creationId xmlns:a16="http://schemas.microsoft.com/office/drawing/2014/main" id="{8C77DBCB-C21B-2D4C-8F0D-F9B4F0640D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583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Ergonomics Position Data Analysis –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Procedure 2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6B641875-FBE5-F747-A4EF-A5212344E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AF65F7E3-578D-8E4A-A6C8-8C30DCADF88E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BC86DB-1186-2D45-AB02-F13ACDED721D}"/>
              </a:ext>
            </a:extLst>
          </p:cNvPr>
          <p:cNvSpPr txBox="1"/>
          <p:nvPr/>
        </p:nvSpPr>
        <p:spPr>
          <a:xfrm>
            <a:off x="3893809" y="1235396"/>
            <a:ext cx="44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and typing with computer in hands</a:t>
            </a:r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F0E9178-3B2E-6C47-98BF-293E8CE738D5}"/>
              </a:ext>
            </a:extLst>
          </p:cNvPr>
          <p:cNvSpPr txBox="1"/>
          <p:nvPr/>
        </p:nvSpPr>
        <p:spPr>
          <a:xfrm>
            <a:off x="1017270" y="1604728"/>
            <a:ext cx="3486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Pitch Angle changes in (-50,30) degree.</a:t>
            </a:r>
          </a:p>
          <a:p>
            <a:r>
              <a:rPr kumimoji="1" lang="en-US" altLang="zh-CN" dirty="0"/>
              <a:t>Roll Angle changes in (100,150) degree.</a:t>
            </a:r>
          </a:p>
          <a:p>
            <a:r>
              <a:rPr kumimoji="1" lang="en-US" altLang="zh-CN" dirty="0"/>
              <a:t>Yaw Angle concentrates in (0,30) degree.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7359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1767F3-6FE8-1F4F-9814-4B830E0DC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76805"/>
            <a:ext cx="4432345" cy="3474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FD68CBE-1C5A-A743-BD0D-779CAEB5D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45" y="2376805"/>
            <a:ext cx="4346778" cy="3474000"/>
          </a:xfrm>
          <a:prstGeom prst="rect">
            <a:avLst/>
          </a:prstGeom>
        </p:spPr>
      </p:pic>
      <p:sp>
        <p:nvSpPr>
          <p:cNvPr id="6" name="Google Shape;126;p6">
            <a:extLst>
              <a:ext uri="{FF2B5EF4-FFF2-40B4-BE49-F238E27FC236}">
                <a16:creationId xmlns:a16="http://schemas.microsoft.com/office/drawing/2014/main" id="{8CAADDB0-F615-8544-81CB-ACCADBF69051}"/>
              </a:ext>
            </a:extLst>
          </p:cNvPr>
          <p:cNvSpPr txBox="1">
            <a:spLocks/>
          </p:cNvSpPr>
          <p:nvPr/>
        </p:nvSpPr>
        <p:spPr>
          <a:xfrm>
            <a:off x="838200" y="3508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Ergonomics Position Data Analysis –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Procedure 4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47BA2416-EA14-2048-B505-CA2D5E60E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8EDB069-B207-2A45-8CFE-57891E85E5DD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671A9C-EA06-6349-B49B-CC1F67F913EB}"/>
              </a:ext>
            </a:extLst>
          </p:cNvPr>
          <p:cNvSpPr txBox="1"/>
          <p:nvPr/>
        </p:nvSpPr>
        <p:spPr>
          <a:xfrm>
            <a:off x="4663440" y="1229439"/>
            <a:ext cx="306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Slouching in bed, typing</a:t>
            </a:r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1D5FB2-C3F5-9744-80F3-FD751A427B7D}"/>
              </a:ext>
            </a:extLst>
          </p:cNvPr>
          <p:cNvSpPr txBox="1"/>
          <p:nvPr/>
        </p:nvSpPr>
        <p:spPr>
          <a:xfrm>
            <a:off x="1165858" y="1560511"/>
            <a:ext cx="4240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• Pitch Angle almost concentrates on -20 degree.</a:t>
            </a:r>
          </a:p>
          <a:p>
            <a:r>
              <a:rPr kumimoji="1" lang="en-US" altLang="zh-CN" dirty="0"/>
              <a:t>• Yaw Angle almost concentrates on -40 degree.</a:t>
            </a:r>
          </a:p>
          <a:p>
            <a:r>
              <a:rPr kumimoji="1" lang="en-US" altLang="zh-CN" dirty="0"/>
              <a:t>• Roll Angle changes in the (40,65) degree.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474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Significance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>
              <a:lnSpc>
                <a:spcPct val="150000"/>
              </a:lnSpc>
              <a:spcBef>
                <a:spcPts val="600"/>
              </a:spcBef>
              <a:buSzPts val="24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Times"/>
              </a:rPr>
              <a:t>Poor surgical ergonomics may lead surgeon disability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  <a:sym typeface="Times"/>
            </a:endParaRPr>
          </a:p>
          <a:p>
            <a:pPr marL="685800" lvl="1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–2/3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surgeons reported neck discomfort related to their occupation[1]</a:t>
            </a:r>
          </a:p>
          <a:p>
            <a:pPr marL="685800" lvl="1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revalence of musculoskeletal symptoms in the neck and shoulders is as high as 87% [2]</a:t>
            </a:r>
          </a:p>
          <a:p>
            <a:pPr marL="5207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Dangers of Forward Head Posture (FHP) can be described as a “DOMINO EFFECT” [3]:</a:t>
            </a:r>
          </a:p>
          <a:p>
            <a:pPr marL="977900" lvl="1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moves forward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shifting the center of gravity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body drifts backward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hips tilt forward</a:t>
            </a:r>
          </a:p>
          <a:p>
            <a:pPr marL="977900" lvl="1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FHP can not only cause neck pain but can also be a root cause of mid/lower back pain.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7F81A-D489-4375-ABBA-5D530886CD4D}"/>
              </a:ext>
            </a:extLst>
          </p:cNvPr>
          <p:cNvSpPr txBox="1"/>
          <p:nvPr/>
        </p:nvSpPr>
        <p:spPr>
          <a:xfrm>
            <a:off x="627538" y="5619402"/>
            <a:ext cx="10936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1.Khansa I, </a:t>
            </a:r>
            <a:r>
              <a:rPr lang="en-US" altLang="zh-CN" dirty="0" err="1">
                <a:latin typeface="Times"/>
                <a:ea typeface="Times"/>
                <a:cs typeface="Times"/>
                <a:sym typeface="Times"/>
              </a:rPr>
              <a:t>Khansa</a:t>
            </a:r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 L, </a:t>
            </a:r>
            <a:r>
              <a:rPr lang="en-US" altLang="zh-CN" dirty="0" err="1">
                <a:latin typeface="Times"/>
                <a:ea typeface="Times"/>
                <a:cs typeface="Times"/>
                <a:sym typeface="Times"/>
              </a:rPr>
              <a:t>Westvik</a:t>
            </a:r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 TS, Ahmad J, Lista F, Janis JE. Work‐related musculoskeletal injuries in plastic surgeons in the United States, Canada, and Norway. </a:t>
            </a:r>
            <a:r>
              <a:rPr lang="en-US" altLang="zh-CN" dirty="0" err="1">
                <a:latin typeface="Times"/>
                <a:ea typeface="Times"/>
                <a:cs typeface="Times"/>
                <a:sym typeface="Times"/>
              </a:rPr>
              <a:t>Plast</a:t>
            </a:r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altLang="zh-CN" dirty="0" err="1">
                <a:latin typeface="Times"/>
                <a:ea typeface="Times"/>
                <a:cs typeface="Times"/>
                <a:sym typeface="Times"/>
              </a:rPr>
              <a:t>Reconstr</a:t>
            </a:r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 Surg. 2018;141(1):165e‐175e.</a:t>
            </a:r>
          </a:p>
          <a:p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2.Capone AC, Parikh PM, </a:t>
            </a:r>
            <a:r>
              <a:rPr lang="en-US" altLang="zh-CN" dirty="0" err="1">
                <a:latin typeface="Times"/>
                <a:ea typeface="Times"/>
                <a:cs typeface="Times"/>
                <a:sym typeface="Times"/>
              </a:rPr>
              <a:t>Gatti</a:t>
            </a:r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 ME, Davidson BJ, Davison SP. Occupational injury in plastic surgeons. </a:t>
            </a:r>
            <a:r>
              <a:rPr lang="en-US" altLang="zh-CN" dirty="0" err="1">
                <a:latin typeface="Times"/>
                <a:ea typeface="Times"/>
                <a:cs typeface="Times"/>
                <a:sym typeface="Times"/>
              </a:rPr>
              <a:t>Plast</a:t>
            </a:r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altLang="zh-CN" dirty="0" err="1">
                <a:latin typeface="Times"/>
                <a:ea typeface="Times"/>
                <a:cs typeface="Times"/>
                <a:sym typeface="Times"/>
              </a:rPr>
              <a:t>Reconstr</a:t>
            </a:r>
            <a:r>
              <a:rPr lang="en-US" altLang="zh-CN" dirty="0">
                <a:latin typeface="Times"/>
                <a:ea typeface="Times"/>
                <a:cs typeface="Times"/>
                <a:sym typeface="Times"/>
              </a:rPr>
              <a:t> Surg. 2010;125(5):1555‐1561.</a:t>
            </a:r>
          </a:p>
          <a:p>
            <a:r>
              <a:rPr lang="en-US" altLang="zh-CN" dirty="0">
                <a:latin typeface="Times"/>
                <a:cs typeface="Times"/>
                <a:sym typeface="Times"/>
              </a:rPr>
              <a:t>3. Naresh-Babu, J et al. “Surgeon's Neck Posture during Spine Surgeries: “The </a:t>
            </a:r>
            <a:r>
              <a:rPr lang="en-US" altLang="zh-CN" dirty="0" err="1">
                <a:latin typeface="Times"/>
                <a:cs typeface="Times"/>
                <a:sym typeface="Times"/>
              </a:rPr>
              <a:t>Unrecognised</a:t>
            </a:r>
            <a:r>
              <a:rPr lang="en-US" altLang="zh-CN" dirty="0">
                <a:latin typeface="Times"/>
                <a:cs typeface="Times"/>
                <a:sym typeface="Times"/>
              </a:rPr>
              <a:t> Potential Occupational Hazard”.” Indian journal of </a:t>
            </a:r>
            <a:r>
              <a:rPr lang="en-US" altLang="zh-CN" dirty="0" err="1">
                <a:latin typeface="Times"/>
                <a:cs typeface="Times"/>
                <a:sym typeface="Times"/>
              </a:rPr>
              <a:t>orthopaedics</a:t>
            </a:r>
            <a:r>
              <a:rPr lang="en-US" altLang="zh-CN" dirty="0">
                <a:latin typeface="Times"/>
                <a:cs typeface="Times"/>
                <a:sym typeface="Times"/>
              </a:rPr>
              <a:t> vol. 53,6 (2019): 758-762. doi:10.4103/ortho.IJOrtho_677_18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1392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2D86EED-C87E-7B43-B780-AB469C05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264294"/>
            <a:ext cx="4541577" cy="3474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BC63DF-3F85-624F-9B3E-FC9F84841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778" y="2264294"/>
            <a:ext cx="4553870" cy="3474000"/>
          </a:xfrm>
          <a:prstGeom prst="rect">
            <a:avLst/>
          </a:prstGeom>
        </p:spPr>
      </p:pic>
      <p:sp>
        <p:nvSpPr>
          <p:cNvPr id="6" name="Google Shape;126;p6">
            <a:extLst>
              <a:ext uri="{FF2B5EF4-FFF2-40B4-BE49-F238E27FC236}">
                <a16:creationId xmlns:a16="http://schemas.microsoft.com/office/drawing/2014/main" id="{A5E00F1A-3BD5-7F4A-BFE2-2EBBAFDE3DF9}"/>
              </a:ext>
            </a:extLst>
          </p:cNvPr>
          <p:cNvSpPr txBox="1">
            <a:spLocks/>
          </p:cNvSpPr>
          <p:nvPr/>
        </p:nvSpPr>
        <p:spPr>
          <a:xfrm>
            <a:off x="838200" y="3351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Ergonomics Position Data Analysis –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Procedure 3</a:t>
            </a: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(?)</a:t>
            </a:r>
          </a:p>
        </p:txBody>
      </p:sp>
      <p:pic>
        <p:nvPicPr>
          <p:cNvPr id="7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427A0BDC-ECF8-1D40-9AD5-97DE20265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0EE9D942-49E9-5745-9778-D63080932490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266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Project Goal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2979A-1918-472E-AB1B-3DF87B07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0715" y="1825625"/>
            <a:ext cx="9845611" cy="435133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25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Measurement of Neck Flexion Angle during Thyroid and Ear Surgery by using IMUs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Inertial measurement unit 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 IMUs’ pitch angle against EM tracker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 Flexion Angle: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pitch angle between two IMUs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Surgeries: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neck flexion angle changes in different scenarios.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4E7F1-932D-4F23-9815-BED449488382}"/>
              </a:ext>
            </a:extLst>
          </p:cNvPr>
          <p:cNvSpPr/>
          <p:nvPr/>
        </p:nvSpPr>
        <p:spPr>
          <a:xfrm>
            <a:off x="815502" y="6526452"/>
            <a:ext cx="5365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Edit from: https://stanford.edu/class/ee267/lectures/lecture10.pdf</a:t>
            </a:r>
            <a:endParaRPr lang="zh-CN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DAD573-7C5A-447A-A731-0F0F8EFFC215}"/>
              </a:ext>
            </a:extLst>
          </p:cNvPr>
          <p:cNvGrpSpPr/>
          <p:nvPr/>
        </p:nvGrpSpPr>
        <p:grpSpPr>
          <a:xfrm>
            <a:off x="174003" y="1022905"/>
            <a:ext cx="2409416" cy="3632065"/>
            <a:chOff x="174003" y="1022905"/>
            <a:chExt cx="2409416" cy="36320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8E7D77-24BE-4759-8725-A0FBEAFAB286}"/>
                </a:ext>
              </a:extLst>
            </p:cNvPr>
            <p:cNvGrpSpPr/>
            <p:nvPr/>
          </p:nvGrpSpPr>
          <p:grpSpPr>
            <a:xfrm>
              <a:off x="344459" y="1022905"/>
              <a:ext cx="2238960" cy="3632065"/>
              <a:chOff x="8499838" y="3027505"/>
              <a:chExt cx="2569046" cy="36320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179657B-56B9-42A5-A386-6B912ABEA0D2}"/>
                  </a:ext>
                </a:extLst>
              </p:cNvPr>
              <p:cNvGrpSpPr/>
              <p:nvPr/>
            </p:nvGrpSpPr>
            <p:grpSpPr>
              <a:xfrm>
                <a:off x="8499838" y="3027505"/>
                <a:ext cx="2569046" cy="3632065"/>
                <a:chOff x="8499841" y="3027505"/>
                <a:chExt cx="2569047" cy="363206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B203C0A-7DD8-40E4-8A1D-8665D3A67284}"/>
                    </a:ext>
                  </a:extLst>
                </p:cNvPr>
                <p:cNvGrpSpPr/>
                <p:nvPr/>
              </p:nvGrpSpPr>
              <p:grpSpPr>
                <a:xfrm>
                  <a:off x="8499841" y="3027505"/>
                  <a:ext cx="2569047" cy="3010336"/>
                  <a:chOff x="7433987" y="1461251"/>
                  <a:chExt cx="3402463" cy="4142344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4BA167AD-D898-4F81-90BC-1FCDA60878AF}"/>
                      </a:ext>
                    </a:extLst>
                  </p:cNvPr>
                  <p:cNvGrpSpPr/>
                  <p:nvPr/>
                </p:nvGrpSpPr>
                <p:grpSpPr>
                  <a:xfrm>
                    <a:off x="7433987" y="1461251"/>
                    <a:ext cx="3402463" cy="4142344"/>
                    <a:chOff x="5719046" y="1311787"/>
                    <a:chExt cx="3402463" cy="4142344"/>
                  </a:xfrm>
                </p:grpSpPr>
                <p:pic>
                  <p:nvPicPr>
                    <p:cNvPr id="16" name="Picture 15" descr="A picture containing object, clock&#10;&#10;Description automatically generated">
                      <a:extLst>
                        <a:ext uri="{FF2B5EF4-FFF2-40B4-BE49-F238E27FC236}">
                          <a16:creationId xmlns:a16="http://schemas.microsoft.com/office/drawing/2014/main" id="{1DEB6FF4-B3DA-4A13-9192-4C907309859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>
                                  <a14:foregroundMark x1="47011" y1="38702" x2="52746" y2="51603"/>
                                  <a14:foregroundMark x1="52746" y1="51603" x2="47334" y2="38782"/>
                                  <a14:foregroundMark x1="47334" y1="38782" x2="47173" y2="38702"/>
                                  <a14:foregroundMark x1="63813" y1="43510" x2="61470" y2="43510"/>
                                  <a14:foregroundMark x1="62763" y1="45272" x2="63166" y2="46474"/>
                                  <a14:foregroundMark x1="23183" y1="49599" x2="23183" y2="49599"/>
                                  <a14:foregroundMark x1="23021" y1="86138" x2="23021" y2="86138"/>
                                  <a14:backgroundMark x1="10258" y1="57292" x2="10258" y2="57292"/>
                                  <a14:backgroundMark x1="12601" y1="58173" x2="12601" y2="58173"/>
                                  <a14:backgroundMark x1="11551" y1="57933" x2="11551" y2="57933"/>
                                  <a14:backgroundMark x1="21567" y1="70833" x2="21567" y2="70833"/>
                                  <a14:backgroundMark x1="22213" y1="70593" x2="22213" y2="70593"/>
                                  <a14:backgroundMark x1="22213" y1="70593" x2="22213" y2="70593"/>
                                  <a14:backgroundMark x1="22213" y1="41667" x2="22213" y2="45833"/>
                                  <a14:backgroundMark x1="22456" y1="39984" x2="23102" y2="43510"/>
                                  <a14:backgroundMark x1="22544" y1="49599" x2="21809" y2="78686"/>
                                  <a14:backgroundMark x1="22698" y1="43510" x2="22544" y2="49599"/>
                                  <a14:backgroundMark x1="22859" y1="60897" x2="21567" y2="70433"/>
                                  <a14:backgroundMark x1="23910" y1="66827" x2="18174" y2="74199"/>
                                  <a14:backgroundMark x1="23748" y1="69551" x2="18417" y2="76362"/>
                                  <a14:backgroundMark x1="24152" y1="71875" x2="17367" y2="79487"/>
                                  <a14:backgroundMark x1="34006" y1="85256" x2="26898" y2="97676"/>
                                  <a14:backgroundMark x1="26898" y1="97676" x2="26898" y2="97676"/>
                                  <a14:backgroundMark x1="80695" y1="79968" x2="99031" y2="92628"/>
                                  <a14:backgroundMark x1="77868" y1="91186" x2="87480" y2="98958"/>
                                  <a14:backgroundMark x1="20517" y1="87740" x2="23344" y2="87740"/>
                                  <a14:backgroundMark x1="21567" y1="75240" x2="22375" y2="74199"/>
                                  <a14:backgroundMark x1="23344" y1="58013" x2="22617" y2="57372"/>
                                  <a14:backgroundMark x1="23021" y1="56571" x2="22779" y2="57772"/>
                                  <a14:backgroundMark x1="22698" y1="55689" x2="22698" y2="56410"/>
                                  <a14:backgroundMark x1="22859" y1="56330" x2="22375" y2="55529"/>
                                  <a14:backgroundMark x1="23344" y1="57532" x2="22698" y2="55849"/>
                                  <a14:backgroundMark x1="22536" y1="49119" x2="22698" y2="47356"/>
                                  <a14:backgroundMark x1="22859" y1="48958" x2="23263" y2="47676"/>
                                  <a14:backgroundMark x1="36511" y1="70192" x2="36511" y2="70192"/>
                                  <a14:backgroundMark x1="67044" y1="49920" x2="67044" y2="49920"/>
                                  <a14:backgroundMark x1="21567" y1="86779" x2="23748" y2="8774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611121">
                      <a:off x="5719046" y="1311787"/>
                      <a:ext cx="3402463" cy="342994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>
                      <a:extLst>
                        <a:ext uri="{FF2B5EF4-FFF2-40B4-BE49-F238E27FC236}">
                          <a16:creationId xmlns:a16="http://schemas.microsoft.com/office/drawing/2014/main" id="{0C44377F-33F5-4712-990C-E8921998BE0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112329" y="3951831"/>
                      <a:ext cx="584104" cy="15023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BF7C5CF8-A0F9-49FB-8C4B-DB58EDAD78DE}"/>
                        </a:ext>
                      </a:extLst>
                    </p:cNvPr>
                    <p:cNvGrpSpPr/>
                    <p:nvPr/>
                  </p:nvGrpSpPr>
                  <p:grpSpPr>
                    <a:xfrm rot="2204425">
                      <a:off x="7544297" y="2372779"/>
                      <a:ext cx="963124" cy="932024"/>
                      <a:chOff x="7133771" y="3055257"/>
                      <a:chExt cx="1763486" cy="1625600"/>
                    </a:xfrm>
                  </p:grpSpPr>
                  <p:cxnSp>
                    <p:nvCxnSpPr>
                      <p:cNvPr id="23" name="Straight Arrow Connector 22">
                        <a:extLst>
                          <a:ext uri="{FF2B5EF4-FFF2-40B4-BE49-F238E27FC236}">
                            <a16:creationId xmlns:a16="http://schemas.microsoft.com/office/drawing/2014/main" id="{2485FCFD-C465-4DA7-B96F-DDFDD1A0DB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852229" y="4151086"/>
                        <a:ext cx="1045028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Arrow Connector 23">
                        <a:extLst>
                          <a:ext uri="{FF2B5EF4-FFF2-40B4-BE49-F238E27FC236}">
                            <a16:creationId xmlns:a16="http://schemas.microsoft.com/office/drawing/2014/main" id="{532D1EF4-3E59-4556-B6BE-CA02465240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133771" y="4151086"/>
                        <a:ext cx="718458" cy="52977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Arrow Connector 24">
                        <a:extLst>
                          <a:ext uri="{FF2B5EF4-FFF2-40B4-BE49-F238E27FC236}">
                            <a16:creationId xmlns:a16="http://schemas.microsoft.com/office/drawing/2014/main" id="{8978B8D2-5B07-4C61-BF23-DBEC3F0870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852229" y="3055257"/>
                        <a:ext cx="0" cy="109583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863059F9-528B-4B19-B2ED-99E5F85B0A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78794" y="3951831"/>
                      <a:ext cx="807818" cy="777038"/>
                      <a:chOff x="5768106" y="3055257"/>
                      <a:chExt cx="1763483" cy="1625600"/>
                    </a:xfrm>
                  </p:grpSpPr>
                  <p:cxnSp>
                    <p:nvCxnSpPr>
                      <p:cNvPr id="20" name="Straight Arrow Connector 19">
                        <a:extLst>
                          <a:ext uri="{FF2B5EF4-FFF2-40B4-BE49-F238E27FC236}">
                            <a16:creationId xmlns:a16="http://schemas.microsoft.com/office/drawing/2014/main" id="{F536AB49-79D8-431F-83F9-48196FFDA1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486560" y="4151085"/>
                        <a:ext cx="1045029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Arrow Connector 20">
                        <a:extLst>
                          <a:ext uri="{FF2B5EF4-FFF2-40B4-BE49-F238E27FC236}">
                            <a16:creationId xmlns:a16="http://schemas.microsoft.com/office/drawing/2014/main" id="{46B31193-8E8D-4B1F-AF52-190A39CFBC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768106" y="4151085"/>
                        <a:ext cx="718457" cy="52977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Arrow Connector 21">
                        <a:extLst>
                          <a:ext uri="{FF2B5EF4-FFF2-40B4-BE49-F238E27FC236}">
                            <a16:creationId xmlns:a16="http://schemas.microsoft.com/office/drawing/2014/main" id="{4CF39043-84A1-4030-878E-7FEF5B0820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486563" y="3055257"/>
                        <a:ext cx="0" cy="109583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F1617F99-F0D9-4033-873A-EE74269180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85883" y="4391394"/>
                    <a:ext cx="450425" cy="43957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C019442-A308-41DD-BA1D-1461DD6C0256}"/>
                    </a:ext>
                  </a:extLst>
                </p:cNvPr>
                <p:cNvGrpSpPr/>
                <p:nvPr/>
              </p:nvGrpSpPr>
              <p:grpSpPr>
                <a:xfrm>
                  <a:off x="9227407" y="3932709"/>
                  <a:ext cx="1266671" cy="2726861"/>
                  <a:chOff x="5969287" y="3797578"/>
                  <a:chExt cx="1266671" cy="2726861"/>
                </a:xfrm>
              </p:grpSpPr>
              <p:cxnSp>
                <p:nvCxnSpPr>
                  <p:cNvPr id="11" name="Straight Arrow Connector 10">
                    <a:extLst>
                      <a:ext uri="{FF2B5EF4-FFF2-40B4-BE49-F238E27FC236}">
                        <a16:creationId xmlns:a16="http://schemas.microsoft.com/office/drawing/2014/main" id="{730958C0-A6E0-429B-AFE3-0A2B3B8E019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60417" y="3797578"/>
                    <a:ext cx="875541" cy="116107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D7F1F075-9AEE-4981-BC05-A84BD0E08C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67791" y="4958653"/>
                    <a:ext cx="0" cy="156578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Arc 12">
                    <a:extLst>
                      <a:ext uri="{FF2B5EF4-FFF2-40B4-BE49-F238E27FC236}">
                        <a16:creationId xmlns:a16="http://schemas.microsoft.com/office/drawing/2014/main" id="{15E44156-2CE3-4EC6-ABFB-D4283FB2682B}"/>
                      </a:ext>
                    </a:extLst>
                  </p:cNvPr>
                  <p:cNvSpPr/>
                  <p:nvPr/>
                </p:nvSpPr>
                <p:spPr>
                  <a:xfrm rot="3666347">
                    <a:off x="5968014" y="4683857"/>
                    <a:ext cx="550793" cy="548247"/>
                  </a:xfrm>
                  <a:prstGeom prst="arc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F41D3E-9BBB-481A-B479-FDDABACF1140}"/>
                      </a:ext>
                    </a:extLst>
                  </p:cNvPr>
                  <p:cNvSpPr txBox="1"/>
                  <p:nvPr/>
                </p:nvSpPr>
                <p:spPr>
                  <a:xfrm>
                    <a:off x="9749782" y="5008853"/>
                    <a:ext cx="33758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F41D3E-9BBB-481A-B479-FDDABACF11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9782" y="5008853"/>
                    <a:ext cx="33758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9E4DA6-8E19-4EAB-8FC2-65639DD89523}"/>
                </a:ext>
              </a:extLst>
            </p:cNvPr>
            <p:cNvSpPr txBox="1"/>
            <p:nvPr/>
          </p:nvSpPr>
          <p:spPr>
            <a:xfrm>
              <a:off x="1542731" y="178877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A6</a:t>
              </a:r>
              <a:endParaRPr lang="zh-CN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7A2F67-53A9-48C6-9699-31F5DB2CF2AF}"/>
                </a:ext>
              </a:extLst>
            </p:cNvPr>
            <p:cNvSpPr txBox="1"/>
            <p:nvPr/>
          </p:nvSpPr>
          <p:spPr>
            <a:xfrm>
              <a:off x="174003" y="317296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1A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C801-6204-4242-ACFC-FEBA288D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Approach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BD42A1-BA27-46F2-82CF-A6D7DCB33388}"/>
              </a:ext>
            </a:extLst>
          </p:cNvPr>
          <p:cNvGrpSpPr/>
          <p:nvPr/>
        </p:nvGrpSpPr>
        <p:grpSpPr>
          <a:xfrm>
            <a:off x="914948" y="1798665"/>
            <a:ext cx="9982192" cy="3260669"/>
            <a:chOff x="940005" y="2325038"/>
            <a:chExt cx="9982192" cy="326066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E50034B-512B-44C6-8300-550BCBB16D7B}"/>
                </a:ext>
              </a:extLst>
            </p:cNvPr>
            <p:cNvGrpSpPr/>
            <p:nvPr/>
          </p:nvGrpSpPr>
          <p:grpSpPr>
            <a:xfrm>
              <a:off x="940005" y="3827217"/>
              <a:ext cx="1821332" cy="1570686"/>
              <a:chOff x="1139617" y="3370489"/>
              <a:chExt cx="1821332" cy="157068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B695CE4-E6E5-482A-B0D0-AB398C922FB4}"/>
                  </a:ext>
                </a:extLst>
              </p:cNvPr>
              <p:cNvGrpSpPr/>
              <p:nvPr/>
            </p:nvGrpSpPr>
            <p:grpSpPr>
              <a:xfrm>
                <a:off x="1578782" y="3370489"/>
                <a:ext cx="914400" cy="914400"/>
                <a:chOff x="1505119" y="3053118"/>
                <a:chExt cx="914400" cy="914400"/>
              </a:xfrm>
            </p:grpSpPr>
            <p:pic>
              <p:nvPicPr>
                <p:cNvPr id="5" name="Graphic 4" descr="Monitor">
                  <a:extLst>
                    <a:ext uri="{FF2B5EF4-FFF2-40B4-BE49-F238E27FC236}">
                      <a16:creationId xmlns:a16="http://schemas.microsoft.com/office/drawing/2014/main" id="{D6D9865E-8BEC-43B6-AD78-263EB9FE06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5119" y="305311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" name="Graphic 14" descr="Stream">
                  <a:extLst>
                    <a:ext uri="{FF2B5EF4-FFF2-40B4-BE49-F238E27FC236}">
                      <a16:creationId xmlns:a16="http://schemas.microsoft.com/office/drawing/2014/main" id="{F5DC8611-CEDD-458F-B85F-CD1AF76CB2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6063" y="3169746"/>
                  <a:ext cx="580057" cy="580057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9B902F-9598-4B45-BD48-223DCA92C14C}"/>
                  </a:ext>
                </a:extLst>
              </p:cNvPr>
              <p:cNvSpPr txBox="1"/>
              <p:nvPr/>
            </p:nvSpPr>
            <p:spPr>
              <a:xfrm>
                <a:off x="1139617" y="4233289"/>
                <a:ext cx="18213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Setup Software </a:t>
                </a:r>
              </a:p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Environment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DC59E92-D55F-4E83-9311-7E47F7E8CB19}"/>
                </a:ext>
              </a:extLst>
            </p:cNvPr>
            <p:cNvGrpSpPr/>
            <p:nvPr/>
          </p:nvGrpSpPr>
          <p:grpSpPr>
            <a:xfrm>
              <a:off x="2760791" y="2325038"/>
              <a:ext cx="1962397" cy="1683172"/>
              <a:chOff x="2760344" y="2541063"/>
              <a:chExt cx="1962397" cy="1683172"/>
            </a:xfrm>
          </p:grpSpPr>
          <p:pic>
            <p:nvPicPr>
              <p:cNvPr id="9" name="Graphic 8" descr="Ruler">
                <a:extLst>
                  <a:ext uri="{FF2B5EF4-FFF2-40B4-BE49-F238E27FC236}">
                    <a16:creationId xmlns:a16="http://schemas.microsoft.com/office/drawing/2014/main" id="{E2B3480E-97EC-4685-AC77-E2E4399CB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300590" y="254106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C520A6-B5BE-435F-AA90-C18FA01B260B}"/>
                  </a:ext>
                </a:extLst>
              </p:cNvPr>
              <p:cNvSpPr txBox="1"/>
              <p:nvPr/>
            </p:nvSpPr>
            <p:spPr>
              <a:xfrm>
                <a:off x="2760344" y="3516349"/>
                <a:ext cx="19623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Calibrate IMUs </a:t>
                </a:r>
              </a:p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EM trackers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C9A41ED-4BD1-45B6-9AEC-83A3B8911E89}"/>
                </a:ext>
              </a:extLst>
            </p:cNvPr>
            <p:cNvGrpSpPr/>
            <p:nvPr/>
          </p:nvGrpSpPr>
          <p:grpSpPr>
            <a:xfrm>
              <a:off x="2819517" y="3963421"/>
              <a:ext cx="1877438" cy="1622286"/>
              <a:chOff x="2820665" y="3698804"/>
              <a:chExt cx="1877438" cy="1622286"/>
            </a:xfrm>
          </p:grpSpPr>
          <p:pic>
            <p:nvPicPr>
              <p:cNvPr id="17" name="Graphic 16" descr="Atom">
                <a:extLst>
                  <a:ext uri="{FF2B5EF4-FFF2-40B4-BE49-F238E27FC236}">
                    <a16:creationId xmlns:a16="http://schemas.microsoft.com/office/drawing/2014/main" id="{9E0E882C-E34C-4CC4-ABDF-74C1871CAF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302185" y="369880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55AADA-92B8-4C22-9448-0C5E94F4BE7E}"/>
                  </a:ext>
                </a:extLst>
              </p:cNvPr>
              <p:cNvSpPr txBox="1"/>
              <p:nvPr/>
            </p:nvSpPr>
            <p:spPr>
              <a:xfrm>
                <a:off x="2820665" y="4613204"/>
                <a:ext cx="18774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 Physical </a:t>
                </a:r>
              </a:p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78CB9F-43B4-46CD-9BC0-AF2C1F533B0E}"/>
                </a:ext>
              </a:extLst>
            </p:cNvPr>
            <p:cNvGrpSpPr/>
            <p:nvPr/>
          </p:nvGrpSpPr>
          <p:grpSpPr>
            <a:xfrm>
              <a:off x="4987991" y="3197067"/>
              <a:ext cx="2218877" cy="1582529"/>
              <a:chOff x="5138712" y="2675232"/>
              <a:chExt cx="2218877" cy="1582529"/>
            </a:xfrm>
          </p:grpSpPr>
          <p:pic>
            <p:nvPicPr>
              <p:cNvPr id="11" name="Graphic 10" descr="Sign Language">
                <a:extLst>
                  <a:ext uri="{FF2B5EF4-FFF2-40B4-BE49-F238E27FC236}">
                    <a16:creationId xmlns:a16="http://schemas.microsoft.com/office/drawing/2014/main" id="{DBA7A3A7-9025-414C-B132-9F15DEBCA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814578" y="267523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74B278-2443-4184-AC1F-58508529889B}"/>
                  </a:ext>
                </a:extLst>
              </p:cNvPr>
              <p:cNvSpPr txBox="1"/>
              <p:nvPr/>
            </p:nvSpPr>
            <p:spPr>
              <a:xfrm>
                <a:off x="5138712" y="3549875"/>
                <a:ext cx="22188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Collect Data </a:t>
                </a:r>
              </a:p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Mock Surgery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59C02E-8A1A-4856-82DB-123BE04C0254}"/>
                </a:ext>
              </a:extLst>
            </p:cNvPr>
            <p:cNvGrpSpPr/>
            <p:nvPr/>
          </p:nvGrpSpPr>
          <p:grpSpPr>
            <a:xfrm>
              <a:off x="7486857" y="3197067"/>
              <a:ext cx="1893467" cy="1577497"/>
              <a:chOff x="8737371" y="3324427"/>
              <a:chExt cx="1893467" cy="1577497"/>
            </a:xfrm>
          </p:grpSpPr>
          <p:pic>
            <p:nvPicPr>
              <p:cNvPr id="13" name="Graphic 12" descr="Statistics">
                <a:extLst>
                  <a:ext uri="{FF2B5EF4-FFF2-40B4-BE49-F238E27FC236}">
                    <a16:creationId xmlns:a16="http://schemas.microsoft.com/office/drawing/2014/main" id="{DE1E13E4-EB00-4BE6-AFE8-F07713942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224815" y="332442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979DD4-DB1A-4616-A58B-858DE83E3AF7}"/>
                  </a:ext>
                </a:extLst>
              </p:cNvPr>
              <p:cNvSpPr txBox="1"/>
              <p:nvPr/>
            </p:nvSpPr>
            <p:spPr>
              <a:xfrm>
                <a:off x="8737371" y="4194038"/>
                <a:ext cx="18934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Analyze Angles </a:t>
                </a:r>
              </a:p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Changes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85C7DF4-8AF5-45B1-A0B0-446BB70CD107}"/>
                </a:ext>
              </a:extLst>
            </p:cNvPr>
            <p:cNvGrpSpPr/>
            <p:nvPr/>
          </p:nvGrpSpPr>
          <p:grpSpPr>
            <a:xfrm>
              <a:off x="9956032" y="3197067"/>
              <a:ext cx="966165" cy="1582529"/>
              <a:chOff x="10896604" y="3329642"/>
              <a:chExt cx="966165" cy="1582529"/>
            </a:xfrm>
          </p:grpSpPr>
          <p:pic>
            <p:nvPicPr>
              <p:cNvPr id="7" name="Graphic 6" descr="Document">
                <a:extLst>
                  <a:ext uri="{FF2B5EF4-FFF2-40B4-BE49-F238E27FC236}">
                    <a16:creationId xmlns:a16="http://schemas.microsoft.com/office/drawing/2014/main" id="{02DE945E-88C3-448B-9A14-242F82EF6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896604" y="332964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25A28B-FDAF-4460-B57F-5606955DC3FE}"/>
                  </a:ext>
                </a:extLst>
              </p:cNvPr>
              <p:cNvSpPr txBox="1"/>
              <p:nvPr/>
            </p:nvSpPr>
            <p:spPr>
              <a:xfrm>
                <a:off x="10980796" y="4204285"/>
                <a:ext cx="88197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Write </a:t>
                </a:r>
              </a:p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Report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1DA92CE-D27A-4F80-BE8E-EFC331FDD143}"/>
                </a:ext>
              </a:extLst>
            </p:cNvPr>
            <p:cNvCxnSpPr>
              <a:stCxn id="5" idx="3"/>
              <a:endCxn id="22" idx="1"/>
            </p:cNvCxnSpPr>
            <p:nvPr/>
          </p:nvCxnSpPr>
          <p:spPr>
            <a:xfrm flipV="1">
              <a:off x="2293570" y="3654267"/>
              <a:ext cx="467221" cy="630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C605576-625D-48ED-8370-12B322CCB6CB}"/>
                </a:ext>
              </a:extLst>
            </p:cNvPr>
            <p:cNvCxnSpPr>
              <a:stCxn id="5" idx="3"/>
              <a:endCxn id="23" idx="1"/>
            </p:cNvCxnSpPr>
            <p:nvPr/>
          </p:nvCxnSpPr>
          <p:spPr>
            <a:xfrm>
              <a:off x="2293570" y="4284417"/>
              <a:ext cx="525947" cy="947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3D389C8-D0BB-4890-878A-74EC77572342}"/>
                </a:ext>
              </a:extLst>
            </p:cNvPr>
            <p:cNvCxnSpPr>
              <a:stCxn id="22" idx="3"/>
              <a:endCxn id="11" idx="1"/>
            </p:cNvCxnSpPr>
            <p:nvPr/>
          </p:nvCxnSpPr>
          <p:spPr>
            <a:xfrm>
              <a:off x="4723188" y="3654267"/>
              <a:ext cx="9406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37D1757-E00B-463A-BEEF-73F18E640585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V="1">
              <a:off x="4696955" y="4690019"/>
              <a:ext cx="626545" cy="54174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2839280-0E22-4B40-8474-E96357B26162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6578257" y="3654267"/>
              <a:ext cx="13960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D731E28-A865-41D4-8D44-A4AEB6AB8234}"/>
                </a:ext>
              </a:extLst>
            </p:cNvPr>
            <p:cNvCxnSpPr>
              <a:stCxn id="13" idx="3"/>
              <a:endCxn id="7" idx="1"/>
            </p:cNvCxnSpPr>
            <p:nvPr/>
          </p:nvCxnSpPr>
          <p:spPr>
            <a:xfrm>
              <a:off x="8888701" y="3654267"/>
              <a:ext cx="10673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709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Calibration Result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322952"/>
            <a:ext cx="10992590" cy="451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IMU vs one EM tracker – ground truth</a:t>
            </a: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flexion angle mathematically by using data from IMU and EM tracker</a:t>
            </a: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linear regression for both IMU A6 and 1A with EM tracker using samples data</a:t>
            </a: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609E6-2082-41A5-994E-774FECF4C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785" y="2784726"/>
            <a:ext cx="4704368" cy="380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97BF68-ACB9-4944-BF4E-9537B6213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89" y="2784726"/>
            <a:ext cx="4779464" cy="3808800"/>
          </a:xfrm>
          <a:prstGeom prst="rect">
            <a:avLst/>
          </a:prstGeom>
        </p:spPr>
      </p:pic>
      <p:grpSp>
        <p:nvGrpSpPr>
          <p:cNvPr id="6" name="Group 19">
            <a:extLst>
              <a:ext uri="{FF2B5EF4-FFF2-40B4-BE49-F238E27FC236}">
                <a16:creationId xmlns:a16="http://schemas.microsoft.com/office/drawing/2014/main" id="{62294037-1359-46A0-ACE5-6F5E4A0253A7}"/>
              </a:ext>
            </a:extLst>
          </p:cNvPr>
          <p:cNvGrpSpPr/>
          <p:nvPr/>
        </p:nvGrpSpPr>
        <p:grpSpPr>
          <a:xfrm>
            <a:off x="8918406" y="0"/>
            <a:ext cx="3587136" cy="3071446"/>
            <a:chOff x="7672869" y="2666899"/>
            <a:chExt cx="4208288" cy="3007080"/>
          </a:xfrm>
        </p:grpSpPr>
        <p:pic>
          <p:nvPicPr>
            <p:cNvPr id="7" name="Picture 9" descr="A picture containing indoor, table, sitting, white&#10;&#10;Description automatically generated">
              <a:extLst>
                <a:ext uri="{FF2B5EF4-FFF2-40B4-BE49-F238E27FC236}">
                  <a16:creationId xmlns:a16="http://schemas.microsoft.com/office/drawing/2014/main" id="{B8D08C44-2B57-4252-8907-9580ADEA4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556" y="3194895"/>
              <a:ext cx="2718868" cy="2039151"/>
            </a:xfrm>
            <a:prstGeom prst="rect">
              <a:avLst/>
            </a:prstGeom>
          </p:spPr>
        </p:pic>
        <p:cxnSp>
          <p:nvCxnSpPr>
            <p:cNvPr id="8" name="Straight Arrow Connector 2">
              <a:extLst>
                <a:ext uri="{FF2B5EF4-FFF2-40B4-BE49-F238E27FC236}">
                  <a16:creationId xmlns:a16="http://schemas.microsoft.com/office/drawing/2014/main" id="{BB496B82-5D31-4CFF-8FB8-3A154BDA3E2B}"/>
                </a:ext>
              </a:extLst>
            </p:cNvPr>
            <p:cNvCxnSpPr/>
            <p:nvPr/>
          </p:nvCxnSpPr>
          <p:spPr>
            <a:xfrm flipV="1">
              <a:off x="8192125" y="3429000"/>
              <a:ext cx="801973" cy="21361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C97273C2-C296-4FE1-B352-F29429C122FF}"/>
                </a:ext>
              </a:extLst>
            </p:cNvPr>
            <p:cNvSpPr txBox="1"/>
            <p:nvPr/>
          </p:nvSpPr>
          <p:spPr>
            <a:xfrm>
              <a:off x="7672869" y="3642610"/>
              <a:ext cx="80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altLang="zh-CN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IMU</a:t>
              </a:r>
              <a:endPara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492FD0C0-2B7E-4957-8D79-D08D2C37DF2C}"/>
                </a:ext>
              </a:extLst>
            </p:cNvPr>
            <p:cNvSpPr txBox="1"/>
            <p:nvPr/>
          </p:nvSpPr>
          <p:spPr>
            <a:xfrm>
              <a:off x="9938479" y="2666899"/>
              <a:ext cx="1504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altLang="zh-CN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tracker</a:t>
              </a:r>
              <a:endPara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6">
              <a:extLst>
                <a:ext uri="{FF2B5EF4-FFF2-40B4-BE49-F238E27FC236}">
                  <a16:creationId xmlns:a16="http://schemas.microsoft.com/office/drawing/2014/main" id="{4F8C1DE8-8943-4F31-9DF8-99CC23C51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8479" y="2878916"/>
              <a:ext cx="1" cy="55008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A8B65D04-47D1-4E9B-9F40-230A4D1B7B62}"/>
                </a:ext>
              </a:extLst>
            </p:cNvPr>
            <p:cNvSpPr txBox="1"/>
            <p:nvPr/>
          </p:nvSpPr>
          <p:spPr>
            <a:xfrm>
              <a:off x="10263264" y="5304647"/>
              <a:ext cx="1617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altLang="zh-CN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 Stand</a:t>
              </a:r>
              <a:endParaRPr lang="zh-CN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8">
              <a:extLst>
                <a:ext uri="{FF2B5EF4-FFF2-40B4-BE49-F238E27FC236}">
                  <a16:creationId xmlns:a16="http://schemas.microsoft.com/office/drawing/2014/main" id="{D36C999B-468C-4535-8085-298C953C3A18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10087758" y="4315391"/>
              <a:ext cx="175506" cy="12205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330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Neck Flexion Angle Model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1E6614-06BF-4940-912D-0A41D7AC0E72}"/>
              </a:ext>
            </a:extLst>
          </p:cNvPr>
          <p:cNvSpPr/>
          <p:nvPr/>
        </p:nvSpPr>
        <p:spPr>
          <a:xfrm>
            <a:off x="1401527" y="3172472"/>
            <a:ext cx="1429789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Get Euler Angle from IMUs</a:t>
            </a:r>
            <a:endParaRPr lang="zh-CN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C507DC-2923-4CBE-9081-14B50692AF71}"/>
              </a:ext>
            </a:extLst>
          </p:cNvPr>
          <p:cNvSpPr/>
          <p:nvPr/>
        </p:nvSpPr>
        <p:spPr>
          <a:xfrm>
            <a:off x="4905191" y="3172472"/>
            <a:ext cx="1648009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Calibrate Euler Angle </a:t>
            </a:r>
            <a:endParaRPr lang="zh-CN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AB045D-12C0-45C0-BCDF-ABC290DBECFF}"/>
              </a:ext>
            </a:extLst>
          </p:cNvPr>
          <p:cNvSpPr/>
          <p:nvPr/>
        </p:nvSpPr>
        <p:spPr>
          <a:xfrm>
            <a:off x="8682059" y="3172472"/>
            <a:ext cx="1709648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Euler Angle to  Rotation Matrix </a:t>
            </a:r>
            <a:r>
              <a:rPr lang="en-US" altLang="zh-CN" i="1" dirty="0"/>
              <a:t>R</a:t>
            </a:r>
            <a:endParaRPr lang="zh-CN" altLang="en-US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96962A-1DAE-4D91-AA55-DF0780C49EFD}"/>
              </a:ext>
            </a:extLst>
          </p:cNvPr>
          <p:cNvSpPr/>
          <p:nvPr/>
        </p:nvSpPr>
        <p:spPr>
          <a:xfrm>
            <a:off x="8682059" y="5098035"/>
            <a:ext cx="1709648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Derive </a:t>
            </a:r>
            <a:r>
              <a:rPr lang="en-US" altLang="zh-CN" i="1" dirty="0"/>
              <a:t>R’</a:t>
            </a:r>
            <a:r>
              <a:rPr lang="en-US" altLang="zh-CN" dirty="0"/>
              <a:t> </a:t>
            </a:r>
            <a:r>
              <a:rPr lang="en-US" altLang="zh-CN" dirty="0" err="1"/>
              <a:t>w.r.t.</a:t>
            </a:r>
            <a:r>
              <a:rPr lang="en-US" altLang="zh-CN" dirty="0"/>
              <a:t> Reference</a:t>
            </a:r>
            <a:endParaRPr lang="zh-CN" alt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EAE442-6A80-42C8-8A14-93FFB22FF74E}"/>
              </a:ext>
            </a:extLst>
          </p:cNvPr>
          <p:cNvSpPr/>
          <p:nvPr/>
        </p:nvSpPr>
        <p:spPr>
          <a:xfrm>
            <a:off x="4905191" y="5098035"/>
            <a:ext cx="1648009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Derive </a:t>
            </a:r>
            <a:r>
              <a:rPr lang="en-US" altLang="zh-CN" i="1" dirty="0"/>
              <a:t>Rd</a:t>
            </a:r>
            <a:r>
              <a:rPr lang="en-US" altLang="zh-CN" dirty="0"/>
              <a:t> required to go from 1A to A6 </a:t>
            </a:r>
            <a:endParaRPr lang="zh-CN" alt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F68C80-D7F0-4010-9CD0-6ED37E322696}"/>
              </a:ext>
            </a:extLst>
          </p:cNvPr>
          <p:cNvCxnSpPr>
            <a:stCxn id="2" idx="3"/>
            <a:endCxn id="17" idx="1"/>
          </p:cNvCxnSpPr>
          <p:nvPr/>
        </p:nvCxnSpPr>
        <p:spPr>
          <a:xfrm>
            <a:off x="2831316" y="3563170"/>
            <a:ext cx="2073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0052517-37C6-45F0-8B19-0A1C6ABDADAE}"/>
              </a:ext>
            </a:extLst>
          </p:cNvPr>
          <p:cNvSpPr/>
          <p:nvPr/>
        </p:nvSpPr>
        <p:spPr>
          <a:xfrm>
            <a:off x="1401527" y="5092712"/>
            <a:ext cx="1429789" cy="78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Derive Pitch Angle</a:t>
            </a:r>
            <a:endParaRPr lang="zh-CN" alt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BF8CEDA-2162-4871-AE51-3261CE463E00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6553200" y="3563170"/>
            <a:ext cx="212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1CEC96D-4E13-497D-9F37-5F953A42B3F6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>
            <a:off x="9536883" y="3953868"/>
            <a:ext cx="0" cy="114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8E3F40-7F16-4970-85F0-5B02777F26C0}"/>
              </a:ext>
            </a:extLst>
          </p:cNvPr>
          <p:cNvCxnSpPr>
            <a:cxnSpLocks/>
            <a:stCxn id="23" idx="1"/>
            <a:endCxn id="34" idx="3"/>
          </p:cNvCxnSpPr>
          <p:nvPr/>
        </p:nvCxnSpPr>
        <p:spPr>
          <a:xfrm flipH="1">
            <a:off x="6553200" y="5488733"/>
            <a:ext cx="212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808891B-59FC-45D2-88D1-E4C4793341F6}"/>
              </a:ext>
            </a:extLst>
          </p:cNvPr>
          <p:cNvCxnSpPr>
            <a:stCxn id="34" idx="1"/>
            <a:endCxn id="38" idx="3"/>
          </p:cNvCxnSpPr>
          <p:nvPr/>
        </p:nvCxnSpPr>
        <p:spPr>
          <a:xfrm flipH="1" flipV="1">
            <a:off x="2831316" y="5483410"/>
            <a:ext cx="2073875" cy="5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D556E4C-A40F-4596-AB49-088886051FD6}"/>
              </a:ext>
            </a:extLst>
          </p:cNvPr>
          <p:cNvSpPr txBox="1"/>
          <p:nvPr/>
        </p:nvSpPr>
        <p:spPr>
          <a:xfrm>
            <a:off x="1401527" y="1493413"/>
            <a:ext cx="9033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beginning, surgeon stands and stays unmoved: reference position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surgeon operating: other positions</a:t>
            </a: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9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turn up and down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EBD08CD-93F8-40C4-ACB0-E9CCB7FE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8" y="2618509"/>
            <a:ext cx="4339163" cy="3474720"/>
          </a:xfrm>
          <a:prstGeom prst="rect">
            <a:avLst/>
          </a:prstGeom>
        </p:spPr>
      </p:pic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49EC333-9C90-440E-9641-889F09EE2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720" y="2618509"/>
            <a:ext cx="4418471" cy="34747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5CC937-E841-4ADE-98E7-FE6095565C87}"/>
              </a:ext>
            </a:extLst>
          </p:cNvPr>
          <p:cNvSpPr txBox="1"/>
          <p:nvPr/>
        </p:nvSpPr>
        <p:spPr>
          <a:xfrm>
            <a:off x="858558" y="1393456"/>
            <a:ext cx="103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/>
              <a:t>changes between -80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altLang="zh-CN" sz="1600" dirty="0"/>
              <a:t> to 80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altLang="zh-CN" sz="1600" dirty="0"/>
              <a:t> strongly and periodically.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and </a:t>
            </a: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little.</a:t>
            </a:r>
            <a:endParaRPr lang="zh-CN" alt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8F2B6-786C-41CA-9DA0-B28873599767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23" name="Picture 22" descr="A drawing of a face&#10;&#10;Description automatically generated">
            <a:extLst>
              <a:ext uri="{FF2B5EF4-FFF2-40B4-BE49-F238E27FC236}">
                <a16:creationId xmlns:a16="http://schemas.microsoft.com/office/drawing/2014/main" id="{C3040988-4BA9-4F5E-9228-491EDBB37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E6432B4-906C-4DEC-99DF-CBA79199A9FD}"/>
              </a:ext>
            </a:extLst>
          </p:cNvPr>
          <p:cNvSpPr/>
          <p:nvPr/>
        </p:nvSpPr>
        <p:spPr>
          <a:xfrm>
            <a:off x="858558" y="2719019"/>
            <a:ext cx="4418471" cy="1113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37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855EDF8E-64A9-44C8-96A7-244966A97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137" y="2647078"/>
            <a:ext cx="5262391" cy="353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9A194-F735-4185-A429-9D2884040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18" y="2647078"/>
            <a:ext cx="4711063" cy="35388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59F754-B1DF-4B9A-9582-71851665D6B8}"/>
              </a:ext>
            </a:extLst>
          </p:cNvPr>
          <p:cNvCxnSpPr>
            <a:cxnSpLocks/>
          </p:cNvCxnSpPr>
          <p:nvPr/>
        </p:nvCxnSpPr>
        <p:spPr>
          <a:xfrm>
            <a:off x="10360800" y="2539830"/>
            <a:ext cx="0" cy="364604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B03183-137E-4AFC-978F-67714E5D505A}"/>
              </a:ext>
            </a:extLst>
          </p:cNvPr>
          <p:cNvCxnSpPr>
            <a:cxnSpLocks/>
          </p:cNvCxnSpPr>
          <p:nvPr/>
        </p:nvCxnSpPr>
        <p:spPr>
          <a:xfrm>
            <a:off x="3363600" y="2539831"/>
            <a:ext cx="0" cy="372416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05235C0-A5DE-42B2-82A4-EBD5D11B53FB}"/>
              </a:ext>
            </a:extLst>
          </p:cNvPr>
          <p:cNvSpPr txBox="1"/>
          <p:nvPr/>
        </p:nvSpPr>
        <p:spPr>
          <a:xfrm>
            <a:off x="2666655" y="1296927"/>
            <a:ext cx="189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case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567692-8A9F-4D21-8F09-9661FE8ADE0E}"/>
              </a:ext>
            </a:extLst>
          </p:cNvPr>
          <p:cNvSpPr txBox="1"/>
          <p:nvPr/>
        </p:nvSpPr>
        <p:spPr>
          <a:xfrm>
            <a:off x="7382605" y="1282526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Endoscopic case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4C2A08-5EA6-4C41-AD2E-3BB8C1D77930}"/>
              </a:ext>
            </a:extLst>
          </p:cNvPr>
          <p:cNvSpPr/>
          <p:nvPr/>
        </p:nvSpPr>
        <p:spPr>
          <a:xfrm>
            <a:off x="6033679" y="1668513"/>
            <a:ext cx="40959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4FAB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 flexion angle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keeps at 25° to 35° </a:t>
            </a:r>
          </a:p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for a long time;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= 32.1144°    SD: 6.6778°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DA433D-FE3D-447F-A23C-A269C807908D}"/>
              </a:ext>
            </a:extLst>
          </p:cNvPr>
          <p:cNvSpPr/>
          <p:nvPr/>
        </p:nvSpPr>
        <p:spPr>
          <a:xfrm>
            <a:off x="902533" y="1631771"/>
            <a:ext cx="42114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4FAB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 flexion angle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keeps at 75° to 100° </a:t>
            </a:r>
          </a:p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for a long time;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Mean: 74.9309 °    SD: 25.1643°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0C6F15-FB46-40BB-A234-ADDAB38261DE}"/>
              </a:ext>
            </a:extLst>
          </p:cNvPr>
          <p:cNvSpPr txBox="1"/>
          <p:nvPr/>
        </p:nvSpPr>
        <p:spPr>
          <a:xfrm>
            <a:off x="3962825" y="6277855"/>
            <a:ext cx="3276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Permutation test: p =  6.6805e-05</a:t>
            </a:r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681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1995</Words>
  <Application>Microsoft Macintosh PowerPoint</Application>
  <PresentationFormat>宽屏</PresentationFormat>
  <Paragraphs>232</Paragraphs>
  <Slides>30</Slides>
  <Notes>19</Notes>
  <HiddenSlides>13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等线</vt:lpstr>
      <vt:lpstr>Arial</vt:lpstr>
      <vt:lpstr>Cambria Math</vt:lpstr>
      <vt:lpstr>Times</vt:lpstr>
      <vt:lpstr>Times New Roman</vt:lpstr>
      <vt:lpstr>Verdana</vt:lpstr>
      <vt:lpstr>Wingdings</vt:lpstr>
      <vt:lpstr>Office 主题​​</vt:lpstr>
      <vt:lpstr>Evaluation of Various Sensing Modalities for Accurate Measurement of Neck Flexion Angle during Thyroid and Ear Surgery</vt:lpstr>
      <vt:lpstr>PowerPoint 演示文稿</vt:lpstr>
      <vt:lpstr>Significance</vt:lpstr>
      <vt:lpstr>Project Goal</vt:lpstr>
      <vt:lpstr>Technical Approach</vt:lpstr>
      <vt:lpstr>Calibration Result</vt:lpstr>
      <vt:lpstr>Neck Flexion Angle Model</vt:lpstr>
      <vt:lpstr>Mock OR Data Analysis – turn up and down</vt:lpstr>
      <vt:lpstr>Mock OR Data Analysis</vt:lpstr>
      <vt:lpstr>Mock OR Data Analysis - Conclusion</vt:lpstr>
      <vt:lpstr>Ergonomics Position Data Analysis</vt:lpstr>
      <vt:lpstr>Deliverables </vt:lpstr>
      <vt:lpstr>Future Work </vt:lpstr>
      <vt:lpstr>Management</vt:lpstr>
      <vt:lpstr>What we have learnt</vt:lpstr>
      <vt:lpstr>Reference</vt:lpstr>
      <vt:lpstr>Thanks!</vt:lpstr>
      <vt:lpstr>Calibration Method – Set up</vt:lpstr>
      <vt:lpstr>Calibration Method – Pitch angle calculation</vt:lpstr>
      <vt:lpstr>PowerPoint 演示文稿</vt:lpstr>
      <vt:lpstr>PowerPoint 演示文稿</vt:lpstr>
      <vt:lpstr>Neck Flexion Angle Model</vt:lpstr>
      <vt:lpstr>Neck Flexion Angle Model</vt:lpstr>
      <vt:lpstr>Mock OR Data Analysis – rotate to left &amp; right</vt:lpstr>
      <vt:lpstr>Mock OR Data Analysis – turn to left &amp; right</vt:lpstr>
      <vt:lpstr>Mock OR Data Analysis – rotate circle</vt:lpstr>
      <vt:lpstr>Mock OR Data Analysis – move shoulder</vt:lpstr>
      <vt:lpstr>Ergonomics Position Data Analysis – Procedure 2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Various Sensing Modalities for Accurate Measurement of Neck Flexion Angle during Thyroid and Ear Surgery</dc:title>
  <dc:creator>胡 臻</dc:creator>
  <cp:lastModifiedBy>胡 臻</cp:lastModifiedBy>
  <cp:revision>131</cp:revision>
  <dcterms:created xsi:type="dcterms:W3CDTF">2020-02-18T18:36:31Z</dcterms:created>
  <dcterms:modified xsi:type="dcterms:W3CDTF">2020-05-05T18:00:44Z</dcterms:modified>
</cp:coreProperties>
</file>