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2" r:id="rId4"/>
    <p:sldId id="278" r:id="rId5"/>
    <p:sldId id="279" r:id="rId6"/>
    <p:sldId id="280" r:id="rId7"/>
    <p:sldId id="281" r:id="rId8"/>
    <p:sldId id="282" r:id="rId9"/>
    <p:sldId id="285" r:id="rId10"/>
    <p:sldId id="283" r:id="rId11"/>
    <p:sldId id="284" r:id="rId12"/>
    <p:sldId id="286" r:id="rId13"/>
    <p:sldId id="287" r:id="rId14"/>
    <p:sldId id="259" r:id="rId15"/>
    <p:sldId id="289" r:id="rId16"/>
    <p:sldId id="288" r:id="rId17"/>
    <p:sldId id="267" r:id="rId18"/>
    <p:sldId id="264" r:id="rId19"/>
    <p:sldId id="290" r:id="rId20"/>
    <p:sldId id="270" r:id="rId21"/>
    <p:sldId id="291" r:id="rId22"/>
    <p:sldId id="265"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16" autoAdjust="0"/>
    <p:restoredTop sz="94660"/>
  </p:normalViewPr>
  <p:slideViewPr>
    <p:cSldViewPr snapToGrid="0">
      <p:cViewPr>
        <p:scale>
          <a:sx n="85" d="100"/>
          <a:sy n="85" d="100"/>
        </p:scale>
        <p:origin x="82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5104B-ED75-4009-A4BD-EA47CC52DB65}" type="datetimeFigureOut">
              <a:rPr lang="en-US" smtClean="0"/>
              <a:t>4/10/2023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5FBD7-783B-4EF2-B256-8A91C8B87E8C}" type="slidenum">
              <a:rPr lang="en-US" smtClean="0"/>
              <a:t>‹#›</a:t>
            </a:fld>
            <a:endParaRPr lang="en-US" dirty="0"/>
          </a:p>
        </p:txBody>
      </p:sp>
    </p:spTree>
    <p:extLst>
      <p:ext uri="{BB962C8B-B14F-4D97-AF65-F5344CB8AC3E}">
        <p14:creationId xmlns:p14="http://schemas.microsoft.com/office/powerpoint/2010/main" val="786145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056A-3334-0218-A7E1-264EAD0CD4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C336C7-304B-459A-6247-51235A5D59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FC7F0-3396-394F-78F0-12C2F1A3DCAC}"/>
              </a:ext>
            </a:extLst>
          </p:cNvPr>
          <p:cNvSpPr>
            <a:spLocks noGrp="1"/>
          </p:cNvSpPr>
          <p:nvPr>
            <p:ph type="dt" sz="half" idx="10"/>
          </p:nvPr>
        </p:nvSpPr>
        <p:spPr/>
        <p:txBody>
          <a:bodyPr/>
          <a:lstStyle/>
          <a:p>
            <a:fld id="{5D26D411-E98D-410D-A95A-769D40DF427C}" type="datetime1">
              <a:rPr lang="en-US" smtClean="0"/>
              <a:t>4/10/2023</a:t>
            </a:fld>
            <a:endParaRPr lang="en-US" dirty="0"/>
          </a:p>
        </p:txBody>
      </p:sp>
      <p:sp>
        <p:nvSpPr>
          <p:cNvPr id="5" name="Footer Placeholder 4">
            <a:extLst>
              <a:ext uri="{FF2B5EF4-FFF2-40B4-BE49-F238E27FC236}">
                <a16:creationId xmlns:a16="http://schemas.microsoft.com/office/drawing/2014/main" id="{5859E469-424A-30DF-8F43-0C38B6D024C5}"/>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317FF049-1752-7C5F-5D15-FF6EF87EE2A7}"/>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409785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F1CC-2E06-4D3D-4F16-5C777C12F3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D520AD-49D2-4E80-1239-EA017B5685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DC6FF-F6BB-4752-F632-3DD490403E2C}"/>
              </a:ext>
            </a:extLst>
          </p:cNvPr>
          <p:cNvSpPr>
            <a:spLocks noGrp="1"/>
          </p:cNvSpPr>
          <p:nvPr>
            <p:ph type="dt" sz="half" idx="10"/>
          </p:nvPr>
        </p:nvSpPr>
        <p:spPr/>
        <p:txBody>
          <a:bodyPr/>
          <a:lstStyle/>
          <a:p>
            <a:fld id="{90C9006C-C413-4335-853C-951B220EF31C}" type="datetime1">
              <a:rPr lang="en-US" smtClean="0"/>
              <a:t>4/10/2023</a:t>
            </a:fld>
            <a:endParaRPr lang="en-US" dirty="0"/>
          </a:p>
        </p:txBody>
      </p:sp>
      <p:sp>
        <p:nvSpPr>
          <p:cNvPr id="5" name="Footer Placeholder 4">
            <a:extLst>
              <a:ext uri="{FF2B5EF4-FFF2-40B4-BE49-F238E27FC236}">
                <a16:creationId xmlns:a16="http://schemas.microsoft.com/office/drawing/2014/main" id="{5C018E74-92DC-E90E-C4D0-BD1C2FFB383A}"/>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157B35D2-3A0F-1E83-CCAA-B6E0FFBE61DC}"/>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420486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874BB-6EFF-5D8A-13CC-7D165C0A3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9AB743-475B-D1BB-D8AA-6DBE9B886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0BDB8-9625-9EED-4A8E-CD0B5A61CF2E}"/>
              </a:ext>
            </a:extLst>
          </p:cNvPr>
          <p:cNvSpPr>
            <a:spLocks noGrp="1"/>
          </p:cNvSpPr>
          <p:nvPr>
            <p:ph type="dt" sz="half" idx="10"/>
          </p:nvPr>
        </p:nvSpPr>
        <p:spPr/>
        <p:txBody>
          <a:bodyPr/>
          <a:lstStyle/>
          <a:p>
            <a:fld id="{835ECC9C-3268-4327-A45A-654DCC16B233}" type="datetime1">
              <a:rPr lang="en-US" smtClean="0"/>
              <a:t>4/10/2023</a:t>
            </a:fld>
            <a:endParaRPr lang="en-US" dirty="0"/>
          </a:p>
        </p:txBody>
      </p:sp>
      <p:sp>
        <p:nvSpPr>
          <p:cNvPr id="5" name="Footer Placeholder 4">
            <a:extLst>
              <a:ext uri="{FF2B5EF4-FFF2-40B4-BE49-F238E27FC236}">
                <a16:creationId xmlns:a16="http://schemas.microsoft.com/office/drawing/2014/main" id="{D6D09BC6-EA60-95D1-8BD1-61C33815EAB2}"/>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062B9266-2C9B-01FA-2C12-6E3E55629BB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29048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AA73-8B61-1B8C-5845-AA951BEF7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30539D-A06F-BD05-1134-74715465DA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E699E-825E-14D0-7B3B-65D7F63A1CD0}"/>
              </a:ext>
            </a:extLst>
          </p:cNvPr>
          <p:cNvSpPr>
            <a:spLocks noGrp="1"/>
          </p:cNvSpPr>
          <p:nvPr>
            <p:ph type="dt" sz="half" idx="10"/>
          </p:nvPr>
        </p:nvSpPr>
        <p:spPr/>
        <p:txBody>
          <a:bodyPr/>
          <a:lstStyle/>
          <a:p>
            <a:fld id="{D443E838-65A4-4405-B75D-0B6D4875798A}" type="datetime1">
              <a:rPr lang="en-US" smtClean="0"/>
              <a:t>4/10/2023</a:t>
            </a:fld>
            <a:endParaRPr lang="en-US" dirty="0"/>
          </a:p>
        </p:txBody>
      </p:sp>
      <p:sp>
        <p:nvSpPr>
          <p:cNvPr id="5" name="Footer Placeholder 4">
            <a:extLst>
              <a:ext uri="{FF2B5EF4-FFF2-40B4-BE49-F238E27FC236}">
                <a16:creationId xmlns:a16="http://schemas.microsoft.com/office/drawing/2014/main" id="{A224C0AD-B889-B6E1-A0B2-DE48B394CB90}"/>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94BF2C82-00E3-87CA-5027-BAE68963929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80565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4389-3B35-F7DB-F165-E4E9372022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32102-E2A1-DF34-6473-59CDF265DE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52149D-93A5-2AFF-635A-303E8B2AE73D}"/>
              </a:ext>
            </a:extLst>
          </p:cNvPr>
          <p:cNvSpPr>
            <a:spLocks noGrp="1"/>
          </p:cNvSpPr>
          <p:nvPr>
            <p:ph type="dt" sz="half" idx="10"/>
          </p:nvPr>
        </p:nvSpPr>
        <p:spPr/>
        <p:txBody>
          <a:bodyPr/>
          <a:lstStyle/>
          <a:p>
            <a:fld id="{A8828485-BD7E-4378-BF37-22470CFCB0E0}" type="datetime1">
              <a:rPr lang="en-US" smtClean="0"/>
              <a:t>4/10/2023</a:t>
            </a:fld>
            <a:endParaRPr lang="en-US" dirty="0"/>
          </a:p>
        </p:txBody>
      </p:sp>
      <p:sp>
        <p:nvSpPr>
          <p:cNvPr id="5" name="Footer Placeholder 4">
            <a:extLst>
              <a:ext uri="{FF2B5EF4-FFF2-40B4-BE49-F238E27FC236}">
                <a16:creationId xmlns:a16="http://schemas.microsoft.com/office/drawing/2014/main" id="{43024ECD-9C66-7DEA-D645-D8C013F4F1B9}"/>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6AA7AB77-D5CF-200F-EECD-077263C6AFA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7866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A56E-F142-DB36-4D09-5C4B5B9F0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AC7B6-06BB-55E7-8D3E-6FFE803EC2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8FC65-5BD1-F06A-736B-A14C1CC3F7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C257E2-8E2F-7500-7298-43E54F31FBC4}"/>
              </a:ext>
            </a:extLst>
          </p:cNvPr>
          <p:cNvSpPr>
            <a:spLocks noGrp="1"/>
          </p:cNvSpPr>
          <p:nvPr>
            <p:ph type="dt" sz="half" idx="10"/>
          </p:nvPr>
        </p:nvSpPr>
        <p:spPr/>
        <p:txBody>
          <a:bodyPr/>
          <a:lstStyle/>
          <a:p>
            <a:fld id="{6462F107-E949-418C-A320-FBE34BD8E322}" type="datetime1">
              <a:rPr lang="en-US" smtClean="0"/>
              <a:t>4/10/2023</a:t>
            </a:fld>
            <a:endParaRPr lang="en-US" dirty="0"/>
          </a:p>
        </p:txBody>
      </p:sp>
      <p:sp>
        <p:nvSpPr>
          <p:cNvPr id="6" name="Footer Placeholder 5">
            <a:extLst>
              <a:ext uri="{FF2B5EF4-FFF2-40B4-BE49-F238E27FC236}">
                <a16:creationId xmlns:a16="http://schemas.microsoft.com/office/drawing/2014/main" id="{A54CC867-D292-E380-B573-778A2B7A53B4}"/>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F66063F3-8F0C-BDFD-751D-9329B2D293DC}"/>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78487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52C9-E4F4-41AA-3174-ECE868D83E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0A95DC-1771-EFBA-C66B-896FA43C2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B4A2CA-8591-8255-A4DC-37605565B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884AF-D8FF-3DB5-3E8D-174CC04A9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8ADDA6-117F-60F1-986F-AC8E6065C6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DD630-8C3D-8A3D-73EC-6055908D570E}"/>
              </a:ext>
            </a:extLst>
          </p:cNvPr>
          <p:cNvSpPr>
            <a:spLocks noGrp="1"/>
          </p:cNvSpPr>
          <p:nvPr>
            <p:ph type="dt" sz="half" idx="10"/>
          </p:nvPr>
        </p:nvSpPr>
        <p:spPr/>
        <p:txBody>
          <a:bodyPr/>
          <a:lstStyle/>
          <a:p>
            <a:fld id="{931A2192-E021-4779-A9EB-C18FB10D8092}" type="datetime1">
              <a:rPr lang="en-US" smtClean="0"/>
              <a:t>4/10/2023</a:t>
            </a:fld>
            <a:endParaRPr lang="en-US" dirty="0"/>
          </a:p>
        </p:txBody>
      </p:sp>
      <p:sp>
        <p:nvSpPr>
          <p:cNvPr id="8" name="Footer Placeholder 7">
            <a:extLst>
              <a:ext uri="{FF2B5EF4-FFF2-40B4-BE49-F238E27FC236}">
                <a16:creationId xmlns:a16="http://schemas.microsoft.com/office/drawing/2014/main" id="{CE1B57BB-D35C-F97D-77A8-3269F678857A}"/>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9" name="Slide Number Placeholder 8">
            <a:extLst>
              <a:ext uri="{FF2B5EF4-FFF2-40B4-BE49-F238E27FC236}">
                <a16:creationId xmlns:a16="http://schemas.microsoft.com/office/drawing/2014/main" id="{8109301A-66CD-9ECE-F617-F1EB143C10D5}"/>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44839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4CD3-9E42-2B68-E83B-C91A8D497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78510-3529-1884-2478-EAA6EC680CDE}"/>
              </a:ext>
            </a:extLst>
          </p:cNvPr>
          <p:cNvSpPr>
            <a:spLocks noGrp="1"/>
          </p:cNvSpPr>
          <p:nvPr>
            <p:ph type="dt" sz="half" idx="10"/>
          </p:nvPr>
        </p:nvSpPr>
        <p:spPr/>
        <p:txBody>
          <a:bodyPr/>
          <a:lstStyle/>
          <a:p>
            <a:fld id="{0241D8FD-7F16-4E49-8280-C5DF5244737F}" type="datetime1">
              <a:rPr lang="en-US" smtClean="0"/>
              <a:t>4/10/2023</a:t>
            </a:fld>
            <a:endParaRPr lang="en-US" dirty="0"/>
          </a:p>
        </p:txBody>
      </p:sp>
      <p:sp>
        <p:nvSpPr>
          <p:cNvPr id="4" name="Footer Placeholder 3">
            <a:extLst>
              <a:ext uri="{FF2B5EF4-FFF2-40B4-BE49-F238E27FC236}">
                <a16:creationId xmlns:a16="http://schemas.microsoft.com/office/drawing/2014/main" id="{41575F4E-5B68-E12C-9C04-837E4B3BE394}"/>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5" name="Slide Number Placeholder 4">
            <a:extLst>
              <a:ext uri="{FF2B5EF4-FFF2-40B4-BE49-F238E27FC236}">
                <a16:creationId xmlns:a16="http://schemas.microsoft.com/office/drawing/2014/main" id="{792B452F-467D-4052-FB33-6AD53B55F43D}"/>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351924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D8D7A-D45C-FC24-0718-5F3CC8F966C6}"/>
              </a:ext>
            </a:extLst>
          </p:cNvPr>
          <p:cNvSpPr>
            <a:spLocks noGrp="1"/>
          </p:cNvSpPr>
          <p:nvPr>
            <p:ph type="dt" sz="half" idx="10"/>
          </p:nvPr>
        </p:nvSpPr>
        <p:spPr/>
        <p:txBody>
          <a:bodyPr/>
          <a:lstStyle/>
          <a:p>
            <a:fld id="{D7E9C332-A03C-4DFB-9D4C-1139F6DFB167}" type="datetime1">
              <a:rPr lang="en-US" smtClean="0"/>
              <a:t>4/10/2023</a:t>
            </a:fld>
            <a:endParaRPr lang="en-US" dirty="0"/>
          </a:p>
        </p:txBody>
      </p:sp>
      <p:sp>
        <p:nvSpPr>
          <p:cNvPr id="3" name="Footer Placeholder 2">
            <a:extLst>
              <a:ext uri="{FF2B5EF4-FFF2-40B4-BE49-F238E27FC236}">
                <a16:creationId xmlns:a16="http://schemas.microsoft.com/office/drawing/2014/main" id="{D06C9BF2-EA41-302D-3CBD-F835AD908F25}"/>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4" name="Slide Number Placeholder 3">
            <a:extLst>
              <a:ext uri="{FF2B5EF4-FFF2-40B4-BE49-F238E27FC236}">
                <a16:creationId xmlns:a16="http://schemas.microsoft.com/office/drawing/2014/main" id="{13FB0B91-E4DC-9B66-73D7-CB46489DEDF4}"/>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71702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4AC4E-63A3-4192-D82A-E7B0AB609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42767D-B4B0-64D0-E271-7030F956D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F67B8-8E84-30E5-9376-A7CAD3A6E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2F669-FE18-0808-ED84-0BDB0508B8C6}"/>
              </a:ext>
            </a:extLst>
          </p:cNvPr>
          <p:cNvSpPr>
            <a:spLocks noGrp="1"/>
          </p:cNvSpPr>
          <p:nvPr>
            <p:ph type="dt" sz="half" idx="10"/>
          </p:nvPr>
        </p:nvSpPr>
        <p:spPr/>
        <p:txBody>
          <a:bodyPr/>
          <a:lstStyle/>
          <a:p>
            <a:fld id="{F10C5E2E-A64E-4C8A-8997-066F36B1DE6A}" type="datetime1">
              <a:rPr lang="en-US" smtClean="0"/>
              <a:t>4/10/2023</a:t>
            </a:fld>
            <a:endParaRPr lang="en-US" dirty="0"/>
          </a:p>
        </p:txBody>
      </p:sp>
      <p:sp>
        <p:nvSpPr>
          <p:cNvPr id="6" name="Footer Placeholder 5">
            <a:extLst>
              <a:ext uri="{FF2B5EF4-FFF2-40B4-BE49-F238E27FC236}">
                <a16:creationId xmlns:a16="http://schemas.microsoft.com/office/drawing/2014/main" id="{4CD56896-0E87-EBC3-173F-23F2C0E3B383}"/>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AE913C7F-F3E4-D417-E425-A6FBA49ED155}"/>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54130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8B19-C2A8-DB54-FB86-090176F2E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434C9-6F01-B656-9089-2DAE5D7E8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9375E7B-D43E-E8E6-35CB-7842F2141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121A9-3468-1B61-3FE9-EF5C09846F7C}"/>
              </a:ext>
            </a:extLst>
          </p:cNvPr>
          <p:cNvSpPr>
            <a:spLocks noGrp="1"/>
          </p:cNvSpPr>
          <p:nvPr>
            <p:ph type="dt" sz="half" idx="10"/>
          </p:nvPr>
        </p:nvSpPr>
        <p:spPr/>
        <p:txBody>
          <a:bodyPr/>
          <a:lstStyle/>
          <a:p>
            <a:fld id="{FC299F61-1AE0-43EB-A967-6BF9FBC57E44}" type="datetime1">
              <a:rPr lang="en-US" smtClean="0"/>
              <a:t>4/10/2023</a:t>
            </a:fld>
            <a:endParaRPr lang="en-US" dirty="0"/>
          </a:p>
        </p:txBody>
      </p:sp>
      <p:sp>
        <p:nvSpPr>
          <p:cNvPr id="6" name="Footer Placeholder 5">
            <a:extLst>
              <a:ext uri="{FF2B5EF4-FFF2-40B4-BE49-F238E27FC236}">
                <a16:creationId xmlns:a16="http://schemas.microsoft.com/office/drawing/2014/main" id="{4F29615E-FB8C-6CA0-06F0-281BE6E34B7E}"/>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D04E52E9-148A-56E6-DC42-1DF1557FF26B}"/>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1667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2F81A-8718-62A0-91C6-1BF08C37F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E62665-F041-60A2-6614-3ED50C504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523CA-B5F8-96A0-D64C-89C05A219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FF3C2-8827-45B3-B583-E29320A35ADA}" type="datetime1">
              <a:rPr lang="en-US" smtClean="0"/>
              <a:t>4/10/2023</a:t>
            </a:fld>
            <a:endParaRPr lang="en-US" dirty="0"/>
          </a:p>
        </p:txBody>
      </p:sp>
      <p:sp>
        <p:nvSpPr>
          <p:cNvPr id="5" name="Footer Placeholder 4">
            <a:extLst>
              <a:ext uri="{FF2B5EF4-FFF2-40B4-BE49-F238E27FC236}">
                <a16:creationId xmlns:a16="http://schemas.microsoft.com/office/drawing/2014/main" id="{83164839-AA28-8696-63AB-ECB064C6B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49705DFA-B988-B7FE-F465-5B6D41AC4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21710-CE4D-49AE-8C86-F0A7E3DFEF1E}" type="slidenum">
              <a:rPr lang="en-US" smtClean="0"/>
              <a:t>‹#›</a:t>
            </a:fld>
            <a:endParaRPr lang="en-US" dirty="0"/>
          </a:p>
        </p:txBody>
      </p:sp>
    </p:spTree>
    <p:extLst>
      <p:ext uri="{BB962C8B-B14F-4D97-AF65-F5344CB8AC3E}">
        <p14:creationId xmlns:p14="http://schemas.microsoft.com/office/powerpoint/2010/main" val="231261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EBCB-B453-38C9-F6E5-DD5091D037C3}"/>
              </a:ext>
            </a:extLst>
          </p:cNvPr>
          <p:cNvSpPr>
            <a:spLocks noGrp="1"/>
          </p:cNvSpPr>
          <p:nvPr>
            <p:ph type="ctrTitle"/>
          </p:nvPr>
        </p:nvSpPr>
        <p:spPr>
          <a:xfrm>
            <a:off x="366125" y="3302800"/>
            <a:ext cx="11116850" cy="799533"/>
          </a:xfrm>
        </p:spPr>
        <p:txBody>
          <a:bodyPr>
            <a:noAutofit/>
          </a:bodyPr>
          <a:lstStyle/>
          <a:p>
            <a:r>
              <a:rPr lang="en-US" sz="4400" b="1" dirty="0">
                <a:solidFill>
                  <a:srgbClr val="0F0FFF"/>
                </a:solidFill>
                <a:latin typeface="Verdana" panose="020B0604030504040204" pitchFamily="34" charset="0"/>
                <a:ea typeface="Verdana" panose="020B0604030504040204" pitchFamily="34" charset="0"/>
              </a:rPr>
              <a:t>Check Point</a:t>
            </a:r>
            <a:endParaRPr lang="en-US" sz="3800" b="1" dirty="0">
              <a:solidFill>
                <a:srgbClr val="0F0FFF"/>
              </a:solidFill>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1F1A1B74-8D6A-98A4-1B78-B004F6314B06}"/>
              </a:ext>
            </a:extLst>
          </p:cNvPr>
          <p:cNvSpPr>
            <a:spLocks noGrp="1"/>
          </p:cNvSpPr>
          <p:nvPr>
            <p:ph type="subTitle" idx="1"/>
          </p:nvPr>
        </p:nvSpPr>
        <p:spPr>
          <a:xfrm>
            <a:off x="445658" y="4672483"/>
            <a:ext cx="11372463" cy="1655762"/>
          </a:xfrm>
        </p:spPr>
        <p:txBody>
          <a:bodyPr>
            <a:normAutofit/>
          </a:bodyPr>
          <a:lstStyle/>
          <a:p>
            <a:pPr algn="l"/>
            <a:r>
              <a:rPr lang="en-US" sz="2200" b="1" dirty="0"/>
              <a:t>Students: </a:t>
            </a:r>
            <a:r>
              <a:rPr lang="en-US" sz="2200" dirty="0"/>
              <a:t>Brevin Banks</a:t>
            </a:r>
          </a:p>
          <a:p>
            <a:pPr algn="l"/>
            <a:r>
              <a:rPr lang="en-US" sz="2200" b="1" dirty="0"/>
              <a:t>Mentors: </a:t>
            </a:r>
            <a:r>
              <a:rPr lang="en-US" sz="2200" dirty="0"/>
              <a:t>Ugur Tumerdem, Manish Sahu, Adnan Munawar, Mohammad Salehizadeh, Russell Taylor</a:t>
            </a:r>
          </a:p>
        </p:txBody>
      </p:sp>
      <p:sp>
        <p:nvSpPr>
          <p:cNvPr id="8" name="Footer Placeholder 7">
            <a:extLst>
              <a:ext uri="{FF2B5EF4-FFF2-40B4-BE49-F238E27FC236}">
                <a16:creationId xmlns:a16="http://schemas.microsoft.com/office/drawing/2014/main" id="{613F675F-302F-EE4E-5621-2AAACB80DDB5}"/>
              </a:ext>
            </a:extLst>
          </p:cNvPr>
          <p:cNvSpPr>
            <a:spLocks noGrp="1"/>
          </p:cNvSpPr>
          <p:nvPr>
            <p:ph type="ftr" sz="quarter" idx="11"/>
          </p:nvPr>
        </p:nvSpPr>
        <p:spPr>
          <a:xfrm>
            <a:off x="-1027134" y="6384455"/>
            <a:ext cx="10070926" cy="365125"/>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AFABAB"/>
                </a:solidFill>
                <a:effectLst/>
                <a:latin typeface="Calibri" panose="020F0502020204030204" pitchFamily="34" charset="0"/>
                <a:ea typeface="Calibri" panose="020F0502020204030204" pitchFamily="34" charset="0"/>
                <a:cs typeface="Times New Roman" panose="02020603050405020304" pitchFamily="18" charset="0"/>
              </a:rPr>
              <a:t>Engineering Research Center for Computer Integrated Surgical Systems and Technology</a:t>
            </a:r>
            <a:endParaRPr lang="en-US" dirty="0"/>
          </a:p>
        </p:txBody>
      </p:sp>
      <p:sp>
        <p:nvSpPr>
          <p:cNvPr id="9" name="Slide Number Placeholder 8">
            <a:extLst>
              <a:ext uri="{FF2B5EF4-FFF2-40B4-BE49-F238E27FC236}">
                <a16:creationId xmlns:a16="http://schemas.microsoft.com/office/drawing/2014/main" id="{3052C702-F273-1994-A5ED-4CCACCFE561C}"/>
              </a:ext>
            </a:extLst>
          </p:cNvPr>
          <p:cNvSpPr>
            <a:spLocks noGrp="1"/>
          </p:cNvSpPr>
          <p:nvPr>
            <p:ph type="sldNum" sz="quarter" idx="12"/>
          </p:nvPr>
        </p:nvSpPr>
        <p:spPr/>
        <p:txBody>
          <a:bodyPr/>
          <a:lstStyle/>
          <a:p>
            <a:fld id="{C0521710-CE4D-49AE-8C86-F0A7E3DFEF1E}" type="slidenum">
              <a:rPr lang="en-US" sz="1600" b="1" smtClean="0"/>
              <a:t>1</a:t>
            </a:fld>
            <a:endParaRPr lang="en-US" sz="1600" b="1" dirty="0"/>
          </a:p>
        </p:txBody>
      </p:sp>
      <p:pic>
        <p:nvPicPr>
          <p:cNvPr id="10" name="Picture 9" descr="A picture containing text&#10;&#10;Description automatically generated">
            <a:extLst>
              <a:ext uri="{FF2B5EF4-FFF2-40B4-BE49-F238E27FC236}">
                <a16:creationId xmlns:a16="http://schemas.microsoft.com/office/drawing/2014/main" id="{3304BD00-44AB-A0DD-2E7F-3BE4DC33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291" y="6349530"/>
            <a:ext cx="502920" cy="400050"/>
          </a:xfrm>
          <a:prstGeom prst="rect">
            <a:avLst/>
          </a:prstGeom>
        </p:spPr>
      </p:pic>
      <p:sp>
        <p:nvSpPr>
          <p:cNvPr id="7" name="TextBox 6">
            <a:extLst>
              <a:ext uri="{FF2B5EF4-FFF2-40B4-BE49-F238E27FC236}">
                <a16:creationId xmlns:a16="http://schemas.microsoft.com/office/drawing/2014/main" id="{98DE3A44-7907-8BBD-25AA-34DC0760F7AF}"/>
              </a:ext>
            </a:extLst>
          </p:cNvPr>
          <p:cNvSpPr txBox="1"/>
          <p:nvPr/>
        </p:nvSpPr>
        <p:spPr>
          <a:xfrm>
            <a:off x="1133330" y="1676930"/>
            <a:ext cx="10349645" cy="1569660"/>
          </a:xfrm>
          <a:prstGeom prst="rect">
            <a:avLst/>
          </a:prstGeom>
          <a:noFill/>
        </p:spPr>
        <p:txBody>
          <a:bodyPr wrap="square">
            <a:spAutoFit/>
          </a:bodyPr>
          <a:lstStyle/>
          <a:p>
            <a:r>
              <a:rPr lang="en-US" sz="3200" b="1" dirty="0">
                <a:solidFill>
                  <a:srgbClr val="0F0FFF"/>
                </a:solidFill>
                <a:latin typeface="Verdana" panose="020B0604030504040204" pitchFamily="34" charset="0"/>
                <a:ea typeface="Verdana" panose="020B0604030504040204" pitchFamily="34" charset="0"/>
              </a:rPr>
              <a:t>Transparency Optimization of the Galen Surgical System with a Frequency Domain Admittance Controller Design</a:t>
            </a:r>
            <a:endParaRPr lang="en-US" sz="3200" dirty="0"/>
          </a:p>
        </p:txBody>
      </p:sp>
    </p:spTree>
    <p:extLst>
      <p:ext uri="{BB962C8B-B14F-4D97-AF65-F5344CB8AC3E}">
        <p14:creationId xmlns:p14="http://schemas.microsoft.com/office/powerpoint/2010/main" val="248330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p:txBody>
          <a:bodyPr/>
          <a:lstStyle/>
          <a:p>
            <a:r>
              <a:rPr lang="en-US" sz="4400" b="1" dirty="0">
                <a:solidFill>
                  <a:srgbClr val="0F0FFF"/>
                </a:solidFill>
                <a:latin typeface="Verdana" panose="020B0604030504040204" pitchFamily="34" charset="0"/>
                <a:ea typeface="Verdana" panose="020B0604030504040204" pitchFamily="34" charset="0"/>
              </a:rPr>
              <a:t>Simulated System Identification</a:t>
            </a:r>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10</a:t>
            </a:fld>
            <a:endParaRPr lang="en-US" dirty="0"/>
          </a:p>
        </p:txBody>
      </p:sp>
      <p:pic>
        <p:nvPicPr>
          <p:cNvPr id="7" name="My Movie 1">
            <a:hlinkClick r:id="" action="ppaction://media"/>
            <a:extLst>
              <a:ext uri="{FF2B5EF4-FFF2-40B4-BE49-F238E27FC236}">
                <a16:creationId xmlns:a16="http://schemas.microsoft.com/office/drawing/2014/main" id="{6C028EB5-61E1-4230-9BC9-221F7F79550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005917" y="1369634"/>
            <a:ext cx="4217987" cy="2372563"/>
          </a:xfrm>
        </p:spPr>
      </p:pic>
      <p:pic>
        <p:nvPicPr>
          <p:cNvPr id="11" name="Picture 10" descr="Chart, histogram&#10;&#10;Description automatically generated">
            <a:extLst>
              <a:ext uri="{FF2B5EF4-FFF2-40B4-BE49-F238E27FC236}">
                <a16:creationId xmlns:a16="http://schemas.microsoft.com/office/drawing/2014/main" id="{69438135-B3CF-7E82-67AF-FE4A4F3023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7763" y="3964381"/>
            <a:ext cx="4734293" cy="2358163"/>
          </a:xfrm>
          <a:prstGeom prst="rect">
            <a:avLst/>
          </a:prstGeom>
        </p:spPr>
      </p:pic>
      <p:sp>
        <p:nvSpPr>
          <p:cNvPr id="14" name="Content Placeholder 2">
            <a:extLst>
              <a:ext uri="{FF2B5EF4-FFF2-40B4-BE49-F238E27FC236}">
                <a16:creationId xmlns:a16="http://schemas.microsoft.com/office/drawing/2014/main" id="{1DD63DE0-0561-31E9-E2EB-1ADA70E3461A}"/>
              </a:ext>
            </a:extLst>
          </p:cNvPr>
          <p:cNvSpPr txBox="1">
            <a:spLocks/>
          </p:cNvSpPr>
          <p:nvPr/>
        </p:nvSpPr>
        <p:spPr>
          <a:xfrm>
            <a:off x="968096" y="1367668"/>
            <a:ext cx="5598714" cy="476264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Identify P(s) – the robot dynamics. Assume linear even though it’s nonlinear. Okay for small steady movements. Should have transfer function similar to mass spring damper in form.</a:t>
            </a:r>
          </a:p>
          <a:p>
            <a:r>
              <a:rPr lang="en-US" dirty="0"/>
              <a:t>For cartesian velocity control we required the simulated Galen Jacobian. Derived forward kinematics and Jacobian for the simulated robot. </a:t>
            </a:r>
          </a:p>
          <a:p>
            <a:r>
              <a:rPr lang="en-US" dirty="0"/>
              <a:t>Apply input signal. Chirp input in our case. Measure output. MATLAB system Identification tools </a:t>
            </a:r>
            <a:r>
              <a:rPr lang="en-US" dirty="0" err="1"/>
              <a:t>tf</a:t>
            </a:r>
            <a:r>
              <a:rPr lang="en-US" dirty="0"/>
              <a:t> and </a:t>
            </a:r>
            <a:r>
              <a:rPr lang="en-US" dirty="0" err="1"/>
              <a:t>ssest</a:t>
            </a:r>
            <a:r>
              <a:rPr lang="en-US" dirty="0"/>
              <a:t> help find at least a 2</a:t>
            </a:r>
            <a:r>
              <a:rPr lang="en-US" baseline="30000" dirty="0"/>
              <a:t>nd</a:t>
            </a:r>
            <a:r>
              <a:rPr lang="en-US" dirty="0"/>
              <a:t> order estimate for P(s)</a:t>
            </a:r>
          </a:p>
          <a:p>
            <a:endParaRPr lang="en-US" dirty="0"/>
          </a:p>
        </p:txBody>
      </p:sp>
    </p:spTree>
    <p:extLst>
      <p:ext uri="{BB962C8B-B14F-4D97-AF65-F5344CB8AC3E}">
        <p14:creationId xmlns:p14="http://schemas.microsoft.com/office/powerpoint/2010/main" val="369901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p:txBody>
          <a:bodyPr>
            <a:normAutofit/>
          </a:bodyPr>
          <a:lstStyle/>
          <a:p>
            <a:r>
              <a:rPr lang="en-US" sz="3200" b="1" dirty="0">
                <a:solidFill>
                  <a:srgbClr val="0F0FFF"/>
                </a:solidFill>
                <a:latin typeface="Verdana" panose="020B0604030504040204" pitchFamily="34" charset="0"/>
                <a:ea typeface="Verdana" panose="020B0604030504040204" pitchFamily="34" charset="0"/>
              </a:rPr>
              <a:t>Simulated System Identification: Results</a:t>
            </a:r>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11</a:t>
            </a:fld>
            <a:endParaRPr lang="en-US" dirty="0"/>
          </a:p>
        </p:txBody>
      </p:sp>
      <p:sp>
        <p:nvSpPr>
          <p:cNvPr id="14" name="Content Placeholder 2">
            <a:extLst>
              <a:ext uri="{FF2B5EF4-FFF2-40B4-BE49-F238E27FC236}">
                <a16:creationId xmlns:a16="http://schemas.microsoft.com/office/drawing/2014/main" id="{1DD63DE0-0561-31E9-E2EB-1ADA70E3461A}"/>
              </a:ext>
            </a:extLst>
          </p:cNvPr>
          <p:cNvSpPr txBox="1">
            <a:spLocks/>
          </p:cNvSpPr>
          <p:nvPr/>
        </p:nvSpPr>
        <p:spPr>
          <a:xfrm>
            <a:off x="968096" y="1367668"/>
            <a:ext cx="5598714" cy="4762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r>
              <a:rPr lang="en-US" sz="2400" dirty="0"/>
              <a:t>Verified Jacobian and Forward kinematics of the robot with cartesian control.</a:t>
            </a:r>
          </a:p>
          <a:p>
            <a:r>
              <a:rPr lang="en-US" sz="2400" dirty="0"/>
              <a:t>Resultant identified transfer functions</a:t>
            </a:r>
          </a:p>
          <a:p>
            <a:pPr marL="0" indent="0">
              <a:buNone/>
            </a:pPr>
            <a:endParaRPr lang="en-US" sz="2400" dirty="0"/>
          </a:p>
          <a:p>
            <a:endParaRPr lang="en-US" sz="2400" dirty="0"/>
          </a:p>
        </p:txBody>
      </p:sp>
      <p:pic>
        <p:nvPicPr>
          <p:cNvPr id="3073" name="Picture 1" descr="10 &#10;Cmd (O) Scale &#10;Cmd (I) Scale &#10;cmd (2) scale &#10;cmd (3) scale &#10;Cmd (4) Scale &#10;Cmd (5) Scale &#10;Reset Scales &#10;tk &#10;0.0100 &#10;carriagel_joint &#10;0.0000 &#10;carriage2_jOint &#10;0.0100 &#10;carriage3_joint &#10;0.0001 &#10;roll_joint &#10;0.0000 &#10;TiltDistalLinkageandForceSensor-Endoscope35degreeinREMS &#10;0.0100 &#10;tiltJOint &#10;Reset Cmds &#10;Effort Position Veloci &#10;Effort Position Veloc &#10;Effort Position Veloc &#10;Effort position Veloc &#10;Effort Position Veloc &#10;Effort Position Veloc ">
            <a:extLst>
              <a:ext uri="{FF2B5EF4-FFF2-40B4-BE49-F238E27FC236}">
                <a16:creationId xmlns:a16="http://schemas.microsoft.com/office/drawing/2014/main" id="{9747FE8C-7005-2139-8E26-8F1A69F59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465" y="1766597"/>
            <a:ext cx="4387335" cy="40429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9">
            <a:extLst>
              <a:ext uri="{FF2B5EF4-FFF2-40B4-BE49-F238E27FC236}">
                <a16:creationId xmlns:a16="http://schemas.microsoft.com/office/drawing/2014/main" id="{97550DA2-5E05-9B8F-EE1C-5A05F6718AAA}"/>
              </a:ext>
            </a:extLst>
          </p:cNvPr>
          <p:cNvGraphicFramePr>
            <a:graphicFrameLocks noGrp="1"/>
          </p:cNvGraphicFramePr>
          <p:nvPr>
            <p:extLst>
              <p:ext uri="{D42A27DB-BD31-4B8C-83A1-F6EECF244321}">
                <p14:modId xmlns:p14="http://schemas.microsoft.com/office/powerpoint/2010/main" val="1880612787"/>
              </p:ext>
            </p:extLst>
          </p:nvPr>
        </p:nvGraphicFramePr>
        <p:xfrm>
          <a:off x="968096" y="3071450"/>
          <a:ext cx="5325036" cy="3284900"/>
        </p:xfrm>
        <a:graphic>
          <a:graphicData uri="http://schemas.openxmlformats.org/drawingml/2006/table">
            <a:tbl>
              <a:tblPr firstRow="1" bandRow="1">
                <a:tableStyleId>{5C22544A-7EE6-4342-B048-85BDC9FD1C3A}</a:tableStyleId>
              </a:tblPr>
              <a:tblGrid>
                <a:gridCol w="1223775">
                  <a:extLst>
                    <a:ext uri="{9D8B030D-6E8A-4147-A177-3AD203B41FA5}">
                      <a16:colId xmlns:a16="http://schemas.microsoft.com/office/drawing/2014/main" val="1742800565"/>
                    </a:ext>
                  </a:extLst>
                </a:gridCol>
                <a:gridCol w="2976189">
                  <a:extLst>
                    <a:ext uri="{9D8B030D-6E8A-4147-A177-3AD203B41FA5}">
                      <a16:colId xmlns:a16="http://schemas.microsoft.com/office/drawing/2014/main" val="4153212020"/>
                    </a:ext>
                  </a:extLst>
                </a:gridCol>
                <a:gridCol w="1125072">
                  <a:extLst>
                    <a:ext uri="{9D8B030D-6E8A-4147-A177-3AD203B41FA5}">
                      <a16:colId xmlns:a16="http://schemas.microsoft.com/office/drawing/2014/main" val="1631931898"/>
                    </a:ext>
                  </a:extLst>
                </a:gridCol>
              </a:tblGrid>
              <a:tr h="907460">
                <a:tc>
                  <a:txBody>
                    <a:bodyPr/>
                    <a:lstStyle/>
                    <a:p>
                      <a:r>
                        <a:rPr lang="en-US" sz="1600" dirty="0"/>
                        <a:t>Velocity Component</a:t>
                      </a:r>
                    </a:p>
                  </a:txBody>
                  <a:tcPr/>
                </a:tc>
                <a:tc>
                  <a:txBody>
                    <a:bodyPr/>
                    <a:lstStyle/>
                    <a:p>
                      <a:r>
                        <a:rPr lang="en-US" sz="1600" dirty="0"/>
                        <a:t>Transfer Function</a:t>
                      </a:r>
                    </a:p>
                  </a:txBody>
                  <a:tcPr/>
                </a:tc>
                <a:tc>
                  <a:txBody>
                    <a:bodyPr/>
                    <a:lstStyle/>
                    <a:p>
                      <a:r>
                        <a:rPr lang="en-US" sz="1600" dirty="0"/>
                        <a:t>Quality of Match</a:t>
                      </a:r>
                    </a:p>
                  </a:txBody>
                  <a:tcPr/>
                </a:tc>
                <a:extLst>
                  <a:ext uri="{0D108BD9-81ED-4DB2-BD59-A6C34878D82A}">
                    <a16:rowId xmlns:a16="http://schemas.microsoft.com/office/drawing/2014/main" val="695658252"/>
                  </a:ext>
                </a:extLst>
              </a:tr>
              <a:tr h="0">
                <a:tc>
                  <a:txBody>
                    <a:bodyPr/>
                    <a:lstStyle/>
                    <a:p>
                      <a:r>
                        <a:rPr lang="en-US" sz="1400" dirty="0"/>
                        <a:t>Vx</a:t>
                      </a:r>
                    </a:p>
                  </a:txBody>
                  <a:tcPr/>
                </a:tc>
                <a:tc>
                  <a:txBody>
                    <a:bodyPr/>
                    <a:lstStyle/>
                    <a:p>
                      <a:r>
                        <a:rPr lang="pt-BR" sz="1200" dirty="0"/>
                        <a:t>132.8/(s + 145.8) </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t>77.93%</a:t>
                      </a:r>
                    </a:p>
                    <a:p>
                      <a:endParaRPr lang="en-US" sz="1400" dirty="0"/>
                    </a:p>
                  </a:txBody>
                  <a:tcPr/>
                </a:tc>
                <a:extLst>
                  <a:ext uri="{0D108BD9-81ED-4DB2-BD59-A6C34878D82A}">
                    <a16:rowId xmlns:a16="http://schemas.microsoft.com/office/drawing/2014/main" val="3676482900"/>
                  </a:ext>
                </a:extLst>
              </a:tr>
              <a:tr h="0">
                <a:tc>
                  <a:txBody>
                    <a:bodyPr/>
                    <a:lstStyle/>
                    <a:p>
                      <a:r>
                        <a:rPr lang="en-US" sz="1400" dirty="0" err="1"/>
                        <a:t>Vy</a:t>
                      </a:r>
                      <a:endParaRPr lang="en-US" sz="1400" dirty="0"/>
                    </a:p>
                  </a:txBody>
                  <a:tcPr/>
                </a:tc>
                <a:tc>
                  <a:txBody>
                    <a:bodyPr/>
                    <a:lstStyle/>
                    <a:p>
                      <a:r>
                        <a:rPr lang="pt-BR" sz="1200" dirty="0"/>
                        <a:t>131.8/(s + 132.4) </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t>92.15%</a:t>
                      </a:r>
                    </a:p>
                    <a:p>
                      <a:endParaRPr lang="en-US" sz="1400" dirty="0"/>
                    </a:p>
                  </a:txBody>
                  <a:tcPr/>
                </a:tc>
                <a:extLst>
                  <a:ext uri="{0D108BD9-81ED-4DB2-BD59-A6C34878D82A}">
                    <a16:rowId xmlns:a16="http://schemas.microsoft.com/office/drawing/2014/main" val="118255461"/>
                  </a:ext>
                </a:extLst>
              </a:tr>
              <a:tr h="243609">
                <a:tc>
                  <a:txBody>
                    <a:bodyPr/>
                    <a:lstStyle/>
                    <a:p>
                      <a:r>
                        <a:rPr lang="en-US" sz="1400" dirty="0" err="1"/>
                        <a:t>Vz</a:t>
                      </a:r>
                      <a:endParaRPr lang="en-US" sz="1400" dirty="0"/>
                    </a:p>
                  </a:txBody>
                  <a:tcPr/>
                </a:tc>
                <a:tc>
                  <a:txBody>
                    <a:bodyPr/>
                    <a:lstStyle/>
                    <a:p>
                      <a:r>
                        <a:rPr lang="pt-BR" sz="1200" dirty="0"/>
                        <a:t>1.973e06/(s^2 + 1.558e04*s + 1.975e06) </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t>92.58%</a:t>
                      </a:r>
                    </a:p>
                    <a:p>
                      <a:endParaRPr lang="en-US" sz="1400" dirty="0"/>
                    </a:p>
                  </a:txBody>
                  <a:tcPr/>
                </a:tc>
                <a:extLst>
                  <a:ext uri="{0D108BD9-81ED-4DB2-BD59-A6C34878D82A}">
                    <a16:rowId xmlns:a16="http://schemas.microsoft.com/office/drawing/2014/main" val="2386088979"/>
                  </a:ext>
                </a:extLst>
              </a:tr>
              <a:tr h="0">
                <a:tc>
                  <a:txBody>
                    <a:bodyPr/>
                    <a:lstStyle/>
                    <a:p>
                      <a:r>
                        <a:rPr lang="en-US" sz="1400" dirty="0" err="1"/>
                        <a:t>Wx</a:t>
                      </a:r>
                      <a:endParaRPr lang="en-US" sz="1400" dirty="0"/>
                    </a:p>
                  </a:txBody>
                  <a:tcPr/>
                </a:tc>
                <a:tc>
                  <a:txBody>
                    <a:bodyPr/>
                    <a:lstStyle/>
                    <a:p>
                      <a:r>
                        <a:rPr lang="pt-BR" sz="1200" dirty="0"/>
                        <a:t>2.542e05/(s^2 + 153.1*s + 2.561e05) </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t>89.39%</a:t>
                      </a:r>
                    </a:p>
                    <a:p>
                      <a:endParaRPr lang="en-US" sz="1400" dirty="0"/>
                    </a:p>
                  </a:txBody>
                  <a:tcPr/>
                </a:tc>
                <a:extLst>
                  <a:ext uri="{0D108BD9-81ED-4DB2-BD59-A6C34878D82A}">
                    <a16:rowId xmlns:a16="http://schemas.microsoft.com/office/drawing/2014/main" val="462359967"/>
                  </a:ext>
                </a:extLst>
              </a:tr>
              <a:tr h="0">
                <a:tc>
                  <a:txBody>
                    <a:bodyPr/>
                    <a:lstStyle/>
                    <a:p>
                      <a:r>
                        <a:rPr lang="en-US" sz="1400" dirty="0"/>
                        <a:t>Wy</a:t>
                      </a:r>
                    </a:p>
                  </a:txBody>
                  <a:tcPr/>
                </a:tc>
                <a:tc>
                  <a:txBody>
                    <a:bodyPr/>
                    <a:lstStyle/>
                    <a:p>
                      <a:r>
                        <a:rPr lang="pt-BR" sz="1200" dirty="0"/>
                        <a:t>1.587e04/(s^2 + 230.7*s + 1.584e04) </a:t>
                      </a:r>
                      <a:endParaRPr lang="en-US" sz="1200" dirty="0"/>
                    </a:p>
                  </a:txBody>
                  <a:tcPr/>
                </a:tc>
                <a:tc>
                  <a:txBody>
                    <a:bodyPr/>
                    <a:lstStyle/>
                    <a:p>
                      <a:r>
                        <a:rPr lang="pt-BR" sz="1400" dirty="0"/>
                        <a:t>91.03%</a:t>
                      </a:r>
                      <a:endParaRPr lang="en-US" sz="1400" dirty="0"/>
                    </a:p>
                  </a:txBody>
                  <a:tcPr/>
                </a:tc>
                <a:extLst>
                  <a:ext uri="{0D108BD9-81ED-4DB2-BD59-A6C34878D82A}">
                    <a16:rowId xmlns:a16="http://schemas.microsoft.com/office/drawing/2014/main" val="1397491648"/>
                  </a:ext>
                </a:extLst>
              </a:tr>
            </a:tbl>
          </a:graphicData>
        </a:graphic>
      </p:graphicFrame>
    </p:spTree>
    <p:extLst>
      <p:ext uri="{BB962C8B-B14F-4D97-AF65-F5344CB8AC3E}">
        <p14:creationId xmlns:p14="http://schemas.microsoft.com/office/powerpoint/2010/main" val="169327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p:txBody>
          <a:bodyPr>
            <a:normAutofit/>
          </a:bodyPr>
          <a:lstStyle/>
          <a:p>
            <a:r>
              <a:rPr lang="en-US" sz="3200" b="1" dirty="0">
                <a:solidFill>
                  <a:srgbClr val="0F0FFF"/>
                </a:solidFill>
                <a:latin typeface="Verdana" panose="020B0604030504040204" pitchFamily="34" charset="0"/>
                <a:ea typeface="Verdana" panose="020B0604030504040204" pitchFamily="34" charset="0"/>
              </a:rPr>
              <a:t>Application of Admittance Controller in AMBF</a:t>
            </a:r>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12</a:t>
            </a:fld>
            <a:endParaRPr lang="en-US" dirty="0"/>
          </a:p>
        </p:txBody>
      </p:sp>
      <p:sp>
        <p:nvSpPr>
          <p:cNvPr id="14" name="Content Placeholder 2">
            <a:extLst>
              <a:ext uri="{FF2B5EF4-FFF2-40B4-BE49-F238E27FC236}">
                <a16:creationId xmlns:a16="http://schemas.microsoft.com/office/drawing/2014/main" id="{1DD63DE0-0561-31E9-E2EB-1ADA70E3461A}"/>
              </a:ext>
            </a:extLst>
          </p:cNvPr>
          <p:cNvSpPr txBox="1">
            <a:spLocks/>
          </p:cNvSpPr>
          <p:nvPr/>
        </p:nvSpPr>
        <p:spPr>
          <a:xfrm>
            <a:off x="968096" y="1367668"/>
            <a:ext cx="5598714" cy="4762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pPr marL="0" indent="0">
              <a:buNone/>
            </a:pPr>
            <a:endParaRPr lang="en-US" sz="2400" dirty="0"/>
          </a:p>
          <a:p>
            <a:endParaRPr lang="en-US" sz="2400" dirty="0"/>
          </a:p>
        </p:txBody>
      </p:sp>
      <p:pic>
        <p:nvPicPr>
          <p:cNvPr id="4" name="Picture 3">
            <a:extLst>
              <a:ext uri="{FF2B5EF4-FFF2-40B4-BE49-F238E27FC236}">
                <a16:creationId xmlns:a16="http://schemas.microsoft.com/office/drawing/2014/main" id="{D80E7504-A37F-60F0-23C0-C8D1A34BCEB4}"/>
              </a:ext>
            </a:extLst>
          </p:cNvPr>
          <p:cNvPicPr>
            <a:picLocks noChangeAspect="1"/>
          </p:cNvPicPr>
          <p:nvPr/>
        </p:nvPicPr>
        <p:blipFill>
          <a:blip r:embed="rId2"/>
          <a:stretch>
            <a:fillRect/>
          </a:stretch>
        </p:blipFill>
        <p:spPr>
          <a:xfrm>
            <a:off x="1575515" y="3689119"/>
            <a:ext cx="3303556" cy="2667231"/>
          </a:xfrm>
          <a:prstGeom prst="rect">
            <a:avLst/>
          </a:prstGeom>
        </p:spPr>
      </p:pic>
      <p:sp>
        <p:nvSpPr>
          <p:cNvPr id="6" name="Content Placeholder 2">
            <a:extLst>
              <a:ext uri="{FF2B5EF4-FFF2-40B4-BE49-F238E27FC236}">
                <a16:creationId xmlns:a16="http://schemas.microsoft.com/office/drawing/2014/main" id="{5B3074C4-5003-F245-2B3F-5C11CEB47785}"/>
              </a:ext>
            </a:extLst>
          </p:cNvPr>
          <p:cNvSpPr txBox="1">
            <a:spLocks/>
          </p:cNvSpPr>
          <p:nvPr/>
        </p:nvSpPr>
        <p:spPr>
          <a:xfrm>
            <a:off x="1120496" y="1520068"/>
            <a:ext cx="5598714" cy="4762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r>
              <a:rPr lang="en-US" sz="2400" dirty="0"/>
              <a:t>Test the stability of identified transfer functions. Find acceptable and unacceptable m_ad and b_ad values</a:t>
            </a:r>
          </a:p>
          <a:p>
            <a:r>
              <a:rPr lang="en-US" sz="2400" dirty="0"/>
              <a:t>Test in actual contact with object</a:t>
            </a:r>
          </a:p>
          <a:p>
            <a:pPr marL="0" indent="0">
              <a:buNone/>
            </a:pPr>
            <a:endParaRPr lang="en-US" sz="2400" dirty="0"/>
          </a:p>
          <a:p>
            <a:endParaRPr lang="en-US" sz="2400" dirty="0"/>
          </a:p>
        </p:txBody>
      </p:sp>
      <p:pic>
        <p:nvPicPr>
          <p:cNvPr id="8" name="Picture 7">
            <a:extLst>
              <a:ext uri="{FF2B5EF4-FFF2-40B4-BE49-F238E27FC236}">
                <a16:creationId xmlns:a16="http://schemas.microsoft.com/office/drawing/2014/main" id="{1F13DDF6-029D-89D2-1DDF-B4311FA0396D}"/>
              </a:ext>
            </a:extLst>
          </p:cNvPr>
          <p:cNvPicPr>
            <a:picLocks noChangeAspect="1"/>
          </p:cNvPicPr>
          <p:nvPr/>
        </p:nvPicPr>
        <p:blipFill>
          <a:blip r:embed="rId3"/>
          <a:stretch>
            <a:fillRect/>
          </a:stretch>
        </p:blipFill>
        <p:spPr>
          <a:xfrm>
            <a:off x="6302406" y="2636464"/>
            <a:ext cx="5468198" cy="3013525"/>
          </a:xfrm>
          <a:prstGeom prst="rect">
            <a:avLst/>
          </a:prstGeom>
        </p:spPr>
      </p:pic>
    </p:spTree>
    <p:extLst>
      <p:ext uri="{BB962C8B-B14F-4D97-AF65-F5344CB8AC3E}">
        <p14:creationId xmlns:p14="http://schemas.microsoft.com/office/powerpoint/2010/main" val="33264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p:txBody>
          <a:bodyPr>
            <a:normAutofit/>
          </a:bodyPr>
          <a:lstStyle/>
          <a:p>
            <a:r>
              <a:rPr lang="en-US" sz="3200" b="1" dirty="0">
                <a:solidFill>
                  <a:srgbClr val="0F0FFF"/>
                </a:solidFill>
                <a:latin typeface="Verdana" panose="020B0604030504040204" pitchFamily="34" charset="0"/>
                <a:ea typeface="Verdana" panose="020B0604030504040204" pitchFamily="34" charset="0"/>
              </a:rPr>
              <a:t>Application of Admittance Controller in AMBF</a:t>
            </a:r>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13</a:t>
            </a:fld>
            <a:endParaRPr lang="en-US" dirty="0"/>
          </a:p>
        </p:txBody>
      </p:sp>
      <p:sp>
        <p:nvSpPr>
          <p:cNvPr id="14" name="Content Placeholder 2">
            <a:extLst>
              <a:ext uri="{FF2B5EF4-FFF2-40B4-BE49-F238E27FC236}">
                <a16:creationId xmlns:a16="http://schemas.microsoft.com/office/drawing/2014/main" id="{1DD63DE0-0561-31E9-E2EB-1ADA70E3461A}"/>
              </a:ext>
            </a:extLst>
          </p:cNvPr>
          <p:cNvSpPr txBox="1">
            <a:spLocks/>
          </p:cNvSpPr>
          <p:nvPr/>
        </p:nvSpPr>
        <p:spPr>
          <a:xfrm>
            <a:off x="968096" y="1367668"/>
            <a:ext cx="5598714" cy="4762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pPr marL="0" indent="0">
              <a:buNone/>
            </a:pPr>
            <a:endParaRPr lang="en-US" sz="2400" dirty="0"/>
          </a:p>
          <a:p>
            <a:endParaRPr lang="en-US" sz="2400" dirty="0"/>
          </a:p>
        </p:txBody>
      </p:sp>
      <p:sp>
        <p:nvSpPr>
          <p:cNvPr id="6" name="Content Placeholder 2">
            <a:extLst>
              <a:ext uri="{FF2B5EF4-FFF2-40B4-BE49-F238E27FC236}">
                <a16:creationId xmlns:a16="http://schemas.microsoft.com/office/drawing/2014/main" id="{5B3074C4-5003-F245-2B3F-5C11CEB47785}"/>
              </a:ext>
            </a:extLst>
          </p:cNvPr>
          <p:cNvSpPr txBox="1">
            <a:spLocks/>
          </p:cNvSpPr>
          <p:nvPr/>
        </p:nvSpPr>
        <p:spPr>
          <a:xfrm>
            <a:off x="1174192" y="1170444"/>
            <a:ext cx="10309504" cy="4762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a:p>
            <a:r>
              <a:rPr lang="en-US" sz="2400" dirty="0"/>
              <a:t>When in contact with the skull the stable m_ad and b_ad admittance control remains stable. The unstable m_ad and b_ad goes unstable as expected</a:t>
            </a:r>
          </a:p>
          <a:p>
            <a:pPr marL="0" indent="0">
              <a:buNone/>
            </a:pPr>
            <a:endParaRPr lang="en-US" sz="2400" dirty="0"/>
          </a:p>
          <a:p>
            <a:endParaRPr lang="en-US" sz="2400" dirty="0"/>
          </a:p>
        </p:txBody>
      </p:sp>
      <p:pic>
        <p:nvPicPr>
          <p:cNvPr id="7" name="Picture 6">
            <a:extLst>
              <a:ext uri="{FF2B5EF4-FFF2-40B4-BE49-F238E27FC236}">
                <a16:creationId xmlns:a16="http://schemas.microsoft.com/office/drawing/2014/main" id="{32419919-E66A-0A3A-4C4A-9A9867B3977A}"/>
              </a:ext>
            </a:extLst>
          </p:cNvPr>
          <p:cNvPicPr>
            <a:picLocks noChangeAspect="1"/>
          </p:cNvPicPr>
          <p:nvPr/>
        </p:nvPicPr>
        <p:blipFill>
          <a:blip r:embed="rId2"/>
          <a:stretch>
            <a:fillRect/>
          </a:stretch>
        </p:blipFill>
        <p:spPr>
          <a:xfrm>
            <a:off x="1655947" y="2496007"/>
            <a:ext cx="9095258" cy="3696020"/>
          </a:xfrm>
          <a:prstGeom prst="rect">
            <a:avLst/>
          </a:prstGeom>
        </p:spPr>
      </p:pic>
    </p:spTree>
    <p:extLst>
      <p:ext uri="{BB962C8B-B14F-4D97-AF65-F5344CB8AC3E}">
        <p14:creationId xmlns:p14="http://schemas.microsoft.com/office/powerpoint/2010/main" val="339396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3200" b="1" dirty="0">
                <a:solidFill>
                  <a:srgbClr val="0F0FFF"/>
                </a:solidFill>
                <a:latin typeface="Verdana" panose="020B0604030504040204" pitchFamily="34" charset="0"/>
                <a:ea typeface="Verdana" panose="020B0604030504040204" pitchFamily="34" charset="0"/>
              </a:rPr>
              <a:t>Setback discussion</a:t>
            </a:r>
            <a:endParaRPr lang="en-US" sz="32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14</a:t>
            </a:fld>
            <a:endParaRPr lang="en-US" sz="1600" b="1" dirty="0"/>
          </a:p>
        </p:txBody>
      </p:sp>
      <p:sp>
        <p:nvSpPr>
          <p:cNvPr id="6" name="Content Placeholder 2">
            <a:extLst>
              <a:ext uri="{FF2B5EF4-FFF2-40B4-BE49-F238E27FC236}">
                <a16:creationId xmlns:a16="http://schemas.microsoft.com/office/drawing/2014/main" id="{F5DE268C-14C5-5A70-18CD-7E3EA8B62450}"/>
              </a:ext>
            </a:extLst>
          </p:cNvPr>
          <p:cNvSpPr>
            <a:spLocks noGrp="1"/>
          </p:cNvSpPr>
          <p:nvPr>
            <p:ph idx="1"/>
          </p:nvPr>
        </p:nvSpPr>
        <p:spPr>
          <a:xfrm>
            <a:off x="658908" y="1690688"/>
            <a:ext cx="11053482" cy="4164386"/>
          </a:xfrm>
        </p:spPr>
        <p:txBody>
          <a:bodyPr>
            <a:normAutofit lnSpcReduction="10000"/>
          </a:bodyPr>
          <a:lstStyle/>
          <a:p>
            <a:endParaRPr lang="en-US" dirty="0"/>
          </a:p>
          <a:p>
            <a:r>
              <a:rPr lang="en-US" dirty="0"/>
              <a:t>Feasibility of controller design took longer than expected to validate with previous literature</a:t>
            </a:r>
          </a:p>
          <a:p>
            <a:endParaRPr lang="en-US" dirty="0"/>
          </a:p>
          <a:p>
            <a:r>
              <a:rPr lang="en-US" dirty="0"/>
              <a:t>System identification was not entirely conceived within the scope of this project and the deliverable for that has become more critical.</a:t>
            </a:r>
          </a:p>
          <a:p>
            <a:endParaRPr lang="en-US" dirty="0"/>
          </a:p>
          <a:p>
            <a:r>
              <a:rPr lang="en-US" dirty="0"/>
              <a:t>Mentors decided to move the user study for now to focus on the more pressing design of the controller and implementation virtual fixtures.</a:t>
            </a:r>
          </a:p>
        </p:txBody>
      </p:sp>
    </p:spTree>
    <p:extLst>
      <p:ext uri="{BB962C8B-B14F-4D97-AF65-F5344CB8AC3E}">
        <p14:creationId xmlns:p14="http://schemas.microsoft.com/office/powerpoint/2010/main" val="257808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3200" b="1" dirty="0">
                <a:solidFill>
                  <a:srgbClr val="0F0FFF"/>
                </a:solidFill>
                <a:latin typeface="Verdana" panose="020B0604030504040204" pitchFamily="34" charset="0"/>
                <a:ea typeface="Verdana" panose="020B0604030504040204" pitchFamily="34" charset="0"/>
              </a:rPr>
              <a:t>Justification for Deliverables Adjustment</a:t>
            </a:r>
            <a:endParaRPr lang="en-US" sz="32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15</a:t>
            </a:fld>
            <a:endParaRPr lang="en-US" sz="1600" b="1" dirty="0"/>
          </a:p>
        </p:txBody>
      </p:sp>
      <p:pic>
        <p:nvPicPr>
          <p:cNvPr id="4" name="Picture 3">
            <a:extLst>
              <a:ext uri="{FF2B5EF4-FFF2-40B4-BE49-F238E27FC236}">
                <a16:creationId xmlns:a16="http://schemas.microsoft.com/office/drawing/2014/main" id="{6A32C0A3-A88F-1C59-2FE5-4AE5FA6ED579}"/>
              </a:ext>
            </a:extLst>
          </p:cNvPr>
          <p:cNvPicPr>
            <a:picLocks noChangeAspect="1"/>
          </p:cNvPicPr>
          <p:nvPr/>
        </p:nvPicPr>
        <p:blipFill>
          <a:blip r:embed="rId2"/>
          <a:stretch>
            <a:fillRect/>
          </a:stretch>
        </p:blipFill>
        <p:spPr>
          <a:xfrm>
            <a:off x="377589" y="1371263"/>
            <a:ext cx="8073213" cy="4725783"/>
          </a:xfrm>
          <a:prstGeom prst="rect">
            <a:avLst/>
          </a:prstGeom>
        </p:spPr>
      </p:pic>
      <p:sp>
        <p:nvSpPr>
          <p:cNvPr id="6" name="Content Placeholder 2">
            <a:extLst>
              <a:ext uri="{FF2B5EF4-FFF2-40B4-BE49-F238E27FC236}">
                <a16:creationId xmlns:a16="http://schemas.microsoft.com/office/drawing/2014/main" id="{F5DE268C-14C5-5A70-18CD-7E3EA8B62450}"/>
              </a:ext>
            </a:extLst>
          </p:cNvPr>
          <p:cNvSpPr>
            <a:spLocks noGrp="1"/>
          </p:cNvSpPr>
          <p:nvPr>
            <p:ph idx="1"/>
          </p:nvPr>
        </p:nvSpPr>
        <p:spPr>
          <a:xfrm>
            <a:off x="8643544" y="1371263"/>
            <a:ext cx="3077809" cy="4164386"/>
          </a:xfrm>
        </p:spPr>
        <p:txBody>
          <a:bodyPr>
            <a:normAutofit fontScale="92500" lnSpcReduction="20000"/>
          </a:bodyPr>
          <a:lstStyle/>
          <a:p>
            <a:endParaRPr lang="en-US" dirty="0"/>
          </a:p>
          <a:p>
            <a:r>
              <a:rPr lang="en-US" dirty="0"/>
              <a:t>Implementation of velocity control in cartesian space</a:t>
            </a:r>
          </a:p>
          <a:p>
            <a:endParaRPr lang="en-US" dirty="0"/>
          </a:p>
          <a:p>
            <a:r>
              <a:rPr lang="en-US" dirty="0"/>
              <a:t>Simulated model differs largely from real hardware </a:t>
            </a:r>
          </a:p>
          <a:p>
            <a:endParaRPr lang="en-US" dirty="0"/>
          </a:p>
          <a:p>
            <a:r>
              <a:rPr lang="en-US" dirty="0"/>
              <a:t>System identification simplifies P(s)</a:t>
            </a:r>
          </a:p>
        </p:txBody>
      </p:sp>
    </p:spTree>
    <p:extLst>
      <p:ext uri="{BB962C8B-B14F-4D97-AF65-F5344CB8AC3E}">
        <p14:creationId xmlns:p14="http://schemas.microsoft.com/office/powerpoint/2010/main" val="2532740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Updated Deliverables</a:t>
            </a:r>
            <a:endParaRPr lang="en-US" sz="4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p:txBody>
          <a:bodyPr>
            <a:normAutofit fontScale="85000" lnSpcReduction="10000"/>
          </a:bodyPr>
          <a:lstStyle/>
          <a:p>
            <a:pPr marL="0" indent="0">
              <a:buNone/>
            </a:pPr>
            <a:r>
              <a:rPr lang="en-US" sz="2000" b="1" u="sng" dirty="0">
                <a:solidFill>
                  <a:srgbClr val="FF0000"/>
                </a:solidFill>
                <a:ea typeface="Verdana" panose="020B0604030504040204" pitchFamily="34" charset="0"/>
              </a:rPr>
              <a:t>Minimum:</a:t>
            </a:r>
            <a:r>
              <a:rPr lang="en-US" sz="2000" b="1" dirty="0">
                <a:solidFill>
                  <a:srgbClr val="FF0000"/>
                </a:solidFill>
                <a:ea typeface="Verdana" panose="020B0604030504040204" pitchFamily="34" charset="0"/>
              </a:rPr>
              <a:t> Due 4/18/2023</a:t>
            </a:r>
          </a:p>
          <a:p>
            <a:r>
              <a:rPr lang="en-US" sz="2000" dirty="0">
                <a:ea typeface="Verdana" panose="020B0604030504040204" pitchFamily="34" charset="0"/>
              </a:rPr>
              <a:t>A stable frequency domain admittance controller in MATLAB code for the Galen surgical robot in the AMBF simulation environment </a:t>
            </a:r>
            <a:r>
              <a:rPr lang="en-US" sz="2000" dirty="0">
                <a:solidFill>
                  <a:srgbClr val="92D050"/>
                </a:solidFill>
                <a:ea typeface="Verdana" panose="020B0604030504040204" pitchFamily="34" charset="0"/>
              </a:rPr>
              <a:t>Completed</a:t>
            </a:r>
          </a:p>
          <a:p>
            <a:r>
              <a:rPr lang="en-US" sz="2000" dirty="0">
                <a:ea typeface="Verdana" panose="020B0604030504040204" pitchFamily="34" charset="0"/>
              </a:rPr>
              <a:t>A simulated control system package with optimized transparency containing code files that can be used in AMBF and MATLAB and is transferable to hardware </a:t>
            </a:r>
            <a:r>
              <a:rPr lang="en-US" sz="2000" dirty="0">
                <a:solidFill>
                  <a:srgbClr val="92D050"/>
                </a:solidFill>
                <a:ea typeface="Verdana" panose="020B0604030504040204" pitchFamily="34" charset="0"/>
              </a:rPr>
              <a:t>Completed</a:t>
            </a:r>
            <a:endParaRPr lang="en-US" sz="2000" dirty="0">
              <a:ea typeface="Verdana" panose="020B0604030504040204" pitchFamily="34" charset="0"/>
            </a:endParaRPr>
          </a:p>
          <a:p>
            <a:pPr marL="0" indent="0">
              <a:buNone/>
            </a:pPr>
            <a:r>
              <a:rPr lang="en-US" sz="2000" b="1" u="sng" dirty="0">
                <a:solidFill>
                  <a:srgbClr val="00B050"/>
                </a:solidFill>
                <a:ea typeface="Verdana" panose="020B0604030504040204" pitchFamily="34" charset="0"/>
              </a:rPr>
              <a:t>Expected:</a:t>
            </a:r>
            <a:r>
              <a:rPr lang="en-US" sz="2000" b="1" dirty="0">
                <a:solidFill>
                  <a:srgbClr val="00B050"/>
                </a:solidFill>
                <a:ea typeface="Verdana" panose="020B0604030504040204" pitchFamily="34" charset="0"/>
              </a:rPr>
              <a:t> Due 4/25/2023</a:t>
            </a:r>
          </a:p>
          <a:p>
            <a:r>
              <a:rPr lang="en-US" sz="2000" dirty="0">
                <a:ea typeface="Verdana" panose="020B0604030504040204" pitchFamily="34" charset="0"/>
              </a:rPr>
              <a:t>An applied control system package to the low-level Galen controller that is stable and optimized for transparency including virtual fixtures </a:t>
            </a:r>
            <a:r>
              <a:rPr lang="en-US" sz="2000" dirty="0">
                <a:solidFill>
                  <a:schemeClr val="accent4">
                    <a:lumMod val="75000"/>
                  </a:schemeClr>
                </a:solidFill>
                <a:ea typeface="Verdana" panose="020B0604030504040204" pitchFamily="34" charset="0"/>
              </a:rPr>
              <a:t>In progress</a:t>
            </a:r>
          </a:p>
          <a:p>
            <a:r>
              <a:rPr lang="en-US" sz="2000" dirty="0">
                <a:ea typeface="Verdana" panose="020B0604030504040204" pitchFamily="34" charset="0"/>
              </a:rPr>
              <a:t>A validated objective improvement in transparency according to specified metrics, with identified system dynamics </a:t>
            </a:r>
            <a:r>
              <a:rPr lang="en-US" sz="2000" dirty="0">
                <a:solidFill>
                  <a:schemeClr val="accent4">
                    <a:lumMod val="75000"/>
                  </a:schemeClr>
                </a:solidFill>
                <a:ea typeface="Verdana" panose="020B0604030504040204" pitchFamily="34" charset="0"/>
              </a:rPr>
              <a:t>In progress</a:t>
            </a:r>
          </a:p>
          <a:p>
            <a:pPr marL="0" indent="0">
              <a:buNone/>
            </a:pPr>
            <a:r>
              <a:rPr lang="en-US" sz="2000" b="1" u="sng" dirty="0">
                <a:solidFill>
                  <a:srgbClr val="FFC000"/>
                </a:solidFill>
                <a:ea typeface="Verdana" panose="020B0604030504040204" pitchFamily="34" charset="0"/>
              </a:rPr>
              <a:t>Maximum:</a:t>
            </a:r>
            <a:r>
              <a:rPr lang="en-US" sz="2000" b="1" dirty="0">
                <a:solidFill>
                  <a:srgbClr val="FFC000"/>
                </a:solidFill>
                <a:ea typeface="Verdana" panose="020B0604030504040204" pitchFamily="34" charset="0"/>
              </a:rPr>
              <a:t>  Due 5/5/2023</a:t>
            </a:r>
          </a:p>
          <a:p>
            <a:r>
              <a:rPr lang="en-US" sz="2000" dirty="0">
                <a:ea typeface="Verdana" panose="020B0604030504040204" pitchFamily="34" charset="0"/>
              </a:rPr>
              <a:t>Implemented Virtual Fixtures that constrain the robot hardware within desired simulated bounds. </a:t>
            </a:r>
            <a:r>
              <a:rPr lang="en-US" sz="2000" dirty="0">
                <a:solidFill>
                  <a:srgbClr val="FF0000"/>
                </a:solidFill>
                <a:ea typeface="Verdana" panose="020B0604030504040204" pitchFamily="34" charset="0"/>
              </a:rPr>
              <a:t>Waiting</a:t>
            </a:r>
          </a:p>
          <a:p>
            <a:pPr marL="0" indent="0">
              <a:buNone/>
            </a:pPr>
            <a:r>
              <a:rPr lang="en-US" sz="2000" b="1" u="sng" dirty="0">
                <a:solidFill>
                  <a:srgbClr val="FFC000"/>
                </a:solidFill>
                <a:ea typeface="Verdana" panose="020B0604030504040204" pitchFamily="34" charset="0"/>
              </a:rPr>
              <a:t>Extended Maximum</a:t>
            </a:r>
            <a:r>
              <a:rPr lang="en-US" sz="2000" b="1" dirty="0">
                <a:solidFill>
                  <a:srgbClr val="FFC000"/>
                </a:solidFill>
                <a:ea typeface="Verdana" panose="020B0604030504040204" pitchFamily="34" charset="0"/>
              </a:rPr>
              <a:t>: TBD</a:t>
            </a:r>
          </a:p>
          <a:p>
            <a:r>
              <a:rPr lang="en-US" sz="2000" dirty="0">
                <a:solidFill>
                  <a:schemeClr val="bg2">
                    <a:lumMod val="75000"/>
                  </a:schemeClr>
                </a:solidFill>
                <a:ea typeface="Verdana" panose="020B0604030504040204" pitchFamily="34" charset="0"/>
              </a:rPr>
              <a:t>During the summer a completed user study to investigate subjective transparency preference with different controllers on the Galen robot </a:t>
            </a:r>
            <a:r>
              <a:rPr lang="en-US" sz="2000" dirty="0">
                <a:solidFill>
                  <a:srgbClr val="FF0000"/>
                </a:solidFill>
                <a:ea typeface="Verdana" panose="020B0604030504040204" pitchFamily="34" charset="0"/>
              </a:rPr>
              <a:t>Waiting</a:t>
            </a:r>
          </a:p>
          <a:p>
            <a:pPr marL="0" indent="0">
              <a:buNone/>
            </a:pPr>
            <a:endParaRPr lang="en-US" sz="2000" dirty="0">
              <a:solidFill>
                <a:srgbClr val="FF0000"/>
              </a:solidFill>
              <a:ea typeface="Verdana" panose="020B0604030504040204" pitchFamily="34" charset="0"/>
            </a:endParaRPr>
          </a:p>
          <a:p>
            <a:pPr marL="0" indent="0">
              <a:buNone/>
            </a:pPr>
            <a:endParaRPr lang="en-US" sz="2000" dirty="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16</a:t>
            </a:fld>
            <a:endParaRPr lang="en-US" sz="1600" b="1" dirty="0"/>
          </a:p>
        </p:txBody>
      </p:sp>
    </p:spTree>
    <p:extLst>
      <p:ext uri="{BB962C8B-B14F-4D97-AF65-F5344CB8AC3E}">
        <p14:creationId xmlns:p14="http://schemas.microsoft.com/office/powerpoint/2010/main" val="325343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Project Dependencies</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17</a:t>
            </a:fld>
            <a:endParaRPr lang="en-US" sz="1600" b="1" dirty="0"/>
          </a:p>
        </p:txBody>
      </p:sp>
      <p:graphicFrame>
        <p:nvGraphicFramePr>
          <p:cNvPr id="4" name="Table 3">
            <a:extLst>
              <a:ext uri="{FF2B5EF4-FFF2-40B4-BE49-F238E27FC236}">
                <a16:creationId xmlns:a16="http://schemas.microsoft.com/office/drawing/2014/main" id="{A1C8F890-81F6-FFF0-A148-707D1A690E9C}"/>
              </a:ext>
            </a:extLst>
          </p:cNvPr>
          <p:cNvGraphicFramePr>
            <a:graphicFrameLocks noGrp="1"/>
          </p:cNvGraphicFramePr>
          <p:nvPr>
            <p:extLst>
              <p:ext uri="{D42A27DB-BD31-4B8C-83A1-F6EECF244321}">
                <p14:modId xmlns:p14="http://schemas.microsoft.com/office/powerpoint/2010/main" val="1151830066"/>
              </p:ext>
            </p:extLst>
          </p:nvPr>
        </p:nvGraphicFramePr>
        <p:xfrm>
          <a:off x="769306" y="1819048"/>
          <a:ext cx="10584494" cy="4036001"/>
        </p:xfrm>
        <a:graphic>
          <a:graphicData uri="http://schemas.openxmlformats.org/drawingml/2006/table">
            <a:tbl>
              <a:tblPr>
                <a:tableStyleId>{7DF18680-E054-41AD-8BC1-D1AEF772440D}</a:tableStyleId>
              </a:tblPr>
              <a:tblGrid>
                <a:gridCol w="1714249">
                  <a:extLst>
                    <a:ext uri="{9D8B030D-6E8A-4147-A177-3AD203B41FA5}">
                      <a16:colId xmlns:a16="http://schemas.microsoft.com/office/drawing/2014/main" val="3835971107"/>
                    </a:ext>
                  </a:extLst>
                </a:gridCol>
                <a:gridCol w="1774049">
                  <a:extLst>
                    <a:ext uri="{9D8B030D-6E8A-4147-A177-3AD203B41FA5}">
                      <a16:colId xmlns:a16="http://schemas.microsoft.com/office/drawing/2014/main" val="3227165940"/>
                    </a:ext>
                  </a:extLst>
                </a:gridCol>
                <a:gridCol w="1774049">
                  <a:extLst>
                    <a:ext uri="{9D8B030D-6E8A-4147-A177-3AD203B41FA5}">
                      <a16:colId xmlns:a16="http://schemas.microsoft.com/office/drawing/2014/main" val="3622577709"/>
                    </a:ext>
                  </a:extLst>
                </a:gridCol>
                <a:gridCol w="1774049">
                  <a:extLst>
                    <a:ext uri="{9D8B030D-6E8A-4147-A177-3AD203B41FA5}">
                      <a16:colId xmlns:a16="http://schemas.microsoft.com/office/drawing/2014/main" val="2235180840"/>
                    </a:ext>
                  </a:extLst>
                </a:gridCol>
                <a:gridCol w="1774049">
                  <a:extLst>
                    <a:ext uri="{9D8B030D-6E8A-4147-A177-3AD203B41FA5}">
                      <a16:colId xmlns:a16="http://schemas.microsoft.com/office/drawing/2014/main" val="1157948026"/>
                    </a:ext>
                  </a:extLst>
                </a:gridCol>
                <a:gridCol w="1774049">
                  <a:extLst>
                    <a:ext uri="{9D8B030D-6E8A-4147-A177-3AD203B41FA5}">
                      <a16:colId xmlns:a16="http://schemas.microsoft.com/office/drawing/2014/main" val="3534402571"/>
                    </a:ext>
                  </a:extLst>
                </a:gridCol>
              </a:tblGrid>
              <a:tr h="206853">
                <a:tc>
                  <a:txBody>
                    <a:bodyPr/>
                    <a:lstStyle/>
                    <a:p>
                      <a:pPr algn="ctr" fontAlgn="b"/>
                      <a:r>
                        <a:rPr lang="en-US" sz="1000" b="1" i="0" u="none" strike="noStrike">
                          <a:solidFill>
                            <a:srgbClr val="000000"/>
                          </a:solidFill>
                          <a:effectLst/>
                          <a:latin typeface="Verdana" panose="020B0604030504040204" pitchFamily="34" charset="0"/>
                        </a:rPr>
                        <a:t>Dependency</a:t>
                      </a:r>
                    </a:p>
                  </a:txBody>
                  <a:tcPr marL="3810" marR="3810" marT="3810" marB="0" anchor="b">
                    <a:solidFill>
                      <a:schemeClr val="accent1">
                        <a:lumMod val="40000"/>
                        <a:lumOff val="60000"/>
                      </a:schemeClr>
                    </a:solidFill>
                  </a:tcPr>
                </a:tc>
                <a:tc>
                  <a:txBody>
                    <a:bodyPr/>
                    <a:lstStyle/>
                    <a:p>
                      <a:pPr algn="ctr" fontAlgn="b"/>
                      <a:r>
                        <a:rPr lang="en-US" sz="1000" b="1" i="0" u="none" strike="noStrike">
                          <a:solidFill>
                            <a:srgbClr val="000000"/>
                          </a:solidFill>
                          <a:effectLst/>
                          <a:latin typeface="Verdana" panose="020B0604030504040204" pitchFamily="34" charset="0"/>
                        </a:rPr>
                        <a:t>Need </a:t>
                      </a:r>
                    </a:p>
                  </a:txBody>
                  <a:tcPr marL="3810" marR="3810" marT="3810" marB="0" anchor="b">
                    <a:solidFill>
                      <a:schemeClr val="accent1">
                        <a:lumMod val="40000"/>
                        <a:lumOff val="60000"/>
                      </a:schemeClr>
                    </a:solidFill>
                  </a:tcPr>
                </a:tc>
                <a:tc>
                  <a:txBody>
                    <a:bodyPr/>
                    <a:lstStyle/>
                    <a:p>
                      <a:pPr algn="ctr" fontAlgn="b"/>
                      <a:r>
                        <a:rPr lang="en-US" sz="1000" b="1" i="0" u="none" strike="noStrike">
                          <a:solidFill>
                            <a:srgbClr val="000000"/>
                          </a:solidFill>
                          <a:effectLst/>
                          <a:latin typeface="Verdana" panose="020B0604030504040204" pitchFamily="34" charset="0"/>
                        </a:rPr>
                        <a:t>Contingency Plan</a:t>
                      </a:r>
                    </a:p>
                  </a:txBody>
                  <a:tcPr marL="3810" marR="3810" marT="3810" marB="0" anchor="b">
                    <a:solidFill>
                      <a:schemeClr val="accent1">
                        <a:lumMod val="40000"/>
                        <a:lumOff val="60000"/>
                      </a:schemeClr>
                    </a:solidFill>
                  </a:tcPr>
                </a:tc>
                <a:tc>
                  <a:txBody>
                    <a:bodyPr/>
                    <a:lstStyle/>
                    <a:p>
                      <a:pPr algn="ctr" fontAlgn="b"/>
                      <a:r>
                        <a:rPr lang="en-US" sz="1000" b="1" i="0" u="none" strike="noStrike">
                          <a:solidFill>
                            <a:srgbClr val="000000"/>
                          </a:solidFill>
                          <a:effectLst/>
                          <a:latin typeface="Verdana" panose="020B0604030504040204" pitchFamily="34" charset="0"/>
                        </a:rPr>
                        <a:t>Planned Deadline</a:t>
                      </a:r>
                    </a:p>
                  </a:txBody>
                  <a:tcPr marL="3810" marR="3810" marT="3810" marB="0" anchor="b">
                    <a:solidFill>
                      <a:schemeClr val="accent1">
                        <a:lumMod val="40000"/>
                        <a:lumOff val="60000"/>
                      </a:schemeClr>
                    </a:solidFill>
                  </a:tcPr>
                </a:tc>
                <a:tc>
                  <a:txBody>
                    <a:bodyPr/>
                    <a:lstStyle/>
                    <a:p>
                      <a:pPr algn="ctr" fontAlgn="b"/>
                      <a:r>
                        <a:rPr lang="en-US" sz="1000" b="1" i="0" u="none" strike="noStrike">
                          <a:solidFill>
                            <a:srgbClr val="000000"/>
                          </a:solidFill>
                          <a:effectLst/>
                          <a:latin typeface="Verdana" panose="020B0604030504040204" pitchFamily="34" charset="0"/>
                        </a:rPr>
                        <a:t>Hard Deadline</a:t>
                      </a:r>
                    </a:p>
                  </a:txBody>
                  <a:tcPr marL="3810" marR="3810" marT="3810" marB="0" anchor="b">
                    <a:solidFill>
                      <a:schemeClr val="accent1">
                        <a:lumMod val="40000"/>
                        <a:lumOff val="60000"/>
                      </a:schemeClr>
                    </a:solidFill>
                  </a:tcPr>
                </a:tc>
                <a:tc>
                  <a:txBody>
                    <a:bodyPr/>
                    <a:lstStyle/>
                    <a:p>
                      <a:pPr algn="ctr" fontAlgn="b"/>
                      <a:r>
                        <a:rPr lang="en-US" sz="1000" b="1" i="0" u="none" strike="noStrike">
                          <a:solidFill>
                            <a:srgbClr val="000000"/>
                          </a:solidFill>
                          <a:effectLst/>
                          <a:latin typeface="Verdana" panose="020B0604030504040204" pitchFamily="34" charset="0"/>
                        </a:rPr>
                        <a:t>Status</a:t>
                      </a:r>
                    </a:p>
                  </a:txBody>
                  <a:tcPr marL="3810" marR="3810" marT="3810" marB="0" anchor="b">
                    <a:solidFill>
                      <a:schemeClr val="accent1">
                        <a:lumMod val="40000"/>
                        <a:lumOff val="60000"/>
                      </a:schemeClr>
                    </a:solidFill>
                  </a:tcPr>
                </a:tc>
                <a:extLst>
                  <a:ext uri="{0D108BD9-81ED-4DB2-BD59-A6C34878D82A}">
                    <a16:rowId xmlns:a16="http://schemas.microsoft.com/office/drawing/2014/main" val="89155321"/>
                  </a:ext>
                </a:extLst>
              </a:tr>
              <a:tr h="567282">
                <a:tc>
                  <a:txBody>
                    <a:bodyPr/>
                    <a:lstStyle/>
                    <a:p>
                      <a:pPr algn="l" fontAlgn="ctr"/>
                      <a:r>
                        <a:rPr lang="en-US" sz="1000" b="0" i="0" u="none" strike="noStrike">
                          <a:solidFill>
                            <a:srgbClr val="000000"/>
                          </a:solidFill>
                          <a:effectLst/>
                          <a:latin typeface="Verdana" panose="020B0604030504040204" pitchFamily="34" charset="0"/>
                        </a:rPr>
                        <a:t>Access to Computer </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Need a computer with a Linux platform</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Use a lab computer</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8-Feb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13-Feb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Completed</a:t>
                      </a:r>
                    </a:p>
                  </a:txBody>
                  <a:tcPr marL="3810" marR="3810" marT="3810" marB="0" anchor="ctr"/>
                </a:tc>
                <a:extLst>
                  <a:ext uri="{0D108BD9-81ED-4DB2-BD59-A6C34878D82A}">
                    <a16:rowId xmlns:a16="http://schemas.microsoft.com/office/drawing/2014/main" val="2663416297"/>
                  </a:ext>
                </a:extLst>
              </a:tr>
              <a:tr h="425461">
                <a:tc>
                  <a:txBody>
                    <a:bodyPr/>
                    <a:lstStyle/>
                    <a:p>
                      <a:pPr algn="l" fontAlgn="ctr"/>
                      <a:r>
                        <a:rPr lang="en-US" sz="1000" b="0" i="0" u="none" strike="noStrike">
                          <a:solidFill>
                            <a:srgbClr val="000000"/>
                          </a:solidFill>
                          <a:effectLst/>
                          <a:latin typeface="Verdana" panose="020B0604030504040204" pitchFamily="34" charset="0"/>
                        </a:rPr>
                        <a:t>Access to Galen AMBF Model</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File access and editing permissions</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Create a basic 3D model and crude dynamics</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14-Feb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20-Feb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Awaiting Files</a:t>
                      </a:r>
                    </a:p>
                  </a:txBody>
                  <a:tcPr marL="3810" marR="3810" marT="3810" marB="0" anchor="ctr"/>
                </a:tc>
                <a:extLst>
                  <a:ext uri="{0D108BD9-81ED-4DB2-BD59-A6C34878D82A}">
                    <a16:rowId xmlns:a16="http://schemas.microsoft.com/office/drawing/2014/main" val="3977088543"/>
                  </a:ext>
                </a:extLst>
              </a:tr>
              <a:tr h="567282">
                <a:tc>
                  <a:txBody>
                    <a:bodyPr/>
                    <a:lstStyle/>
                    <a:p>
                      <a:pPr algn="l" fontAlgn="ctr"/>
                      <a:r>
                        <a:rPr lang="en-US" sz="1000" b="0" i="0" u="none" strike="noStrike">
                          <a:solidFill>
                            <a:srgbClr val="000000"/>
                          </a:solidFill>
                          <a:effectLst/>
                          <a:latin typeface="Verdana" panose="020B0604030504040204" pitchFamily="34" charset="0"/>
                        </a:rPr>
                        <a:t>Software Installation MATLAB SIMULINK</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License</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Use Lab Computer with preinstalled software</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8-Feb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13-Feb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Completed</a:t>
                      </a:r>
                    </a:p>
                  </a:txBody>
                  <a:tcPr marL="3810" marR="3810" marT="3810" marB="0" anchor="ctr"/>
                </a:tc>
                <a:extLst>
                  <a:ext uri="{0D108BD9-81ED-4DB2-BD59-A6C34878D82A}">
                    <a16:rowId xmlns:a16="http://schemas.microsoft.com/office/drawing/2014/main" val="2388660220"/>
                  </a:ext>
                </a:extLst>
              </a:tr>
              <a:tr h="709101">
                <a:tc>
                  <a:txBody>
                    <a:bodyPr/>
                    <a:lstStyle/>
                    <a:p>
                      <a:pPr algn="l" fontAlgn="ctr"/>
                      <a:r>
                        <a:rPr lang="en-US" sz="1000" b="0" i="0" u="none" strike="noStrike">
                          <a:solidFill>
                            <a:srgbClr val="000000"/>
                          </a:solidFill>
                          <a:effectLst/>
                          <a:latin typeface="Verdana" panose="020B0604030504040204" pitchFamily="34" charset="0"/>
                        </a:rPr>
                        <a:t>Software Blender and AMBF Addon</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Installation Instructions</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Use Lab Computer with preinstalled software</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8-Feb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13-Feb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Completed</a:t>
                      </a:r>
                    </a:p>
                  </a:txBody>
                  <a:tcPr marL="3810" marR="3810" marT="3810" marB="0" anchor="ctr"/>
                </a:tc>
                <a:extLst>
                  <a:ext uri="{0D108BD9-81ED-4DB2-BD59-A6C34878D82A}">
                    <a16:rowId xmlns:a16="http://schemas.microsoft.com/office/drawing/2014/main" val="4056910788"/>
                  </a:ext>
                </a:extLst>
              </a:tr>
              <a:tr h="850921">
                <a:tc>
                  <a:txBody>
                    <a:bodyPr/>
                    <a:lstStyle/>
                    <a:p>
                      <a:pPr algn="l" fontAlgn="ctr"/>
                      <a:r>
                        <a:rPr lang="en-US" sz="1000" b="0" i="0" u="none" strike="noStrike">
                          <a:solidFill>
                            <a:srgbClr val="000000"/>
                          </a:solidFill>
                          <a:effectLst/>
                          <a:latin typeface="Verdana" panose="020B0604030504040204" pitchFamily="34" charset="0"/>
                        </a:rPr>
                        <a:t>Galen Robot and Controller Access</a:t>
                      </a:r>
                    </a:p>
                  </a:txBody>
                  <a:tcPr marL="3810" marR="3810" marT="3810" marB="0" anchor="ctr"/>
                </a:tc>
                <a:tc>
                  <a:txBody>
                    <a:bodyPr/>
                    <a:lstStyle/>
                    <a:p>
                      <a:pPr algn="l" fontAlgn="ctr"/>
                      <a:r>
                        <a:rPr lang="en-US" sz="1000" b="0" i="0" u="none" strike="noStrike" dirty="0">
                          <a:solidFill>
                            <a:srgbClr val="000000"/>
                          </a:solidFill>
                          <a:effectLst/>
                          <a:latin typeface="Verdana" panose="020B0604030504040204" pitchFamily="34" charset="0"/>
                        </a:rPr>
                        <a:t>Anton and Adnan complete controller pipeline for Galen task space and joint space control</a:t>
                      </a:r>
                    </a:p>
                  </a:txBody>
                  <a:tcPr marL="3810" marR="3810" marT="3810" marB="0" anchor="ctr"/>
                </a:tc>
                <a:tc>
                  <a:txBody>
                    <a:bodyPr/>
                    <a:lstStyle/>
                    <a:p>
                      <a:pPr algn="l" fontAlgn="ctr"/>
                      <a:r>
                        <a:rPr lang="en-US" sz="1000" b="0" i="0" u="none" strike="noStrike" dirty="0">
                          <a:solidFill>
                            <a:srgbClr val="000000"/>
                          </a:solidFill>
                          <a:effectLst/>
                          <a:latin typeface="Verdana" panose="020B0604030504040204" pitchFamily="34" charset="0"/>
                        </a:rPr>
                        <a:t>Go without Galen hardware implementation. Implement on similar robot or move on without implementation</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15-Mar</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15-Apr</a:t>
                      </a:r>
                    </a:p>
                  </a:txBody>
                  <a:tcPr marL="3810" marR="3810" marT="3810" marB="0" anchor="ctr"/>
                </a:tc>
                <a:tc>
                  <a:txBody>
                    <a:bodyPr/>
                    <a:lstStyle/>
                    <a:p>
                      <a:pPr algn="ctr" fontAlgn="ctr"/>
                      <a:r>
                        <a:rPr lang="en-US" sz="1000" b="0" i="0" u="none" strike="noStrike" dirty="0">
                          <a:solidFill>
                            <a:srgbClr val="000000"/>
                          </a:solidFill>
                          <a:effectLst/>
                          <a:latin typeface="Verdana" panose="020B0604030504040204" pitchFamily="34" charset="0"/>
                        </a:rPr>
                        <a:t>Completed</a:t>
                      </a:r>
                    </a:p>
                  </a:txBody>
                  <a:tcPr marL="3810" marR="3810" marT="3810" marB="0" anchor="ctr"/>
                </a:tc>
                <a:extLst>
                  <a:ext uri="{0D108BD9-81ED-4DB2-BD59-A6C34878D82A}">
                    <a16:rowId xmlns:a16="http://schemas.microsoft.com/office/drawing/2014/main" val="3004340336"/>
                  </a:ext>
                </a:extLst>
              </a:tr>
              <a:tr h="709101">
                <a:tc>
                  <a:txBody>
                    <a:bodyPr/>
                    <a:lstStyle/>
                    <a:p>
                      <a:pPr algn="l" fontAlgn="ctr"/>
                      <a:r>
                        <a:rPr lang="en-US" sz="1000" b="0" i="0" u="none" strike="noStrike">
                          <a:solidFill>
                            <a:srgbClr val="000000"/>
                          </a:solidFill>
                          <a:effectLst/>
                          <a:latin typeface="Verdana" panose="020B0604030504040204" pitchFamily="34" charset="0"/>
                        </a:rPr>
                        <a:t>IRB for user study</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IRB Approval</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Go without the User Study</a:t>
                      </a:r>
                    </a:p>
                  </a:txBody>
                  <a:tcPr marL="3810" marR="3810" marT="3810" marB="0" anchor="ctr"/>
                </a:tc>
                <a:tc>
                  <a:txBody>
                    <a:bodyPr/>
                    <a:lstStyle/>
                    <a:p>
                      <a:pPr algn="ctr" fontAlgn="ctr"/>
                      <a:r>
                        <a:rPr lang="en-US" sz="1000" b="0" i="0" u="none" strike="noStrike" dirty="0">
                          <a:solidFill>
                            <a:srgbClr val="000000"/>
                          </a:solidFill>
                          <a:effectLst/>
                          <a:latin typeface="Verdana" panose="020B0604030504040204" pitchFamily="34" charset="0"/>
                        </a:rPr>
                        <a:t>(Submission 20-Feb) </a:t>
                      </a:r>
                    </a:p>
                    <a:p>
                      <a:pPr algn="ctr" fontAlgn="ctr"/>
                      <a:r>
                        <a:rPr lang="en-US" sz="1000" b="0" i="0" u="none" strike="noStrike" dirty="0">
                          <a:solidFill>
                            <a:srgbClr val="000000"/>
                          </a:solidFill>
                          <a:effectLst/>
                          <a:latin typeface="Verdana" panose="020B0604030504040204" pitchFamily="34" charset="0"/>
                        </a:rPr>
                        <a:t>3-Apr</a:t>
                      </a:r>
                    </a:p>
                  </a:txBody>
                  <a:tcPr marL="3810" marR="3810" marT="381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Verdana" panose="020B0604030504040204" pitchFamily="34" charset="0"/>
                        </a:rPr>
                        <a:t>(Submission 24-Feb) </a:t>
                      </a:r>
                    </a:p>
                    <a:p>
                      <a:pPr algn="ctr" fontAlgn="ctr"/>
                      <a:r>
                        <a:rPr lang="en-US" sz="1000" b="0" i="0" u="none" strike="noStrike" dirty="0">
                          <a:solidFill>
                            <a:srgbClr val="000000"/>
                          </a:solidFill>
                          <a:effectLst/>
                          <a:latin typeface="Verdana" panose="020B0604030504040204" pitchFamily="34" charset="0"/>
                        </a:rPr>
                        <a:t>17-Apr</a:t>
                      </a:r>
                    </a:p>
                  </a:txBody>
                  <a:tcPr marL="3810" marR="3810" marT="3810" marB="0" anchor="ctr"/>
                </a:tc>
                <a:tc>
                  <a:txBody>
                    <a:bodyPr/>
                    <a:lstStyle/>
                    <a:p>
                      <a:pPr algn="ctr" fontAlgn="ctr"/>
                      <a:r>
                        <a:rPr lang="en-US" sz="1000" b="0" i="0" u="none" strike="noStrike" dirty="0">
                          <a:solidFill>
                            <a:srgbClr val="000000"/>
                          </a:solidFill>
                          <a:effectLst/>
                          <a:latin typeface="Verdana" panose="020B0604030504040204" pitchFamily="34" charset="0"/>
                        </a:rPr>
                        <a:t>ON HOLD FOR SUMMER</a:t>
                      </a:r>
                    </a:p>
                  </a:txBody>
                  <a:tcPr marL="3810" marR="3810" marT="3810" marB="0" anchor="ctr"/>
                </a:tc>
                <a:extLst>
                  <a:ext uri="{0D108BD9-81ED-4DB2-BD59-A6C34878D82A}">
                    <a16:rowId xmlns:a16="http://schemas.microsoft.com/office/drawing/2014/main" val="2175452262"/>
                  </a:ext>
                </a:extLst>
              </a:tr>
            </a:tbl>
          </a:graphicData>
        </a:graphic>
      </p:graphicFrame>
    </p:spTree>
    <p:extLst>
      <p:ext uri="{BB962C8B-B14F-4D97-AF65-F5344CB8AC3E}">
        <p14:creationId xmlns:p14="http://schemas.microsoft.com/office/powerpoint/2010/main" val="222549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E1737F-C36E-5EEE-C378-978248854988}"/>
              </a:ext>
            </a:extLst>
          </p:cNvPr>
          <p:cNvPicPr>
            <a:picLocks noChangeAspect="1"/>
          </p:cNvPicPr>
          <p:nvPr/>
        </p:nvPicPr>
        <p:blipFill>
          <a:blip r:embed="rId2"/>
          <a:stretch>
            <a:fillRect/>
          </a:stretch>
        </p:blipFill>
        <p:spPr>
          <a:xfrm>
            <a:off x="0" y="412376"/>
            <a:ext cx="12111318" cy="5792692"/>
          </a:xfrm>
          <a:prstGeom prst="rect">
            <a:avLst/>
          </a:prstGeom>
        </p:spPr>
      </p:pic>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4031048" y="-355368"/>
            <a:ext cx="10515600" cy="1325563"/>
          </a:xfrm>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Previous Project Timeline</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18</a:t>
            </a:fld>
            <a:endParaRPr lang="en-US" sz="1600" b="1" dirty="0"/>
          </a:p>
        </p:txBody>
      </p:sp>
      <p:sp>
        <p:nvSpPr>
          <p:cNvPr id="10" name="TextBox 9">
            <a:extLst>
              <a:ext uri="{FF2B5EF4-FFF2-40B4-BE49-F238E27FC236}">
                <a16:creationId xmlns:a16="http://schemas.microsoft.com/office/drawing/2014/main" id="{113D4B3F-7D6F-A51E-0F19-62D04C6B9E09}"/>
              </a:ext>
            </a:extLst>
          </p:cNvPr>
          <p:cNvSpPr txBox="1"/>
          <p:nvPr/>
        </p:nvSpPr>
        <p:spPr>
          <a:xfrm>
            <a:off x="5146252" y="1919084"/>
            <a:ext cx="1356740" cy="307777"/>
          </a:xfrm>
          <a:prstGeom prst="rect">
            <a:avLst/>
          </a:prstGeom>
          <a:noFill/>
        </p:spPr>
        <p:txBody>
          <a:bodyPr wrap="square" rtlCol="0">
            <a:spAutoFit/>
          </a:bodyPr>
          <a:lstStyle/>
          <a:p>
            <a:r>
              <a:rPr lang="en-US" sz="1400" dirty="0"/>
              <a:t>Task 1.1</a:t>
            </a:r>
          </a:p>
        </p:txBody>
      </p:sp>
      <p:sp>
        <p:nvSpPr>
          <p:cNvPr id="11" name="TextBox 10">
            <a:extLst>
              <a:ext uri="{FF2B5EF4-FFF2-40B4-BE49-F238E27FC236}">
                <a16:creationId xmlns:a16="http://schemas.microsoft.com/office/drawing/2014/main" id="{FAECA0F5-9E35-1A0F-C49E-D92764CDFBD1}"/>
              </a:ext>
            </a:extLst>
          </p:cNvPr>
          <p:cNvSpPr txBox="1"/>
          <p:nvPr/>
        </p:nvSpPr>
        <p:spPr>
          <a:xfrm>
            <a:off x="5674693" y="2169372"/>
            <a:ext cx="1356740" cy="307777"/>
          </a:xfrm>
          <a:prstGeom prst="rect">
            <a:avLst/>
          </a:prstGeom>
          <a:noFill/>
        </p:spPr>
        <p:txBody>
          <a:bodyPr wrap="square" rtlCol="0">
            <a:spAutoFit/>
          </a:bodyPr>
          <a:lstStyle/>
          <a:p>
            <a:r>
              <a:rPr lang="en-US" sz="1400" dirty="0"/>
              <a:t>Task 1.2</a:t>
            </a:r>
          </a:p>
        </p:txBody>
      </p:sp>
      <p:sp>
        <p:nvSpPr>
          <p:cNvPr id="13" name="TextBox 12">
            <a:extLst>
              <a:ext uri="{FF2B5EF4-FFF2-40B4-BE49-F238E27FC236}">
                <a16:creationId xmlns:a16="http://schemas.microsoft.com/office/drawing/2014/main" id="{72D48437-CEE0-F258-0ABE-4EC6AA4D269F}"/>
              </a:ext>
            </a:extLst>
          </p:cNvPr>
          <p:cNvSpPr txBox="1"/>
          <p:nvPr/>
        </p:nvSpPr>
        <p:spPr>
          <a:xfrm>
            <a:off x="5148347" y="2727437"/>
            <a:ext cx="1356740" cy="307777"/>
          </a:xfrm>
          <a:prstGeom prst="rect">
            <a:avLst/>
          </a:prstGeom>
          <a:noFill/>
        </p:spPr>
        <p:txBody>
          <a:bodyPr wrap="square" rtlCol="0">
            <a:spAutoFit/>
          </a:bodyPr>
          <a:lstStyle/>
          <a:p>
            <a:r>
              <a:rPr lang="en-US" sz="1400" dirty="0"/>
              <a:t>Task 2.1</a:t>
            </a:r>
          </a:p>
        </p:txBody>
      </p:sp>
      <p:sp>
        <p:nvSpPr>
          <p:cNvPr id="14" name="TextBox 13">
            <a:extLst>
              <a:ext uri="{FF2B5EF4-FFF2-40B4-BE49-F238E27FC236}">
                <a16:creationId xmlns:a16="http://schemas.microsoft.com/office/drawing/2014/main" id="{B7AC203E-8669-3109-6370-44DAF9D9F914}"/>
              </a:ext>
            </a:extLst>
          </p:cNvPr>
          <p:cNvSpPr txBox="1"/>
          <p:nvPr/>
        </p:nvSpPr>
        <p:spPr>
          <a:xfrm>
            <a:off x="5693630" y="2977725"/>
            <a:ext cx="1356740" cy="307777"/>
          </a:xfrm>
          <a:prstGeom prst="rect">
            <a:avLst/>
          </a:prstGeom>
          <a:noFill/>
        </p:spPr>
        <p:txBody>
          <a:bodyPr wrap="square" rtlCol="0">
            <a:spAutoFit/>
          </a:bodyPr>
          <a:lstStyle/>
          <a:p>
            <a:r>
              <a:rPr lang="en-US" sz="1400" dirty="0"/>
              <a:t>Task 2.2</a:t>
            </a:r>
          </a:p>
        </p:txBody>
      </p:sp>
      <p:sp>
        <p:nvSpPr>
          <p:cNvPr id="15" name="TextBox 14">
            <a:extLst>
              <a:ext uri="{FF2B5EF4-FFF2-40B4-BE49-F238E27FC236}">
                <a16:creationId xmlns:a16="http://schemas.microsoft.com/office/drawing/2014/main" id="{D1BFD22E-EB49-E471-FAE4-03EA641F07E8}"/>
              </a:ext>
            </a:extLst>
          </p:cNvPr>
          <p:cNvSpPr txBox="1"/>
          <p:nvPr/>
        </p:nvSpPr>
        <p:spPr>
          <a:xfrm>
            <a:off x="6238913" y="3251337"/>
            <a:ext cx="1356740" cy="307777"/>
          </a:xfrm>
          <a:prstGeom prst="rect">
            <a:avLst/>
          </a:prstGeom>
          <a:noFill/>
        </p:spPr>
        <p:txBody>
          <a:bodyPr wrap="square" rtlCol="0">
            <a:spAutoFit/>
          </a:bodyPr>
          <a:lstStyle/>
          <a:p>
            <a:r>
              <a:rPr lang="en-US" sz="1400" dirty="0"/>
              <a:t>Task 2.3</a:t>
            </a:r>
          </a:p>
        </p:txBody>
      </p:sp>
      <p:sp>
        <p:nvSpPr>
          <p:cNvPr id="16" name="TextBox 15">
            <a:extLst>
              <a:ext uri="{FF2B5EF4-FFF2-40B4-BE49-F238E27FC236}">
                <a16:creationId xmlns:a16="http://schemas.microsoft.com/office/drawing/2014/main" id="{B2C7676B-EDD7-2757-3329-4166BE789531}"/>
              </a:ext>
            </a:extLst>
          </p:cNvPr>
          <p:cNvSpPr txBox="1"/>
          <p:nvPr/>
        </p:nvSpPr>
        <p:spPr>
          <a:xfrm>
            <a:off x="7289771" y="3524949"/>
            <a:ext cx="1356740" cy="307777"/>
          </a:xfrm>
          <a:prstGeom prst="rect">
            <a:avLst/>
          </a:prstGeom>
          <a:noFill/>
        </p:spPr>
        <p:txBody>
          <a:bodyPr wrap="square" rtlCol="0">
            <a:spAutoFit/>
          </a:bodyPr>
          <a:lstStyle/>
          <a:p>
            <a:r>
              <a:rPr lang="en-US" sz="1400" dirty="0"/>
              <a:t>Task 2.4</a:t>
            </a:r>
          </a:p>
        </p:txBody>
      </p:sp>
      <p:sp>
        <p:nvSpPr>
          <p:cNvPr id="17" name="TextBox 16">
            <a:extLst>
              <a:ext uri="{FF2B5EF4-FFF2-40B4-BE49-F238E27FC236}">
                <a16:creationId xmlns:a16="http://schemas.microsoft.com/office/drawing/2014/main" id="{2F4F8B03-45E1-BDCA-A1A4-187A07FC7FB1}"/>
              </a:ext>
            </a:extLst>
          </p:cNvPr>
          <p:cNvSpPr txBox="1"/>
          <p:nvPr/>
        </p:nvSpPr>
        <p:spPr>
          <a:xfrm>
            <a:off x="8334608" y="3787741"/>
            <a:ext cx="1356740" cy="307777"/>
          </a:xfrm>
          <a:prstGeom prst="rect">
            <a:avLst/>
          </a:prstGeom>
          <a:noFill/>
        </p:spPr>
        <p:txBody>
          <a:bodyPr wrap="square" rtlCol="0">
            <a:spAutoFit/>
          </a:bodyPr>
          <a:lstStyle/>
          <a:p>
            <a:r>
              <a:rPr lang="en-US" sz="1400" dirty="0"/>
              <a:t>Task 2.5</a:t>
            </a:r>
          </a:p>
        </p:txBody>
      </p:sp>
      <p:sp>
        <p:nvSpPr>
          <p:cNvPr id="18" name="TextBox 17">
            <a:extLst>
              <a:ext uri="{FF2B5EF4-FFF2-40B4-BE49-F238E27FC236}">
                <a16:creationId xmlns:a16="http://schemas.microsoft.com/office/drawing/2014/main" id="{F68B6DAE-9174-FDF2-42AA-9A1F4969E69D}"/>
              </a:ext>
            </a:extLst>
          </p:cNvPr>
          <p:cNvSpPr txBox="1"/>
          <p:nvPr/>
        </p:nvSpPr>
        <p:spPr>
          <a:xfrm>
            <a:off x="5709863" y="4320478"/>
            <a:ext cx="1356740" cy="307777"/>
          </a:xfrm>
          <a:prstGeom prst="rect">
            <a:avLst/>
          </a:prstGeom>
          <a:noFill/>
        </p:spPr>
        <p:txBody>
          <a:bodyPr wrap="square" rtlCol="0">
            <a:spAutoFit/>
          </a:bodyPr>
          <a:lstStyle/>
          <a:p>
            <a:r>
              <a:rPr lang="en-US" sz="1400" dirty="0"/>
              <a:t>Task 3.1</a:t>
            </a:r>
          </a:p>
        </p:txBody>
      </p:sp>
      <p:sp>
        <p:nvSpPr>
          <p:cNvPr id="19" name="TextBox 18">
            <a:extLst>
              <a:ext uri="{FF2B5EF4-FFF2-40B4-BE49-F238E27FC236}">
                <a16:creationId xmlns:a16="http://schemas.microsoft.com/office/drawing/2014/main" id="{8273066F-1F88-82F6-2D29-B3887052547B}"/>
              </a:ext>
            </a:extLst>
          </p:cNvPr>
          <p:cNvSpPr txBox="1"/>
          <p:nvPr/>
        </p:nvSpPr>
        <p:spPr>
          <a:xfrm>
            <a:off x="7820919" y="4597278"/>
            <a:ext cx="1356740" cy="307777"/>
          </a:xfrm>
          <a:prstGeom prst="rect">
            <a:avLst/>
          </a:prstGeom>
          <a:noFill/>
        </p:spPr>
        <p:txBody>
          <a:bodyPr wrap="square" rtlCol="0">
            <a:spAutoFit/>
          </a:bodyPr>
          <a:lstStyle/>
          <a:p>
            <a:r>
              <a:rPr lang="en-US" sz="1400" dirty="0"/>
              <a:t>Task 3.2</a:t>
            </a:r>
          </a:p>
        </p:txBody>
      </p:sp>
      <p:sp>
        <p:nvSpPr>
          <p:cNvPr id="20" name="TextBox 19">
            <a:extLst>
              <a:ext uri="{FF2B5EF4-FFF2-40B4-BE49-F238E27FC236}">
                <a16:creationId xmlns:a16="http://schemas.microsoft.com/office/drawing/2014/main" id="{AB155D9F-1495-C75F-80D5-5192B4E54FBA}"/>
              </a:ext>
            </a:extLst>
          </p:cNvPr>
          <p:cNvSpPr txBox="1"/>
          <p:nvPr/>
        </p:nvSpPr>
        <p:spPr>
          <a:xfrm>
            <a:off x="5161017" y="5115812"/>
            <a:ext cx="1356740" cy="307777"/>
          </a:xfrm>
          <a:prstGeom prst="rect">
            <a:avLst/>
          </a:prstGeom>
          <a:noFill/>
        </p:spPr>
        <p:txBody>
          <a:bodyPr wrap="square" rtlCol="0">
            <a:spAutoFit/>
          </a:bodyPr>
          <a:lstStyle/>
          <a:p>
            <a:r>
              <a:rPr lang="en-US" sz="1400" dirty="0"/>
              <a:t>Task 4.1</a:t>
            </a:r>
          </a:p>
        </p:txBody>
      </p:sp>
      <p:sp>
        <p:nvSpPr>
          <p:cNvPr id="21" name="TextBox 20">
            <a:extLst>
              <a:ext uri="{FF2B5EF4-FFF2-40B4-BE49-F238E27FC236}">
                <a16:creationId xmlns:a16="http://schemas.microsoft.com/office/drawing/2014/main" id="{F4D4B0C9-11F4-1911-8D28-BDCEB810EAB8}"/>
              </a:ext>
            </a:extLst>
          </p:cNvPr>
          <p:cNvSpPr txBox="1"/>
          <p:nvPr/>
        </p:nvSpPr>
        <p:spPr>
          <a:xfrm>
            <a:off x="5709863" y="5378041"/>
            <a:ext cx="1356740" cy="307777"/>
          </a:xfrm>
          <a:prstGeom prst="rect">
            <a:avLst/>
          </a:prstGeom>
          <a:noFill/>
        </p:spPr>
        <p:txBody>
          <a:bodyPr wrap="square" rtlCol="0">
            <a:spAutoFit/>
          </a:bodyPr>
          <a:lstStyle/>
          <a:p>
            <a:r>
              <a:rPr lang="en-US" sz="1400" dirty="0"/>
              <a:t>Task 4.2</a:t>
            </a:r>
          </a:p>
        </p:txBody>
      </p:sp>
      <p:sp>
        <p:nvSpPr>
          <p:cNvPr id="22" name="TextBox 21">
            <a:extLst>
              <a:ext uri="{FF2B5EF4-FFF2-40B4-BE49-F238E27FC236}">
                <a16:creationId xmlns:a16="http://schemas.microsoft.com/office/drawing/2014/main" id="{39ADDBC0-A178-F2F8-B7C5-03F6A719E524}"/>
              </a:ext>
            </a:extLst>
          </p:cNvPr>
          <p:cNvSpPr txBox="1"/>
          <p:nvPr/>
        </p:nvSpPr>
        <p:spPr>
          <a:xfrm>
            <a:off x="8870287" y="5643589"/>
            <a:ext cx="1356740" cy="307777"/>
          </a:xfrm>
          <a:prstGeom prst="rect">
            <a:avLst/>
          </a:prstGeom>
          <a:noFill/>
        </p:spPr>
        <p:txBody>
          <a:bodyPr wrap="square" rtlCol="0">
            <a:spAutoFit/>
          </a:bodyPr>
          <a:lstStyle/>
          <a:p>
            <a:r>
              <a:rPr lang="en-US" sz="1400" dirty="0"/>
              <a:t>Task 4.3</a:t>
            </a:r>
          </a:p>
        </p:txBody>
      </p:sp>
      <p:sp>
        <p:nvSpPr>
          <p:cNvPr id="23" name="TextBox 22">
            <a:extLst>
              <a:ext uri="{FF2B5EF4-FFF2-40B4-BE49-F238E27FC236}">
                <a16:creationId xmlns:a16="http://schemas.microsoft.com/office/drawing/2014/main" id="{E49D467A-A86E-23E1-DBC1-AD6C743797A1}"/>
              </a:ext>
            </a:extLst>
          </p:cNvPr>
          <p:cNvSpPr txBox="1"/>
          <p:nvPr/>
        </p:nvSpPr>
        <p:spPr>
          <a:xfrm>
            <a:off x="9921648" y="5920817"/>
            <a:ext cx="1356740" cy="307777"/>
          </a:xfrm>
          <a:prstGeom prst="rect">
            <a:avLst/>
          </a:prstGeom>
          <a:noFill/>
        </p:spPr>
        <p:txBody>
          <a:bodyPr wrap="square" rtlCol="0">
            <a:spAutoFit/>
          </a:bodyPr>
          <a:lstStyle/>
          <a:p>
            <a:r>
              <a:rPr lang="en-US" sz="1400" dirty="0"/>
              <a:t>Task 4.4</a:t>
            </a:r>
          </a:p>
        </p:txBody>
      </p:sp>
    </p:spTree>
    <p:extLst>
      <p:ext uri="{BB962C8B-B14F-4D97-AF65-F5344CB8AC3E}">
        <p14:creationId xmlns:p14="http://schemas.microsoft.com/office/powerpoint/2010/main" val="411733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waterfall chart&#10;&#10;Description automatically generated">
            <a:extLst>
              <a:ext uri="{FF2B5EF4-FFF2-40B4-BE49-F238E27FC236}">
                <a16:creationId xmlns:a16="http://schemas.microsoft.com/office/drawing/2014/main" id="{03671EF1-B4DA-02BD-EE29-AB9BBC382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7636"/>
            <a:ext cx="12181626" cy="4704293"/>
          </a:xfrm>
          <a:prstGeom prst="rect">
            <a:avLst/>
          </a:prstGeom>
        </p:spPr>
      </p:pic>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4031048" y="-355368"/>
            <a:ext cx="10515600" cy="1325563"/>
          </a:xfrm>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Previous Project Timeline</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19</a:t>
            </a:fld>
            <a:endParaRPr lang="en-US" sz="1600" b="1" dirty="0"/>
          </a:p>
        </p:txBody>
      </p:sp>
      <p:sp>
        <p:nvSpPr>
          <p:cNvPr id="10" name="TextBox 9">
            <a:extLst>
              <a:ext uri="{FF2B5EF4-FFF2-40B4-BE49-F238E27FC236}">
                <a16:creationId xmlns:a16="http://schemas.microsoft.com/office/drawing/2014/main" id="{113D4B3F-7D6F-A51E-0F19-62D04C6B9E09}"/>
              </a:ext>
            </a:extLst>
          </p:cNvPr>
          <p:cNvSpPr txBox="1"/>
          <p:nvPr/>
        </p:nvSpPr>
        <p:spPr>
          <a:xfrm>
            <a:off x="5161017" y="2308000"/>
            <a:ext cx="1356740" cy="307777"/>
          </a:xfrm>
          <a:prstGeom prst="rect">
            <a:avLst/>
          </a:prstGeom>
          <a:noFill/>
        </p:spPr>
        <p:txBody>
          <a:bodyPr wrap="square" rtlCol="0">
            <a:spAutoFit/>
          </a:bodyPr>
          <a:lstStyle/>
          <a:p>
            <a:r>
              <a:rPr lang="en-US" sz="1400" dirty="0"/>
              <a:t>Task 1.1</a:t>
            </a:r>
          </a:p>
        </p:txBody>
      </p:sp>
      <p:sp>
        <p:nvSpPr>
          <p:cNvPr id="11" name="TextBox 10">
            <a:extLst>
              <a:ext uri="{FF2B5EF4-FFF2-40B4-BE49-F238E27FC236}">
                <a16:creationId xmlns:a16="http://schemas.microsoft.com/office/drawing/2014/main" id="{FAECA0F5-9E35-1A0F-C49E-D92764CDFBD1}"/>
              </a:ext>
            </a:extLst>
          </p:cNvPr>
          <p:cNvSpPr txBox="1"/>
          <p:nvPr/>
        </p:nvSpPr>
        <p:spPr>
          <a:xfrm>
            <a:off x="6212435" y="2598695"/>
            <a:ext cx="1356740" cy="307777"/>
          </a:xfrm>
          <a:prstGeom prst="rect">
            <a:avLst/>
          </a:prstGeom>
          <a:noFill/>
        </p:spPr>
        <p:txBody>
          <a:bodyPr wrap="square" rtlCol="0">
            <a:spAutoFit/>
          </a:bodyPr>
          <a:lstStyle/>
          <a:p>
            <a:r>
              <a:rPr lang="en-US" sz="1400" dirty="0"/>
              <a:t>Task 1.2</a:t>
            </a:r>
          </a:p>
        </p:txBody>
      </p:sp>
      <p:sp>
        <p:nvSpPr>
          <p:cNvPr id="13" name="TextBox 12">
            <a:extLst>
              <a:ext uri="{FF2B5EF4-FFF2-40B4-BE49-F238E27FC236}">
                <a16:creationId xmlns:a16="http://schemas.microsoft.com/office/drawing/2014/main" id="{72D48437-CEE0-F258-0ABE-4EC6AA4D269F}"/>
              </a:ext>
            </a:extLst>
          </p:cNvPr>
          <p:cNvSpPr txBox="1"/>
          <p:nvPr/>
        </p:nvSpPr>
        <p:spPr>
          <a:xfrm>
            <a:off x="5188055" y="3127476"/>
            <a:ext cx="1356740" cy="307777"/>
          </a:xfrm>
          <a:prstGeom prst="rect">
            <a:avLst/>
          </a:prstGeom>
          <a:noFill/>
        </p:spPr>
        <p:txBody>
          <a:bodyPr wrap="square" rtlCol="0">
            <a:spAutoFit/>
          </a:bodyPr>
          <a:lstStyle/>
          <a:p>
            <a:r>
              <a:rPr lang="en-US" sz="1400" dirty="0"/>
              <a:t>Task 2.1</a:t>
            </a:r>
          </a:p>
        </p:txBody>
      </p:sp>
      <p:sp>
        <p:nvSpPr>
          <p:cNvPr id="14" name="TextBox 13">
            <a:extLst>
              <a:ext uri="{FF2B5EF4-FFF2-40B4-BE49-F238E27FC236}">
                <a16:creationId xmlns:a16="http://schemas.microsoft.com/office/drawing/2014/main" id="{B7AC203E-8669-3109-6370-44DAF9D9F914}"/>
              </a:ext>
            </a:extLst>
          </p:cNvPr>
          <p:cNvSpPr txBox="1"/>
          <p:nvPr/>
        </p:nvSpPr>
        <p:spPr>
          <a:xfrm>
            <a:off x="6163716" y="3390351"/>
            <a:ext cx="1356740" cy="307777"/>
          </a:xfrm>
          <a:prstGeom prst="rect">
            <a:avLst/>
          </a:prstGeom>
          <a:noFill/>
        </p:spPr>
        <p:txBody>
          <a:bodyPr wrap="square" rtlCol="0">
            <a:spAutoFit/>
          </a:bodyPr>
          <a:lstStyle/>
          <a:p>
            <a:r>
              <a:rPr lang="en-US" sz="1400" dirty="0"/>
              <a:t>Task 2.2</a:t>
            </a:r>
          </a:p>
        </p:txBody>
      </p:sp>
      <p:sp>
        <p:nvSpPr>
          <p:cNvPr id="15" name="TextBox 14">
            <a:extLst>
              <a:ext uri="{FF2B5EF4-FFF2-40B4-BE49-F238E27FC236}">
                <a16:creationId xmlns:a16="http://schemas.microsoft.com/office/drawing/2014/main" id="{D1BFD22E-EB49-E471-FAE4-03EA641F07E8}"/>
              </a:ext>
            </a:extLst>
          </p:cNvPr>
          <p:cNvSpPr txBox="1"/>
          <p:nvPr/>
        </p:nvSpPr>
        <p:spPr>
          <a:xfrm>
            <a:off x="6740011" y="3623813"/>
            <a:ext cx="1356740" cy="307777"/>
          </a:xfrm>
          <a:prstGeom prst="rect">
            <a:avLst/>
          </a:prstGeom>
          <a:noFill/>
        </p:spPr>
        <p:txBody>
          <a:bodyPr wrap="square" rtlCol="0">
            <a:spAutoFit/>
          </a:bodyPr>
          <a:lstStyle/>
          <a:p>
            <a:r>
              <a:rPr lang="en-US" sz="1400" dirty="0"/>
              <a:t>Task 2.3</a:t>
            </a:r>
          </a:p>
        </p:txBody>
      </p:sp>
      <p:sp>
        <p:nvSpPr>
          <p:cNvPr id="16" name="TextBox 15">
            <a:extLst>
              <a:ext uri="{FF2B5EF4-FFF2-40B4-BE49-F238E27FC236}">
                <a16:creationId xmlns:a16="http://schemas.microsoft.com/office/drawing/2014/main" id="{B2C7676B-EDD7-2757-3329-4166BE789531}"/>
              </a:ext>
            </a:extLst>
          </p:cNvPr>
          <p:cNvSpPr txBox="1"/>
          <p:nvPr/>
        </p:nvSpPr>
        <p:spPr>
          <a:xfrm>
            <a:off x="7994676" y="3900663"/>
            <a:ext cx="1356740" cy="307777"/>
          </a:xfrm>
          <a:prstGeom prst="rect">
            <a:avLst/>
          </a:prstGeom>
          <a:noFill/>
        </p:spPr>
        <p:txBody>
          <a:bodyPr wrap="square" rtlCol="0">
            <a:spAutoFit/>
          </a:bodyPr>
          <a:lstStyle/>
          <a:p>
            <a:r>
              <a:rPr lang="en-US" sz="1400" dirty="0"/>
              <a:t>Task 2.4</a:t>
            </a:r>
          </a:p>
        </p:txBody>
      </p:sp>
      <p:sp>
        <p:nvSpPr>
          <p:cNvPr id="17" name="TextBox 16">
            <a:extLst>
              <a:ext uri="{FF2B5EF4-FFF2-40B4-BE49-F238E27FC236}">
                <a16:creationId xmlns:a16="http://schemas.microsoft.com/office/drawing/2014/main" id="{2F4F8B03-45E1-BDCA-A1A4-187A07FC7FB1}"/>
              </a:ext>
            </a:extLst>
          </p:cNvPr>
          <p:cNvSpPr txBox="1"/>
          <p:nvPr/>
        </p:nvSpPr>
        <p:spPr>
          <a:xfrm>
            <a:off x="9409781" y="4166589"/>
            <a:ext cx="1356740" cy="307777"/>
          </a:xfrm>
          <a:prstGeom prst="rect">
            <a:avLst/>
          </a:prstGeom>
          <a:noFill/>
        </p:spPr>
        <p:txBody>
          <a:bodyPr wrap="square" rtlCol="0">
            <a:spAutoFit/>
          </a:bodyPr>
          <a:lstStyle/>
          <a:p>
            <a:r>
              <a:rPr lang="en-US" sz="1400" dirty="0"/>
              <a:t>Task 2.5</a:t>
            </a:r>
          </a:p>
        </p:txBody>
      </p:sp>
      <p:sp>
        <p:nvSpPr>
          <p:cNvPr id="18" name="TextBox 17">
            <a:extLst>
              <a:ext uri="{FF2B5EF4-FFF2-40B4-BE49-F238E27FC236}">
                <a16:creationId xmlns:a16="http://schemas.microsoft.com/office/drawing/2014/main" id="{F68B6DAE-9174-FDF2-42AA-9A1F4969E69D}"/>
              </a:ext>
            </a:extLst>
          </p:cNvPr>
          <p:cNvSpPr txBox="1"/>
          <p:nvPr/>
        </p:nvSpPr>
        <p:spPr>
          <a:xfrm>
            <a:off x="9143345" y="4695370"/>
            <a:ext cx="1356740" cy="307777"/>
          </a:xfrm>
          <a:prstGeom prst="rect">
            <a:avLst/>
          </a:prstGeom>
          <a:noFill/>
        </p:spPr>
        <p:txBody>
          <a:bodyPr wrap="square" rtlCol="0">
            <a:spAutoFit/>
          </a:bodyPr>
          <a:lstStyle/>
          <a:p>
            <a:r>
              <a:rPr lang="en-US" sz="1400" dirty="0"/>
              <a:t>Task 3.1</a:t>
            </a:r>
          </a:p>
        </p:txBody>
      </p:sp>
      <p:sp>
        <p:nvSpPr>
          <p:cNvPr id="20" name="TextBox 19">
            <a:extLst>
              <a:ext uri="{FF2B5EF4-FFF2-40B4-BE49-F238E27FC236}">
                <a16:creationId xmlns:a16="http://schemas.microsoft.com/office/drawing/2014/main" id="{AB155D9F-1495-C75F-80D5-5192B4E54FBA}"/>
              </a:ext>
            </a:extLst>
          </p:cNvPr>
          <p:cNvSpPr txBox="1"/>
          <p:nvPr/>
        </p:nvSpPr>
        <p:spPr>
          <a:xfrm>
            <a:off x="10544323" y="5238146"/>
            <a:ext cx="1356740" cy="307777"/>
          </a:xfrm>
          <a:prstGeom prst="rect">
            <a:avLst/>
          </a:prstGeom>
          <a:noFill/>
        </p:spPr>
        <p:txBody>
          <a:bodyPr wrap="square" rtlCol="0">
            <a:spAutoFit/>
          </a:bodyPr>
          <a:lstStyle/>
          <a:p>
            <a:r>
              <a:rPr lang="en-US" sz="1400" dirty="0"/>
              <a:t>Task 3.3</a:t>
            </a:r>
          </a:p>
        </p:txBody>
      </p:sp>
    </p:spTree>
    <p:extLst>
      <p:ext uri="{BB962C8B-B14F-4D97-AF65-F5344CB8AC3E}">
        <p14:creationId xmlns:p14="http://schemas.microsoft.com/office/powerpoint/2010/main" val="318440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Project Review &amp; Significance</a:t>
            </a: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a:xfrm>
            <a:off x="838199" y="1555954"/>
            <a:ext cx="7015543" cy="4564355"/>
          </a:xfrm>
        </p:spPr>
        <p:txBody>
          <a:bodyPr>
            <a:normAutofit fontScale="92500" lnSpcReduction="10000"/>
          </a:bodyPr>
          <a:lstStyle/>
          <a:p>
            <a:pPr marL="0" indent="0">
              <a:buNone/>
            </a:pPr>
            <a:r>
              <a:rPr lang="en-US" sz="2000" dirty="0"/>
              <a:t>The hand over hand guidance cobot in the mock OR, the Galen Robot, is used to assist surgeons in ENT microsurgery. It assists by restricting motion through virtual fixtures and allows for steady, accurate surgeries to be performed. </a:t>
            </a:r>
          </a:p>
          <a:p>
            <a:pPr marL="0" indent="0">
              <a:buNone/>
            </a:pPr>
            <a:br>
              <a:rPr lang="en-US" sz="2000" dirty="0"/>
            </a:br>
            <a:r>
              <a:rPr lang="en-US" sz="2000" dirty="0"/>
              <a:t>In order for the surgeon to feasibly and comfortably use the device it must be what we call </a:t>
            </a:r>
            <a:r>
              <a:rPr lang="en-US" sz="2000" b="1" dirty="0"/>
              <a:t>stable</a:t>
            </a:r>
            <a:r>
              <a:rPr lang="en-US" sz="2000" dirty="0"/>
              <a:t> and  </a:t>
            </a:r>
            <a:r>
              <a:rPr lang="en-US" sz="2000" b="1" dirty="0"/>
              <a:t>transparent. </a:t>
            </a:r>
            <a:r>
              <a:rPr lang="en-US" sz="2000" dirty="0"/>
              <a:t>And the current controller could be better optimized for these two variables.</a:t>
            </a:r>
          </a:p>
          <a:p>
            <a:pPr marL="0" indent="0">
              <a:buNone/>
            </a:pPr>
            <a:endParaRPr lang="en-US" sz="2000" b="1" dirty="0"/>
          </a:p>
          <a:p>
            <a:pPr marL="0" indent="0">
              <a:buNone/>
            </a:pPr>
            <a:r>
              <a:rPr lang="en-US" sz="2000" dirty="0"/>
              <a:t>Stability is achieved through observing the forces, velocities, etc. on the input and ensuring the output is bounded and behaves as predicted. (</a:t>
            </a:r>
            <a:r>
              <a:rPr lang="en-US" sz="2000" dirty="0" err="1"/>
              <a:t>ie</a:t>
            </a:r>
            <a:r>
              <a:rPr lang="en-US" sz="2000" dirty="0"/>
              <a:t>. No vibrations or dangerous motions)</a:t>
            </a:r>
          </a:p>
          <a:p>
            <a:pPr marL="0" indent="0">
              <a:buNone/>
            </a:pPr>
            <a:br>
              <a:rPr lang="en-US" sz="2000" dirty="0"/>
            </a:br>
            <a:r>
              <a:rPr lang="en-US" sz="2000" dirty="0"/>
              <a:t>Transparency is achieved through control schemes that measure the input human force and try to react by removing some of the impedance or resistance that would naturally be felt by the robot dynamics and actuators.</a:t>
            </a:r>
          </a:p>
          <a:p>
            <a:pPr marL="0" indent="0">
              <a:buNone/>
            </a:pPr>
            <a:endParaRPr lang="en-US" sz="2000" dirty="0"/>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2</a:t>
            </a:fld>
            <a:endParaRPr lang="en-US" sz="1600" b="1" dirty="0"/>
          </a:p>
        </p:txBody>
      </p:sp>
      <p:grpSp>
        <p:nvGrpSpPr>
          <p:cNvPr id="8" name="Group 7">
            <a:extLst>
              <a:ext uri="{FF2B5EF4-FFF2-40B4-BE49-F238E27FC236}">
                <a16:creationId xmlns:a16="http://schemas.microsoft.com/office/drawing/2014/main" id="{0B0BF769-60CC-BF91-AC8F-0607558DE62E}"/>
              </a:ext>
            </a:extLst>
          </p:cNvPr>
          <p:cNvGrpSpPr/>
          <p:nvPr/>
        </p:nvGrpSpPr>
        <p:grpSpPr>
          <a:xfrm>
            <a:off x="7803714" y="1555954"/>
            <a:ext cx="4207962" cy="3126232"/>
            <a:chOff x="4582886" y="620052"/>
            <a:chExt cx="3810000" cy="2418292"/>
          </a:xfrm>
        </p:grpSpPr>
        <p:pic>
          <p:nvPicPr>
            <p:cNvPr id="9" name="Picture 4" descr="Galen Robotics – Start-Up Profile – Single Platform Solution for Supporting  Delicate Surgical Procedures - Robotics Business Review">
              <a:extLst>
                <a:ext uri="{FF2B5EF4-FFF2-40B4-BE49-F238E27FC236}">
                  <a16:creationId xmlns:a16="http://schemas.microsoft.com/office/drawing/2014/main" id="{9BC9E229-3BC4-A49B-025F-CFBC4BBF4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886" y="620052"/>
              <a:ext cx="3810000" cy="24182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9BCE607-55B5-532E-85AE-BA650BF1A01B}"/>
                </a:ext>
              </a:extLst>
            </p:cNvPr>
            <p:cNvSpPr/>
            <p:nvPr/>
          </p:nvSpPr>
          <p:spPr bwMode="auto">
            <a:xfrm>
              <a:off x="7543800" y="687944"/>
              <a:ext cx="685800" cy="5312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R" sz="2400" b="0" i="0" u="none" strike="noStrike" cap="none" normalizeH="0" baseline="0">
                <a:ln>
                  <a:noFill/>
                </a:ln>
                <a:solidFill>
                  <a:schemeClr val="tx1"/>
                </a:solidFill>
                <a:effectLst/>
                <a:latin typeface="Arial" pitchFamily="-65" charset="0"/>
              </a:endParaRPr>
            </a:p>
          </p:txBody>
        </p:sp>
      </p:grpSp>
      <p:sp>
        <p:nvSpPr>
          <p:cNvPr id="11" name="TextBox 10">
            <a:extLst>
              <a:ext uri="{FF2B5EF4-FFF2-40B4-BE49-F238E27FC236}">
                <a16:creationId xmlns:a16="http://schemas.microsoft.com/office/drawing/2014/main" id="{0A32A4A0-0DEE-EF10-D280-0E93A51DFC6D}"/>
              </a:ext>
            </a:extLst>
          </p:cNvPr>
          <p:cNvSpPr txBox="1"/>
          <p:nvPr/>
        </p:nvSpPr>
        <p:spPr>
          <a:xfrm>
            <a:off x="7991604" y="4727213"/>
            <a:ext cx="4200396" cy="600164"/>
          </a:xfrm>
          <a:prstGeom prst="rect">
            <a:avLst/>
          </a:prstGeom>
          <a:noFill/>
        </p:spPr>
        <p:txBody>
          <a:bodyPr wrap="square">
            <a:spAutoFit/>
          </a:bodyPr>
          <a:lstStyle/>
          <a:p>
            <a:r>
              <a:rPr lang="en-US" sz="1100" dirty="0"/>
              <a:t>Democratizing Robotic Surgery and Microsurgery. Galen Robotics. (2022, November 15). Retrieved February 13, 2023, from https://www.galenrobotics.com/</a:t>
            </a:r>
            <a:endParaRPr lang="en-TR" sz="1100" dirty="0">
              <a:solidFill>
                <a:schemeClr val="accent1">
                  <a:lumMod val="60000"/>
                  <a:lumOff val="40000"/>
                </a:schemeClr>
              </a:solidFill>
            </a:endParaRPr>
          </a:p>
        </p:txBody>
      </p:sp>
    </p:spTree>
    <p:extLst>
      <p:ext uri="{BB962C8B-B14F-4D97-AF65-F5344CB8AC3E}">
        <p14:creationId xmlns:p14="http://schemas.microsoft.com/office/powerpoint/2010/main" val="2697184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p:txBody>
          <a:bodyPr>
            <a:normAutofit/>
          </a:bodyPr>
          <a:lstStyle/>
          <a:p>
            <a:r>
              <a:rPr lang="en-US" sz="2800" b="1" dirty="0">
                <a:solidFill>
                  <a:srgbClr val="0F0FFF"/>
                </a:solidFill>
                <a:latin typeface="Verdana" panose="020B0604030504040204" pitchFamily="34" charset="0"/>
                <a:ea typeface="Verdana" panose="020B0604030504040204" pitchFamily="34" charset="0"/>
              </a:rPr>
              <a:t>Updated Project Milestones (Updates in blue)</a:t>
            </a:r>
            <a:endParaRPr lang="en-US" sz="2800" dirty="0"/>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20</a:t>
            </a:fld>
            <a:endParaRPr lang="en-US" dirty="0"/>
          </a:p>
        </p:txBody>
      </p:sp>
      <p:pic>
        <p:nvPicPr>
          <p:cNvPr id="12" name="Picture 11">
            <a:extLst>
              <a:ext uri="{FF2B5EF4-FFF2-40B4-BE49-F238E27FC236}">
                <a16:creationId xmlns:a16="http://schemas.microsoft.com/office/drawing/2014/main" id="{0E7306B4-F1F3-A31E-0AB6-7FA466DE1ECE}"/>
              </a:ext>
            </a:extLst>
          </p:cNvPr>
          <p:cNvPicPr>
            <a:picLocks noChangeAspect="1"/>
          </p:cNvPicPr>
          <p:nvPr/>
        </p:nvPicPr>
        <p:blipFill>
          <a:blip r:embed="rId2"/>
          <a:stretch>
            <a:fillRect/>
          </a:stretch>
        </p:blipFill>
        <p:spPr>
          <a:xfrm>
            <a:off x="2232212" y="1450950"/>
            <a:ext cx="7101034" cy="5109281"/>
          </a:xfrm>
          <a:prstGeom prst="rect">
            <a:avLst/>
          </a:prstGeom>
        </p:spPr>
      </p:pic>
    </p:spTree>
    <p:extLst>
      <p:ext uri="{BB962C8B-B14F-4D97-AF65-F5344CB8AC3E}">
        <p14:creationId xmlns:p14="http://schemas.microsoft.com/office/powerpoint/2010/main" val="2719917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Plan to Deal With Setbacks</a:t>
            </a:r>
            <a:endParaRPr lang="en-US" sz="4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p:txBody>
          <a:bodyPr/>
          <a:lstStyle/>
          <a:p>
            <a:pPr marL="457200" lvl="1" indent="0">
              <a:buNone/>
            </a:pPr>
            <a:endParaRPr lang="en-US" dirty="0"/>
          </a:p>
          <a:p>
            <a:pPr marL="457200" lvl="1" indent="0">
              <a:buNone/>
            </a:pPr>
            <a:r>
              <a:rPr lang="en-US" dirty="0"/>
              <a:t>Working with Mohammad Wednesday 10Am to perform system identification</a:t>
            </a:r>
          </a:p>
          <a:p>
            <a:pPr marL="457200" lvl="1" indent="0">
              <a:buNone/>
            </a:pPr>
            <a:endParaRPr lang="en-US" dirty="0"/>
          </a:p>
          <a:p>
            <a:pPr marL="457200" lvl="1" indent="0">
              <a:buNone/>
            </a:pPr>
            <a:r>
              <a:rPr lang="en-US" dirty="0"/>
              <a:t>Unlikely, but in the case that system identification proves problematic, we will stick to applying the controller as if it is a mass in one DOF (most likely Z)</a:t>
            </a:r>
          </a:p>
          <a:p>
            <a:pPr marL="457200" lvl="1" indent="0">
              <a:buNone/>
            </a:pPr>
            <a:endParaRPr lang="en-US" dirty="0"/>
          </a:p>
          <a:p>
            <a:pPr marL="457200" lvl="1" indent="0">
              <a:buNone/>
            </a:pPr>
            <a:r>
              <a:rPr lang="en-US" dirty="0"/>
              <a:t>The controller development on the actual Galen system will be performed with the high/mid level python </a:t>
            </a:r>
            <a:r>
              <a:rPr lang="en-US" dirty="0" err="1"/>
              <a:t>crtk</a:t>
            </a:r>
            <a:r>
              <a:rPr lang="en-US" dirty="0"/>
              <a:t> servo cv commands</a:t>
            </a:r>
          </a:p>
          <a:p>
            <a:pPr marL="457200" lvl="1" indent="0">
              <a:buNone/>
            </a:pPr>
            <a:endParaRPr lang="en-US" dirty="0"/>
          </a:p>
          <a:p>
            <a:pPr marL="457200" lvl="1" indent="0">
              <a:buNone/>
            </a:pPr>
            <a:r>
              <a:rPr lang="en-US" dirty="0"/>
              <a:t>Development of virtual fixture prototypes have already started. Use spring approximation instead of finite element method.</a:t>
            </a:r>
          </a:p>
          <a:p>
            <a:pPr marL="457200" lvl="1" indent="0">
              <a:buNone/>
            </a:pPr>
            <a:endParaRPr lang="en-US" dirty="0"/>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21</a:t>
            </a:fld>
            <a:endParaRPr lang="en-US" sz="1600" b="1" dirty="0"/>
          </a:p>
        </p:txBody>
      </p:sp>
    </p:spTree>
    <p:extLst>
      <p:ext uri="{BB962C8B-B14F-4D97-AF65-F5344CB8AC3E}">
        <p14:creationId xmlns:p14="http://schemas.microsoft.com/office/powerpoint/2010/main" val="3994506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Project Management</a:t>
            </a:r>
            <a:endParaRPr lang="en-US" sz="4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p:txBody>
          <a:bodyPr/>
          <a:lstStyle/>
          <a:p>
            <a:pPr marL="457200" lvl="1" indent="0">
              <a:buNone/>
            </a:pPr>
            <a:r>
              <a:rPr lang="en-US" dirty="0"/>
              <a:t>Brevin – Controller Design, Implementation, Stability and Transparency Analysis. </a:t>
            </a:r>
          </a:p>
          <a:p>
            <a:pPr marL="457200" lvl="1" indent="0">
              <a:buNone/>
            </a:pPr>
            <a:endParaRPr lang="en-US" dirty="0"/>
          </a:p>
          <a:p>
            <a:pPr marL="457200" lvl="1" indent="0">
              <a:buNone/>
            </a:pPr>
            <a:r>
              <a:rPr lang="en-US" dirty="0"/>
              <a:t>Weekly meetings with mentors Mondays at 1:30 PM</a:t>
            </a:r>
          </a:p>
          <a:p>
            <a:pPr lvl="1"/>
            <a:endParaRPr lang="en-US" dirty="0"/>
          </a:p>
          <a:p>
            <a:pPr lvl="1"/>
            <a:r>
              <a:rPr lang="en-US" dirty="0"/>
              <a:t>See wiki for Document Control Scheme</a:t>
            </a:r>
          </a:p>
          <a:p>
            <a:pPr lvl="1"/>
            <a:r>
              <a:rPr lang="en-US" dirty="0"/>
              <a:t>MATLAB functions on private GitHub as instructed by mentor. Transferring to Lab repo</a:t>
            </a:r>
          </a:p>
          <a:p>
            <a:pPr lvl="1"/>
            <a:r>
              <a:rPr lang="en-US" dirty="0"/>
              <a:t>No Galen code is on that repo.</a:t>
            </a:r>
          </a:p>
          <a:p>
            <a:pPr lvl="1"/>
            <a:r>
              <a:rPr lang="en-US" dirty="0"/>
              <a:t>All Galen code stays within the mock OR and the Bitbucket branch. No local versions</a:t>
            </a:r>
          </a:p>
          <a:p>
            <a:pPr marL="457200" lvl="1" indent="0">
              <a:buNone/>
            </a:pPr>
            <a:endParaRPr lang="en-US" dirty="0"/>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22</a:t>
            </a:fld>
            <a:endParaRPr lang="en-US" sz="1600" b="1" dirty="0"/>
          </a:p>
        </p:txBody>
      </p:sp>
    </p:spTree>
    <p:extLst>
      <p:ext uri="{BB962C8B-B14F-4D97-AF65-F5344CB8AC3E}">
        <p14:creationId xmlns:p14="http://schemas.microsoft.com/office/powerpoint/2010/main" val="74983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References</a:t>
            </a:r>
            <a:endParaRPr lang="en-US" sz="4000" dirty="0"/>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p:txBody>
          <a:bodyPr>
            <a:normAutofit fontScale="92500" lnSpcReduction="10000"/>
          </a:bodyPr>
          <a:lstStyle/>
          <a:p>
            <a:r>
              <a:rPr lang="en-US" sz="2800" dirty="0"/>
              <a:t>Democratizing Robotic Surgery and Microsurgery. Galen Robotics. (2022, November 15). Retrieved February 13, 2023, from https://www.galenrobotics.com/</a:t>
            </a:r>
            <a:endParaRPr lang="en-US" dirty="0">
              <a:effectLst/>
            </a:endParaRPr>
          </a:p>
          <a:p>
            <a:r>
              <a:rPr lang="en-US" dirty="0">
                <a:effectLst/>
              </a:rPr>
              <a:t>Aydin, Y., </a:t>
            </a:r>
            <a:r>
              <a:rPr lang="en-US" dirty="0" err="1">
                <a:effectLst/>
              </a:rPr>
              <a:t>Sirintuna</a:t>
            </a:r>
            <a:r>
              <a:rPr lang="en-US" dirty="0">
                <a:effectLst/>
              </a:rPr>
              <a:t>, D., &amp; </a:t>
            </a:r>
            <a:r>
              <a:rPr lang="en-US" dirty="0" err="1">
                <a:effectLst/>
              </a:rPr>
              <a:t>Basdogan</a:t>
            </a:r>
            <a:r>
              <a:rPr lang="en-US" dirty="0">
                <a:effectLst/>
              </a:rPr>
              <a:t>, C. (2020). Towards collaborative drilling with a </a:t>
            </a:r>
            <a:r>
              <a:rPr lang="en-US" dirty="0" err="1">
                <a:effectLst/>
              </a:rPr>
              <a:t>Cobot</a:t>
            </a:r>
            <a:r>
              <a:rPr lang="en-US" dirty="0">
                <a:effectLst/>
              </a:rPr>
              <a:t> using admittance controller. </a:t>
            </a:r>
            <a:r>
              <a:rPr lang="en-US" i="1" dirty="0">
                <a:effectLst/>
              </a:rPr>
              <a:t>Transactions of the Institute of Measurement and Control</a:t>
            </a:r>
            <a:r>
              <a:rPr lang="en-US" dirty="0">
                <a:effectLst/>
              </a:rPr>
              <a:t>, </a:t>
            </a:r>
            <a:r>
              <a:rPr lang="en-US" i="1" dirty="0">
                <a:effectLst/>
              </a:rPr>
              <a:t>43</a:t>
            </a:r>
            <a:r>
              <a:rPr lang="en-US" dirty="0">
                <a:effectLst/>
              </a:rPr>
              <a:t>(8), 1760–1773. https://doi.org/10.1177/0142331220934643 </a:t>
            </a:r>
          </a:p>
          <a:p>
            <a:r>
              <a:rPr lang="en-US" dirty="0" err="1">
                <a:effectLst/>
              </a:rPr>
              <a:t>Keemink</a:t>
            </a:r>
            <a:r>
              <a:rPr lang="en-US" dirty="0">
                <a:effectLst/>
              </a:rPr>
              <a:t> AQ, van der </a:t>
            </a:r>
            <a:r>
              <a:rPr lang="en-US" dirty="0" err="1">
                <a:effectLst/>
              </a:rPr>
              <a:t>Kooij</a:t>
            </a:r>
            <a:r>
              <a:rPr lang="en-US" dirty="0">
                <a:effectLst/>
              </a:rPr>
              <a:t> H, </a:t>
            </a:r>
            <a:r>
              <a:rPr lang="en-US" dirty="0" err="1">
                <a:effectLst/>
              </a:rPr>
              <a:t>Stienen</a:t>
            </a:r>
            <a:r>
              <a:rPr lang="en-US" dirty="0">
                <a:effectLst/>
              </a:rPr>
              <a:t> AH. Admittance control for physical human–robot interaction. The International Journal of Robotics Research. 2018;37(11):1421-1444. doi:10.1177/0278364918768950</a:t>
            </a:r>
          </a:p>
          <a:p>
            <a:r>
              <a:rPr lang="en-US" dirty="0"/>
              <a:t>Williams, R. L. (2016). The Delta Parallel Robot: Kinematics Solutions. Mechanical Engineering: Ohio University, 1–46. </a:t>
            </a:r>
            <a:endParaRPr lang="en-US" dirty="0">
              <a:effectLst/>
            </a:endParaRPr>
          </a:p>
          <a:p>
            <a:endParaRPr lang="en-US" dirty="0">
              <a:effectLst/>
            </a:endParaRPr>
          </a:p>
          <a:p>
            <a:endParaRPr lang="en-US" dirty="0">
              <a:effectLst/>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23</a:t>
            </a:fld>
            <a:endParaRPr lang="en-US" sz="1600" b="1" dirty="0"/>
          </a:p>
        </p:txBody>
      </p:sp>
    </p:spTree>
    <p:extLst>
      <p:ext uri="{BB962C8B-B14F-4D97-AF65-F5344CB8AC3E}">
        <p14:creationId xmlns:p14="http://schemas.microsoft.com/office/powerpoint/2010/main" val="120364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Previous Deliverables</a:t>
            </a:r>
            <a:endParaRPr lang="en-US" sz="4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p:txBody>
          <a:bodyPr>
            <a:normAutofit fontScale="92500" lnSpcReduction="20000"/>
          </a:bodyPr>
          <a:lstStyle/>
          <a:p>
            <a:pPr marL="0" indent="0">
              <a:buNone/>
            </a:pPr>
            <a:r>
              <a:rPr lang="en-US" sz="2000" b="1" u="sng" dirty="0">
                <a:solidFill>
                  <a:srgbClr val="FF0000"/>
                </a:solidFill>
                <a:ea typeface="Verdana" panose="020B0604030504040204" pitchFamily="34" charset="0"/>
              </a:rPr>
              <a:t>Minimum: </a:t>
            </a:r>
          </a:p>
          <a:p>
            <a:r>
              <a:rPr lang="en-US" sz="2000" dirty="0">
                <a:ea typeface="Verdana" panose="020B0604030504040204" pitchFamily="34" charset="0"/>
              </a:rPr>
              <a:t>A stable frequency domain admittance controller in MATLAB code for the Galen surgical robot in the AMBF simulation environment</a:t>
            </a:r>
          </a:p>
          <a:p>
            <a:r>
              <a:rPr lang="en-US" sz="2000" dirty="0">
                <a:ea typeface="Verdana" panose="020B0604030504040204" pitchFamily="34" charset="0"/>
              </a:rPr>
              <a:t>A simulated control system package with optimized transparency containing code files that can be used in AMBF and MATLAB and is transferable to hardware</a:t>
            </a:r>
          </a:p>
          <a:p>
            <a:endParaRPr lang="en-US" sz="2000" dirty="0">
              <a:ea typeface="Verdana" panose="020B0604030504040204" pitchFamily="34" charset="0"/>
            </a:endParaRPr>
          </a:p>
          <a:p>
            <a:pPr marL="0" indent="0">
              <a:buNone/>
            </a:pPr>
            <a:r>
              <a:rPr lang="en-US" sz="2000" b="1" u="sng" dirty="0">
                <a:solidFill>
                  <a:srgbClr val="00B050"/>
                </a:solidFill>
                <a:ea typeface="Verdana" panose="020B0604030504040204" pitchFamily="34" charset="0"/>
              </a:rPr>
              <a:t>Expected: </a:t>
            </a:r>
          </a:p>
          <a:p>
            <a:r>
              <a:rPr lang="en-US" sz="2000" dirty="0">
                <a:ea typeface="Verdana" panose="020B0604030504040204" pitchFamily="34" charset="0"/>
              </a:rPr>
              <a:t>An applied control system package to the low-level Galen controller that is stable and optimized for transparency including virtual fixtures</a:t>
            </a:r>
          </a:p>
          <a:p>
            <a:r>
              <a:rPr lang="en-US" sz="2000" dirty="0">
                <a:ea typeface="Verdana" panose="020B0604030504040204" pitchFamily="34" charset="0"/>
              </a:rPr>
              <a:t>A validated objective improvement in transparency according to specified metrics</a:t>
            </a:r>
          </a:p>
          <a:p>
            <a:endParaRPr lang="en-US" sz="2000" dirty="0">
              <a:ea typeface="Verdana" panose="020B0604030504040204" pitchFamily="34" charset="0"/>
            </a:endParaRPr>
          </a:p>
          <a:p>
            <a:pPr marL="0" indent="0">
              <a:buNone/>
            </a:pPr>
            <a:r>
              <a:rPr lang="en-US" sz="2000" b="1" u="sng" dirty="0">
                <a:solidFill>
                  <a:srgbClr val="FFC000"/>
                </a:solidFill>
                <a:ea typeface="Verdana" panose="020B0604030504040204" pitchFamily="34" charset="0"/>
              </a:rPr>
              <a:t>Maximum: </a:t>
            </a:r>
          </a:p>
          <a:p>
            <a:r>
              <a:rPr lang="en-US" sz="2000" dirty="0">
                <a:ea typeface="Verdana" panose="020B0604030504040204" pitchFamily="34" charset="0"/>
              </a:rPr>
              <a:t>A completed user study to investigate subjective transparency preference with different controllers on the Galen robot</a:t>
            </a:r>
          </a:p>
          <a:p>
            <a:pPr marL="0" indent="0">
              <a:buNone/>
            </a:pPr>
            <a:endParaRPr lang="en-US" sz="2000" dirty="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3</a:t>
            </a:fld>
            <a:endParaRPr lang="en-US" sz="1600" b="1" dirty="0"/>
          </a:p>
        </p:txBody>
      </p:sp>
    </p:spTree>
    <p:extLst>
      <p:ext uri="{BB962C8B-B14F-4D97-AF65-F5344CB8AC3E}">
        <p14:creationId xmlns:p14="http://schemas.microsoft.com/office/powerpoint/2010/main" val="375711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p:txBody>
          <a:bodyPr/>
          <a:lstStyle/>
          <a:p>
            <a:r>
              <a:rPr lang="en-US" sz="4400" b="1" dirty="0">
                <a:solidFill>
                  <a:srgbClr val="0F0FFF"/>
                </a:solidFill>
                <a:latin typeface="Verdana" panose="020B0604030504040204" pitchFamily="34" charset="0"/>
                <a:ea typeface="Verdana" panose="020B0604030504040204" pitchFamily="34" charset="0"/>
              </a:rPr>
              <a:t>Summary of the Efforts to </a:t>
            </a:r>
            <a:r>
              <a:rPr lang="en-US" b="1" dirty="0">
                <a:solidFill>
                  <a:srgbClr val="0F0FFF"/>
                </a:solidFill>
                <a:latin typeface="Verdana" panose="020B0604030504040204" pitchFamily="34" charset="0"/>
                <a:ea typeface="Verdana" panose="020B0604030504040204" pitchFamily="34" charset="0"/>
              </a:rPr>
              <a:t>N</a:t>
            </a:r>
            <a:r>
              <a:rPr lang="en-US" sz="4400" b="1" dirty="0">
                <a:solidFill>
                  <a:srgbClr val="0F0FFF"/>
                </a:solidFill>
                <a:latin typeface="Verdana" panose="020B0604030504040204" pitchFamily="34" charset="0"/>
                <a:ea typeface="Verdana" panose="020B0604030504040204" pitchFamily="34" charset="0"/>
              </a:rPr>
              <a:t>ow</a:t>
            </a:r>
            <a:endParaRPr lang="en-US" dirty="0"/>
          </a:p>
        </p:txBody>
      </p:sp>
      <p:sp>
        <p:nvSpPr>
          <p:cNvPr id="3" name="Content Placeholder 2">
            <a:extLst>
              <a:ext uri="{FF2B5EF4-FFF2-40B4-BE49-F238E27FC236}">
                <a16:creationId xmlns:a16="http://schemas.microsoft.com/office/drawing/2014/main" id="{E748AD50-5E65-87D3-7C92-41503769E700}"/>
              </a:ext>
            </a:extLst>
          </p:cNvPr>
          <p:cNvSpPr>
            <a:spLocks noGrp="1"/>
          </p:cNvSpPr>
          <p:nvPr>
            <p:ph idx="1"/>
          </p:nvPr>
        </p:nvSpPr>
        <p:spPr/>
        <p:txBody>
          <a:bodyPr>
            <a:normAutofit fontScale="92500" lnSpcReduction="20000"/>
          </a:bodyPr>
          <a:lstStyle/>
          <a:p>
            <a:endParaRPr lang="en-US" dirty="0"/>
          </a:p>
          <a:p>
            <a:r>
              <a:rPr lang="en-US" dirty="0"/>
              <a:t>Verified Stable and Transparent Mass Spring Damper Simulations</a:t>
            </a:r>
          </a:p>
          <a:p>
            <a:endParaRPr lang="en-US" dirty="0"/>
          </a:p>
          <a:p>
            <a:r>
              <a:rPr lang="en-US" dirty="0"/>
              <a:t>Galen robot controller in AMBF through MATLAB</a:t>
            </a:r>
          </a:p>
          <a:p>
            <a:endParaRPr lang="en-US" dirty="0"/>
          </a:p>
          <a:p>
            <a:r>
              <a:rPr lang="en-US" dirty="0"/>
              <a:t>Simulated System Identification</a:t>
            </a:r>
          </a:p>
          <a:p>
            <a:endParaRPr lang="en-US" dirty="0"/>
          </a:p>
          <a:p>
            <a:r>
              <a:rPr lang="en-US" dirty="0"/>
              <a:t>Application of Admittance controller in AMBF simulation</a:t>
            </a:r>
          </a:p>
          <a:p>
            <a:endParaRPr lang="en-US" dirty="0"/>
          </a:p>
          <a:p>
            <a:r>
              <a:rPr lang="en-US" dirty="0"/>
              <a:t>*Starting Real Robot System Identification</a:t>
            </a:r>
          </a:p>
          <a:p>
            <a:endParaRPr lang="en-US" dirty="0"/>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4</a:t>
            </a:fld>
            <a:endParaRPr lang="en-US" dirty="0"/>
          </a:p>
        </p:txBody>
      </p:sp>
    </p:spTree>
    <p:extLst>
      <p:ext uri="{BB962C8B-B14F-4D97-AF65-F5344CB8AC3E}">
        <p14:creationId xmlns:p14="http://schemas.microsoft.com/office/powerpoint/2010/main" val="13093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4583C1-AED6-DB6B-4954-943E09954C18}"/>
              </a:ext>
            </a:extLst>
          </p:cNvPr>
          <p:cNvPicPr>
            <a:picLocks noChangeAspect="1"/>
          </p:cNvPicPr>
          <p:nvPr/>
        </p:nvPicPr>
        <p:blipFill>
          <a:blip r:embed="rId2"/>
          <a:stretch>
            <a:fillRect/>
          </a:stretch>
        </p:blipFill>
        <p:spPr>
          <a:xfrm>
            <a:off x="4271535" y="2107827"/>
            <a:ext cx="7396663" cy="3705412"/>
          </a:xfrm>
          <a:prstGeom prst="rect">
            <a:avLst/>
          </a:prstGeom>
        </p:spPr>
      </p:pic>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a:xfrm>
            <a:off x="838200" y="365125"/>
            <a:ext cx="10623176" cy="1325563"/>
          </a:xfrm>
        </p:spPr>
        <p:txBody>
          <a:bodyPr/>
          <a:lstStyle/>
          <a:p>
            <a:r>
              <a:rPr lang="en-US" sz="4400" b="1" dirty="0">
                <a:solidFill>
                  <a:srgbClr val="0F0FFF"/>
                </a:solidFill>
                <a:latin typeface="Verdana" panose="020B0604030504040204" pitchFamily="34" charset="0"/>
                <a:ea typeface="Verdana" panose="020B0604030504040204" pitchFamily="34" charset="0"/>
              </a:rPr>
              <a:t>Mass Spring Damper Simulations</a:t>
            </a:r>
            <a:endParaRPr lang="en-US" dirty="0"/>
          </a:p>
        </p:txBody>
      </p:sp>
      <p:sp>
        <p:nvSpPr>
          <p:cNvPr id="3" name="Content Placeholder 2">
            <a:extLst>
              <a:ext uri="{FF2B5EF4-FFF2-40B4-BE49-F238E27FC236}">
                <a16:creationId xmlns:a16="http://schemas.microsoft.com/office/drawing/2014/main" id="{E748AD50-5E65-87D3-7C92-41503769E700}"/>
              </a:ext>
            </a:extLst>
          </p:cNvPr>
          <p:cNvSpPr>
            <a:spLocks noGrp="1"/>
          </p:cNvSpPr>
          <p:nvPr>
            <p:ph idx="1"/>
          </p:nvPr>
        </p:nvSpPr>
        <p:spPr>
          <a:xfrm>
            <a:off x="838200" y="913513"/>
            <a:ext cx="10515600" cy="4351338"/>
          </a:xfrm>
        </p:spPr>
        <p:txBody>
          <a:bodyPr>
            <a:normAutofit/>
          </a:bodyPr>
          <a:lstStyle/>
          <a:p>
            <a:endParaRPr lang="en-US" dirty="0"/>
          </a:p>
          <a:p>
            <a:r>
              <a:rPr lang="en-US" dirty="0"/>
              <a:t>Mimic Mass Spring Damper Admittance control designs from the literature with the basic feedback controller design</a:t>
            </a:r>
          </a:p>
          <a:p>
            <a:endParaRPr lang="en-US" dirty="0"/>
          </a:p>
          <a:p>
            <a:endParaRPr lang="en-US" dirty="0"/>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5</a:t>
            </a:fld>
            <a:endParaRPr lang="en-US" dirty="0"/>
          </a:p>
        </p:txBody>
      </p:sp>
      <p:pic>
        <p:nvPicPr>
          <p:cNvPr id="11" name="Picture 10">
            <a:extLst>
              <a:ext uri="{FF2B5EF4-FFF2-40B4-BE49-F238E27FC236}">
                <a16:creationId xmlns:a16="http://schemas.microsoft.com/office/drawing/2014/main" id="{BC2F73C9-83D0-3DC7-034D-DAB3711F68FC}"/>
              </a:ext>
            </a:extLst>
          </p:cNvPr>
          <p:cNvPicPr>
            <a:picLocks noChangeAspect="1"/>
          </p:cNvPicPr>
          <p:nvPr/>
        </p:nvPicPr>
        <p:blipFill>
          <a:blip r:embed="rId3"/>
          <a:stretch>
            <a:fillRect/>
          </a:stretch>
        </p:blipFill>
        <p:spPr>
          <a:xfrm>
            <a:off x="443754" y="2424126"/>
            <a:ext cx="2492463" cy="1330112"/>
          </a:xfrm>
          <a:prstGeom prst="rect">
            <a:avLst/>
          </a:prstGeom>
        </p:spPr>
      </p:pic>
      <p:pic>
        <p:nvPicPr>
          <p:cNvPr id="16" name="Picture 15">
            <a:extLst>
              <a:ext uri="{FF2B5EF4-FFF2-40B4-BE49-F238E27FC236}">
                <a16:creationId xmlns:a16="http://schemas.microsoft.com/office/drawing/2014/main" id="{1DBD2BE1-3538-79E7-D817-D35625EFDF84}"/>
              </a:ext>
            </a:extLst>
          </p:cNvPr>
          <p:cNvPicPr>
            <a:picLocks noChangeAspect="1"/>
          </p:cNvPicPr>
          <p:nvPr/>
        </p:nvPicPr>
        <p:blipFill>
          <a:blip r:embed="rId4"/>
          <a:stretch>
            <a:fillRect/>
          </a:stretch>
        </p:blipFill>
        <p:spPr>
          <a:xfrm>
            <a:off x="622414" y="3726717"/>
            <a:ext cx="735739" cy="467631"/>
          </a:xfrm>
          <a:prstGeom prst="rect">
            <a:avLst/>
          </a:prstGeom>
        </p:spPr>
      </p:pic>
      <p:pic>
        <p:nvPicPr>
          <p:cNvPr id="18" name="Picture 17">
            <a:extLst>
              <a:ext uri="{FF2B5EF4-FFF2-40B4-BE49-F238E27FC236}">
                <a16:creationId xmlns:a16="http://schemas.microsoft.com/office/drawing/2014/main" id="{A5676806-DA12-67AF-68E6-E98A8009D56B}"/>
              </a:ext>
            </a:extLst>
          </p:cNvPr>
          <p:cNvPicPr>
            <a:picLocks noChangeAspect="1"/>
          </p:cNvPicPr>
          <p:nvPr/>
        </p:nvPicPr>
        <p:blipFill>
          <a:blip r:embed="rId5"/>
          <a:stretch>
            <a:fillRect/>
          </a:stretch>
        </p:blipFill>
        <p:spPr>
          <a:xfrm>
            <a:off x="579403" y="4160986"/>
            <a:ext cx="2071137" cy="731758"/>
          </a:xfrm>
          <a:prstGeom prst="rect">
            <a:avLst/>
          </a:prstGeom>
        </p:spPr>
      </p:pic>
      <p:pic>
        <p:nvPicPr>
          <p:cNvPr id="20" name="Picture 19">
            <a:extLst>
              <a:ext uri="{FF2B5EF4-FFF2-40B4-BE49-F238E27FC236}">
                <a16:creationId xmlns:a16="http://schemas.microsoft.com/office/drawing/2014/main" id="{3A5F5657-E780-B89F-5703-1D008488421A}"/>
              </a:ext>
            </a:extLst>
          </p:cNvPr>
          <p:cNvPicPr>
            <a:picLocks noChangeAspect="1"/>
          </p:cNvPicPr>
          <p:nvPr/>
        </p:nvPicPr>
        <p:blipFill>
          <a:blip r:embed="rId6"/>
          <a:stretch>
            <a:fillRect/>
          </a:stretch>
        </p:blipFill>
        <p:spPr>
          <a:xfrm>
            <a:off x="622414" y="5044964"/>
            <a:ext cx="3386222" cy="1120532"/>
          </a:xfrm>
          <a:prstGeom prst="rect">
            <a:avLst/>
          </a:prstGeom>
        </p:spPr>
      </p:pic>
    </p:spTree>
    <p:extLst>
      <p:ext uri="{BB962C8B-B14F-4D97-AF65-F5344CB8AC3E}">
        <p14:creationId xmlns:p14="http://schemas.microsoft.com/office/powerpoint/2010/main" val="903270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a:xfrm>
            <a:off x="838200" y="365125"/>
            <a:ext cx="10623176" cy="1325563"/>
          </a:xfrm>
        </p:spPr>
        <p:txBody>
          <a:bodyPr>
            <a:normAutofit/>
          </a:bodyPr>
          <a:lstStyle/>
          <a:p>
            <a:r>
              <a:rPr lang="en-US" sz="2400" b="1" dirty="0">
                <a:solidFill>
                  <a:srgbClr val="0F0FFF"/>
                </a:solidFill>
                <a:latin typeface="Verdana" panose="020B0604030504040204" pitchFamily="34" charset="0"/>
                <a:ea typeface="Verdana" panose="020B0604030504040204" pitchFamily="34" charset="0"/>
              </a:rPr>
              <a:t>Mass Spring Damper Simulations: Unsuccessful Results</a:t>
            </a:r>
            <a:endParaRPr lang="en-US" sz="2400" dirty="0"/>
          </a:p>
        </p:txBody>
      </p:sp>
      <p:sp>
        <p:nvSpPr>
          <p:cNvPr id="3" name="Content Placeholder 2">
            <a:extLst>
              <a:ext uri="{FF2B5EF4-FFF2-40B4-BE49-F238E27FC236}">
                <a16:creationId xmlns:a16="http://schemas.microsoft.com/office/drawing/2014/main" id="{E748AD50-5E65-87D3-7C92-41503769E700}"/>
              </a:ext>
            </a:extLst>
          </p:cNvPr>
          <p:cNvSpPr>
            <a:spLocks noGrp="1"/>
          </p:cNvSpPr>
          <p:nvPr>
            <p:ph idx="1"/>
          </p:nvPr>
        </p:nvSpPr>
        <p:spPr>
          <a:xfrm>
            <a:off x="838200" y="913513"/>
            <a:ext cx="10515600" cy="4351338"/>
          </a:xfrm>
        </p:spPr>
        <p:txBody>
          <a:bodyPr>
            <a:normAutofit/>
          </a:bodyPr>
          <a:lstStyle/>
          <a:p>
            <a:endParaRPr lang="en-US" sz="2400" dirty="0"/>
          </a:p>
          <a:p>
            <a:r>
              <a:rPr lang="en-US" sz="2400" dirty="0"/>
              <a:t>Ensure this optimization admittance approach was feasible for guaranteeing stability and improved transparency</a:t>
            </a:r>
          </a:p>
          <a:p>
            <a:r>
              <a:rPr lang="en-US" sz="2400" dirty="0"/>
              <a:t>Unable to replicate work of Aydin et al. Lacking in depth stability analysis and their system identification method was unclear</a:t>
            </a:r>
          </a:p>
          <a:p>
            <a:endParaRPr lang="en-US" sz="2400" dirty="0"/>
          </a:p>
          <a:p>
            <a:endParaRPr lang="en-US" sz="2400" dirty="0"/>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6</a:t>
            </a:fld>
            <a:endParaRPr lang="en-US" dirty="0"/>
          </a:p>
        </p:txBody>
      </p:sp>
      <p:pic>
        <p:nvPicPr>
          <p:cNvPr id="2050" name="Picture 2" descr="Figure I &#10;File Edit View Insert Tools Desktop Windc»' Help &#10;200 &#10;180 &#10;160 &#10;140 &#10;120 &#10;— 100 &#10;80 &#10;60 &#10;40 &#10;20 &#10;= 5 kg, &#10;b = 41 NS/m &#10;= O Ns/m &#10;—..m = O kg &#10;, bh = 41 NS/m &#10;m = O kg, &#10;= O Ns/m &#10;200 &#10;150 &#10;1000 &#10;400 &#10;b &#10;800 &#10;[Ns/m] ">
            <a:extLst>
              <a:ext uri="{FF2B5EF4-FFF2-40B4-BE49-F238E27FC236}">
                <a16:creationId xmlns:a16="http://schemas.microsoft.com/office/drawing/2014/main" id="{54491514-F6AE-2BED-10F3-2A0D0E0B9A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8" t="17548" r="4481"/>
          <a:stretch/>
        </p:blipFill>
        <p:spPr bwMode="auto">
          <a:xfrm>
            <a:off x="1563045" y="3265164"/>
            <a:ext cx="353065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A7A23D5-71CA-5B79-185F-FEF24C778FB7}"/>
              </a:ext>
            </a:extLst>
          </p:cNvPr>
          <p:cNvPicPr>
            <a:picLocks noChangeAspect="1"/>
          </p:cNvPicPr>
          <p:nvPr/>
        </p:nvPicPr>
        <p:blipFill>
          <a:blip r:embed="rId3"/>
          <a:stretch>
            <a:fillRect/>
          </a:stretch>
        </p:blipFill>
        <p:spPr>
          <a:xfrm>
            <a:off x="6489405" y="2980475"/>
            <a:ext cx="3818666" cy="3312578"/>
          </a:xfrm>
          <a:prstGeom prst="rect">
            <a:avLst/>
          </a:prstGeom>
        </p:spPr>
      </p:pic>
      <p:sp>
        <p:nvSpPr>
          <p:cNvPr id="11" name="TextBox 10">
            <a:extLst>
              <a:ext uri="{FF2B5EF4-FFF2-40B4-BE49-F238E27FC236}">
                <a16:creationId xmlns:a16="http://schemas.microsoft.com/office/drawing/2014/main" id="{C594B5EC-FA44-CE28-48BD-2AF413E0DFA3}"/>
              </a:ext>
            </a:extLst>
          </p:cNvPr>
          <p:cNvSpPr txBox="1"/>
          <p:nvPr/>
        </p:nvSpPr>
        <p:spPr>
          <a:xfrm>
            <a:off x="5401235" y="6198255"/>
            <a:ext cx="5791200" cy="600164"/>
          </a:xfrm>
          <a:prstGeom prst="rect">
            <a:avLst/>
          </a:prstGeom>
          <a:noFill/>
        </p:spPr>
        <p:txBody>
          <a:bodyPr wrap="square">
            <a:spAutoFit/>
          </a:bodyPr>
          <a:lstStyle/>
          <a:p>
            <a:r>
              <a:rPr lang="en-US" sz="1100" dirty="0">
                <a:effectLst/>
              </a:rPr>
              <a:t>[2] Aydin, Y., </a:t>
            </a:r>
            <a:r>
              <a:rPr lang="en-US" sz="1100" dirty="0" err="1">
                <a:effectLst/>
              </a:rPr>
              <a:t>Sirintuna</a:t>
            </a:r>
            <a:r>
              <a:rPr lang="en-US" sz="1100" dirty="0">
                <a:effectLst/>
              </a:rPr>
              <a:t>, D., &amp; </a:t>
            </a:r>
            <a:r>
              <a:rPr lang="en-US" sz="1100" dirty="0" err="1">
                <a:effectLst/>
              </a:rPr>
              <a:t>Basdogan</a:t>
            </a:r>
            <a:r>
              <a:rPr lang="en-US" sz="1100" dirty="0">
                <a:effectLst/>
              </a:rPr>
              <a:t>, C. (2020). Towards collaborative drilling with a Cobot using admittance controller. </a:t>
            </a:r>
            <a:r>
              <a:rPr lang="en-US" sz="1100" i="1" dirty="0">
                <a:effectLst/>
              </a:rPr>
              <a:t>Transactions of the Institute of Measurement and Control</a:t>
            </a:r>
            <a:r>
              <a:rPr lang="en-US" sz="1100" dirty="0">
                <a:effectLst/>
              </a:rPr>
              <a:t>, </a:t>
            </a:r>
            <a:r>
              <a:rPr lang="en-US" sz="1100" i="1" dirty="0">
                <a:effectLst/>
              </a:rPr>
              <a:t>43</a:t>
            </a:r>
            <a:r>
              <a:rPr lang="en-US" sz="1100" dirty="0">
                <a:effectLst/>
              </a:rPr>
              <a:t>(8), 1760–1773. https://doi.org/10.1177/0142331220934643</a:t>
            </a:r>
            <a:endParaRPr lang="en-US" sz="1100" i="1" dirty="0">
              <a:effectLst/>
            </a:endParaRPr>
          </a:p>
        </p:txBody>
      </p:sp>
      <p:sp>
        <p:nvSpPr>
          <p:cNvPr id="12" name="TextBox 11">
            <a:extLst>
              <a:ext uri="{FF2B5EF4-FFF2-40B4-BE49-F238E27FC236}">
                <a16:creationId xmlns:a16="http://schemas.microsoft.com/office/drawing/2014/main" id="{44524E23-14FF-CF4A-2BBB-EDF65B9C624D}"/>
              </a:ext>
            </a:extLst>
          </p:cNvPr>
          <p:cNvSpPr txBox="1"/>
          <p:nvPr/>
        </p:nvSpPr>
        <p:spPr>
          <a:xfrm>
            <a:off x="8042722" y="2851994"/>
            <a:ext cx="1828800" cy="383555"/>
          </a:xfrm>
          <a:prstGeom prst="rect">
            <a:avLst/>
          </a:prstGeom>
          <a:noFill/>
        </p:spPr>
        <p:txBody>
          <a:bodyPr wrap="square" rtlCol="0">
            <a:spAutoFit/>
          </a:bodyPr>
          <a:lstStyle/>
          <a:p>
            <a:r>
              <a:rPr lang="en-US" b="1" dirty="0"/>
              <a:t>Theirs</a:t>
            </a:r>
          </a:p>
        </p:txBody>
      </p:sp>
      <p:sp>
        <p:nvSpPr>
          <p:cNvPr id="13" name="TextBox 12">
            <a:extLst>
              <a:ext uri="{FF2B5EF4-FFF2-40B4-BE49-F238E27FC236}">
                <a16:creationId xmlns:a16="http://schemas.microsoft.com/office/drawing/2014/main" id="{8DBFB309-2793-EA7B-7D10-4FC2F0DBFA89}"/>
              </a:ext>
            </a:extLst>
          </p:cNvPr>
          <p:cNvSpPr txBox="1"/>
          <p:nvPr/>
        </p:nvSpPr>
        <p:spPr>
          <a:xfrm>
            <a:off x="3058347" y="2881609"/>
            <a:ext cx="1828800" cy="383555"/>
          </a:xfrm>
          <a:prstGeom prst="rect">
            <a:avLst/>
          </a:prstGeom>
          <a:noFill/>
        </p:spPr>
        <p:txBody>
          <a:bodyPr wrap="square" rtlCol="0">
            <a:spAutoFit/>
          </a:bodyPr>
          <a:lstStyle/>
          <a:p>
            <a:r>
              <a:rPr lang="en-US" b="1" dirty="0"/>
              <a:t>Ours</a:t>
            </a:r>
          </a:p>
        </p:txBody>
      </p:sp>
    </p:spTree>
    <p:extLst>
      <p:ext uri="{BB962C8B-B14F-4D97-AF65-F5344CB8AC3E}">
        <p14:creationId xmlns:p14="http://schemas.microsoft.com/office/powerpoint/2010/main" val="83067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a:xfrm>
            <a:off x="838200" y="365125"/>
            <a:ext cx="10623176" cy="1325563"/>
          </a:xfrm>
        </p:spPr>
        <p:txBody>
          <a:bodyPr>
            <a:normAutofit/>
          </a:bodyPr>
          <a:lstStyle/>
          <a:p>
            <a:r>
              <a:rPr lang="en-US" sz="2400" b="1" dirty="0">
                <a:solidFill>
                  <a:srgbClr val="0F0FFF"/>
                </a:solidFill>
                <a:latin typeface="Verdana" panose="020B0604030504040204" pitchFamily="34" charset="0"/>
                <a:ea typeface="Verdana" panose="020B0604030504040204" pitchFamily="34" charset="0"/>
              </a:rPr>
              <a:t>Mass Spring Damper Simulations: Successful Results</a:t>
            </a:r>
            <a:endParaRPr lang="en-US" sz="2400" dirty="0"/>
          </a:p>
        </p:txBody>
      </p:sp>
      <p:sp>
        <p:nvSpPr>
          <p:cNvPr id="3" name="Content Placeholder 2">
            <a:extLst>
              <a:ext uri="{FF2B5EF4-FFF2-40B4-BE49-F238E27FC236}">
                <a16:creationId xmlns:a16="http://schemas.microsoft.com/office/drawing/2014/main" id="{E748AD50-5E65-87D3-7C92-41503769E700}"/>
              </a:ext>
            </a:extLst>
          </p:cNvPr>
          <p:cNvSpPr>
            <a:spLocks noGrp="1"/>
          </p:cNvSpPr>
          <p:nvPr>
            <p:ph idx="1"/>
          </p:nvPr>
        </p:nvSpPr>
        <p:spPr>
          <a:xfrm>
            <a:off x="838200" y="913513"/>
            <a:ext cx="10515600" cy="4351338"/>
          </a:xfrm>
        </p:spPr>
        <p:txBody>
          <a:bodyPr>
            <a:normAutofit/>
          </a:bodyPr>
          <a:lstStyle/>
          <a:p>
            <a:endParaRPr lang="en-US" sz="2400" dirty="0"/>
          </a:p>
          <a:p>
            <a:r>
              <a:rPr lang="en-US" sz="2400" dirty="0"/>
              <a:t>Observed expected results from our own mass spring damper simulations and analysis of closed loop poles.</a:t>
            </a:r>
          </a:p>
          <a:p>
            <a:r>
              <a:rPr lang="en-US" sz="2400" dirty="0"/>
              <a:t>Result was unstable with expected unstable admittance values and stable with expected stable admittance values with simulated damping.</a:t>
            </a:r>
          </a:p>
          <a:p>
            <a:endParaRPr lang="en-US" sz="2400" dirty="0"/>
          </a:p>
          <a:p>
            <a:endParaRPr lang="en-US" sz="2400" dirty="0"/>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7</a:t>
            </a:fld>
            <a:endParaRPr lang="en-US" dirty="0"/>
          </a:p>
        </p:txBody>
      </p:sp>
      <p:pic>
        <p:nvPicPr>
          <p:cNvPr id="1025" name="Picture 1" descr="Figure I &#10;File Edit View Insert &#10;10 &#10;z 5 kg, b 41 NS/m &#10;=ONs/m &#10;— • mh=5kg, &#10;z 0 kg,b = 41 NS/m &#10;=ONs/m &#10;Tools Desktop Window &#10;Help &#10;Figure 2 &#10;File Edit View Insert Tools Desktop Window Help &#10;10 &#10;10 &#10;5 kg, &#10;O kg, &#10;mh O kg, &#10;0.5 &#10;20 &#10;b &#10;40 &#10;[Ns/ml &#10;16 &#10;41 NS/m &#10;b z O Ns/m &#10;41 NS/m &#10;b z O Ns/m &#10;12 &#10;ba [NS/ml ">
            <a:extLst>
              <a:ext uri="{FF2B5EF4-FFF2-40B4-BE49-F238E27FC236}">
                <a16:creationId xmlns:a16="http://schemas.microsoft.com/office/drawing/2014/main" id="{7F26B93A-60D1-A12E-36C5-650BD0E04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1" t="16576" r="51481" b="547"/>
          <a:stretch/>
        </p:blipFill>
        <p:spPr bwMode="auto">
          <a:xfrm>
            <a:off x="2291688" y="3156463"/>
            <a:ext cx="344003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descr="Figure I &#10;File Edit View Insert &#10;10 &#10;z 5 kg, b 41 NS/m &#10;=ONs/m &#10;— • mh=5kg, &#10;z 0 kg,b = 41 NS/m &#10;=ONs/m &#10;Tools Desktop Window &#10;Help &#10;Figure 2 &#10;File Edit View Insert Tools Desktop Window Help &#10;10 &#10;10 &#10;5 kg, &#10;O kg, &#10;mh O kg, &#10;0.5 &#10;20 &#10;b &#10;40 &#10;[Ns/ml &#10;16 &#10;41 NS/m &#10;b z O Ns/m &#10;41 NS/m &#10;b z O Ns/m &#10;12 &#10;ba [NS/ml ">
            <a:extLst>
              <a:ext uri="{FF2B5EF4-FFF2-40B4-BE49-F238E27FC236}">
                <a16:creationId xmlns:a16="http://schemas.microsoft.com/office/drawing/2014/main" id="{54A8D673-FA0D-0640-1207-663B87F6FB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223" t="16576" r="806" b="547"/>
          <a:stretch/>
        </p:blipFill>
        <p:spPr bwMode="auto">
          <a:xfrm>
            <a:off x="6784150" y="3156463"/>
            <a:ext cx="3399045" cy="27611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F688BB-7127-2A86-1719-78D707A9DC47}"/>
              </a:ext>
            </a:extLst>
          </p:cNvPr>
          <p:cNvSpPr txBox="1"/>
          <p:nvPr/>
        </p:nvSpPr>
        <p:spPr>
          <a:xfrm>
            <a:off x="2458463" y="5944487"/>
            <a:ext cx="2949388" cy="584775"/>
          </a:xfrm>
          <a:prstGeom prst="rect">
            <a:avLst/>
          </a:prstGeom>
          <a:noFill/>
        </p:spPr>
        <p:txBody>
          <a:bodyPr wrap="square" rtlCol="0">
            <a:spAutoFit/>
          </a:bodyPr>
          <a:lstStyle/>
          <a:p>
            <a:r>
              <a:rPr lang="en-US" sz="1600" dirty="0"/>
              <a:t>Stability with simulated human and environment impedance</a:t>
            </a:r>
          </a:p>
        </p:txBody>
      </p:sp>
      <p:sp>
        <p:nvSpPr>
          <p:cNvPr id="7" name="TextBox 6">
            <a:extLst>
              <a:ext uri="{FF2B5EF4-FFF2-40B4-BE49-F238E27FC236}">
                <a16:creationId xmlns:a16="http://schemas.microsoft.com/office/drawing/2014/main" id="{01D72736-5144-9748-7FB5-C26638CCA77D}"/>
              </a:ext>
            </a:extLst>
          </p:cNvPr>
          <p:cNvSpPr txBox="1"/>
          <p:nvPr/>
        </p:nvSpPr>
        <p:spPr>
          <a:xfrm>
            <a:off x="7135906" y="5936915"/>
            <a:ext cx="2949388" cy="584775"/>
          </a:xfrm>
          <a:prstGeom prst="rect">
            <a:avLst/>
          </a:prstGeom>
          <a:noFill/>
        </p:spPr>
        <p:txBody>
          <a:bodyPr wrap="square" rtlCol="0">
            <a:spAutoFit/>
          </a:bodyPr>
          <a:lstStyle/>
          <a:p>
            <a:r>
              <a:rPr lang="en-US" sz="1600" dirty="0"/>
              <a:t>Stability with only simulated human impedance</a:t>
            </a:r>
          </a:p>
        </p:txBody>
      </p:sp>
    </p:spTree>
    <p:extLst>
      <p:ext uri="{BB962C8B-B14F-4D97-AF65-F5344CB8AC3E}">
        <p14:creationId xmlns:p14="http://schemas.microsoft.com/office/powerpoint/2010/main" val="159400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p:txBody>
          <a:bodyPr/>
          <a:lstStyle/>
          <a:p>
            <a:r>
              <a:rPr lang="en-US" sz="4400" b="1" dirty="0">
                <a:solidFill>
                  <a:srgbClr val="0F0FFF"/>
                </a:solidFill>
                <a:latin typeface="Verdana" panose="020B0604030504040204" pitchFamily="34" charset="0"/>
                <a:ea typeface="Verdana" panose="020B0604030504040204" pitchFamily="34" charset="0"/>
              </a:rPr>
              <a:t>Galen robot controller in AMBF through MATLAB</a:t>
            </a:r>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8</a:t>
            </a:fld>
            <a:endParaRPr lang="en-US" dirty="0"/>
          </a:p>
        </p:txBody>
      </p:sp>
      <p:pic>
        <p:nvPicPr>
          <p:cNvPr id="6" name="Picture 5">
            <a:extLst>
              <a:ext uri="{FF2B5EF4-FFF2-40B4-BE49-F238E27FC236}">
                <a16:creationId xmlns:a16="http://schemas.microsoft.com/office/drawing/2014/main" id="{E92727A9-54E6-134C-1D3E-B0C695B8995F}"/>
              </a:ext>
            </a:extLst>
          </p:cNvPr>
          <p:cNvPicPr>
            <a:picLocks noChangeAspect="1"/>
          </p:cNvPicPr>
          <p:nvPr/>
        </p:nvPicPr>
        <p:blipFill>
          <a:blip r:embed="rId2"/>
          <a:stretch>
            <a:fillRect/>
          </a:stretch>
        </p:blipFill>
        <p:spPr>
          <a:xfrm>
            <a:off x="3304946" y="2017058"/>
            <a:ext cx="3665113" cy="3352800"/>
          </a:xfrm>
          <a:prstGeom prst="rect">
            <a:avLst/>
          </a:prstGeom>
        </p:spPr>
      </p:pic>
      <p:pic>
        <p:nvPicPr>
          <p:cNvPr id="8" name="Picture 7">
            <a:extLst>
              <a:ext uri="{FF2B5EF4-FFF2-40B4-BE49-F238E27FC236}">
                <a16:creationId xmlns:a16="http://schemas.microsoft.com/office/drawing/2014/main" id="{ED55A910-897F-A640-88E7-08B91AF56DF2}"/>
              </a:ext>
            </a:extLst>
          </p:cNvPr>
          <p:cNvPicPr>
            <a:picLocks noChangeAspect="1"/>
          </p:cNvPicPr>
          <p:nvPr/>
        </p:nvPicPr>
        <p:blipFill>
          <a:blip r:embed="rId3"/>
          <a:stretch>
            <a:fillRect/>
          </a:stretch>
        </p:blipFill>
        <p:spPr>
          <a:xfrm>
            <a:off x="249111" y="2097741"/>
            <a:ext cx="3237285" cy="2805289"/>
          </a:xfrm>
          <a:prstGeom prst="rect">
            <a:avLst/>
          </a:prstGeom>
        </p:spPr>
      </p:pic>
      <p:sp>
        <p:nvSpPr>
          <p:cNvPr id="9" name="Content Placeholder 2">
            <a:extLst>
              <a:ext uri="{FF2B5EF4-FFF2-40B4-BE49-F238E27FC236}">
                <a16:creationId xmlns:a16="http://schemas.microsoft.com/office/drawing/2014/main" id="{CFBF61F2-4267-AC88-3322-BB319F1BC709}"/>
              </a:ext>
            </a:extLst>
          </p:cNvPr>
          <p:cNvSpPr>
            <a:spLocks noGrp="1"/>
          </p:cNvSpPr>
          <p:nvPr>
            <p:ph idx="1"/>
          </p:nvPr>
        </p:nvSpPr>
        <p:spPr>
          <a:xfrm>
            <a:off x="7428826" y="1346807"/>
            <a:ext cx="4462856" cy="4762640"/>
          </a:xfrm>
        </p:spPr>
        <p:txBody>
          <a:bodyPr>
            <a:normAutofit fontScale="85000" lnSpcReduction="20000"/>
          </a:bodyPr>
          <a:lstStyle/>
          <a:p>
            <a:endParaRPr lang="en-US" dirty="0"/>
          </a:p>
          <a:p>
            <a:r>
              <a:rPr lang="en-US" dirty="0"/>
              <a:t>Creation of a MATLAB interface pipeline for controlling the AMBF environment with ROS Nodes</a:t>
            </a:r>
          </a:p>
          <a:p>
            <a:endParaRPr lang="en-US" dirty="0"/>
          </a:p>
          <a:p>
            <a:r>
              <a:rPr lang="en-US" dirty="0"/>
              <a:t>Instructions for the installation and use of the interface for the design of the admittance controller</a:t>
            </a:r>
          </a:p>
          <a:p>
            <a:endParaRPr lang="en-US" dirty="0"/>
          </a:p>
          <a:p>
            <a:r>
              <a:rPr lang="en-US" dirty="0"/>
              <a:t>Scaffolding for simulation’s mid-level controller. Discretization of control system at 200Hz using the Tustin transform</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1665F04-8584-A218-C7E5-CEEF7DF7F0D2}"/>
                  </a:ext>
                </a:extLst>
              </p:cNvPr>
              <p:cNvSpPr txBox="1"/>
              <p:nvPr/>
            </p:nvSpPr>
            <p:spPr>
              <a:xfrm>
                <a:off x="2854178" y="5511193"/>
                <a:ext cx="4666086" cy="7391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𝑟𝑒𝑓</m:t>
                          </m:r>
                          <m:r>
                            <a:rPr lang="en-US" sz="1600" b="0" i="1" smtClean="0">
                              <a:latin typeface="Cambria Math" panose="02040503050406030204" pitchFamily="18" charset="0"/>
                            </a:rPr>
                            <m:t>,</m:t>
                          </m:r>
                          <m:r>
                            <a:rPr lang="en-US" sz="1600" b="0" i="1" smtClean="0">
                              <a:latin typeface="Cambria Math" panose="02040503050406030204" pitchFamily="18" charset="0"/>
                            </a:rPr>
                            <m:t>𝑘</m:t>
                          </m:r>
                        </m:sub>
                      </m:sSub>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𝑟𝑒𝑓</m:t>
                              </m:r>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rPr>
                                <m:t>−1</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𝑏</m:t>
                              </m:r>
                            </m:e>
                            <m:sub>
                              <m:r>
                                <a:rPr lang="en-US" sz="1600" b="0" i="1" smtClean="0">
                                  <a:latin typeface="Cambria Math" panose="02040503050406030204" pitchFamily="18" charset="0"/>
                                </a:rPr>
                                <m:t>𝑎𝑑</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f>
                                <m:fPr>
                                  <m:type m:val="skw"/>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num>
                                <m:den>
                                  <m:r>
                                    <a:rPr lang="en-US" sz="1600" b="0" i="1" smtClean="0">
                                      <a:latin typeface="Cambria Math" panose="02040503050406030204" pitchFamily="18" charset="0"/>
                                    </a:rPr>
                                    <m:t>𝑇</m:t>
                                  </m:r>
                                </m:den>
                              </m:f>
                            </m:e>
                            <m:sub>
                              <m:r>
                                <a:rPr lang="en-US" sz="1600" b="0" i="1" smtClean="0">
                                  <a:latin typeface="Cambria Math" panose="02040503050406030204" pitchFamily="18" charset="0"/>
                                </a:rPr>
                                <m:t>𝑠</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𝑚</m:t>
                              </m:r>
                            </m:e>
                            <m:sub>
                              <m:r>
                                <a:rPr lang="en-US" sz="1600" b="0" i="1" smtClean="0">
                                  <a:latin typeface="Cambria Math" panose="02040503050406030204" pitchFamily="18" charset="0"/>
                                </a:rPr>
                                <m:t>𝑎𝑑</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𝑛𝑒𝑡</m:t>
                              </m:r>
                              <m:r>
                                <a:rPr lang="en-US" sz="1600" b="0" i="1" smtClean="0">
                                  <a:latin typeface="Cambria Math" panose="02040503050406030204" pitchFamily="18" charset="0"/>
                                </a:rPr>
                                <m:t>,</m:t>
                              </m:r>
                              <m:r>
                                <a:rPr lang="en-US" sz="1600" b="0" i="1" smtClean="0">
                                  <a:latin typeface="Cambria Math" panose="02040503050406030204" pitchFamily="18" charset="0"/>
                                </a:rPr>
                                <m:t>𝑘</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𝑛𝑒𝑡</m:t>
                              </m:r>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rPr>
                                <m:t>−1</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𝑏</m:t>
                              </m:r>
                            </m:e>
                            <m:sub>
                              <m:r>
                                <a:rPr lang="en-US" sz="1600" i="1">
                                  <a:latin typeface="Cambria Math" panose="02040503050406030204" pitchFamily="18" charset="0"/>
                                </a:rPr>
                                <m:t>𝑎𝑑</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f>
                                <m:fPr>
                                  <m:type m:val="skw"/>
                                  <m:ctrlPr>
                                    <a:rPr lang="en-US" sz="1600" i="1">
                                      <a:latin typeface="Cambria Math" panose="02040503050406030204" pitchFamily="18" charset="0"/>
                                    </a:rPr>
                                  </m:ctrlPr>
                                </m:fPr>
                                <m:num>
                                  <m:r>
                                    <a:rPr lang="en-US" sz="1600" i="1">
                                      <a:latin typeface="Cambria Math" panose="02040503050406030204" pitchFamily="18" charset="0"/>
                                    </a:rPr>
                                    <m:t>2</m:t>
                                  </m:r>
                                </m:num>
                                <m:den>
                                  <m:r>
                                    <a:rPr lang="en-US" sz="1600" i="1">
                                      <a:latin typeface="Cambria Math" panose="02040503050406030204" pitchFamily="18" charset="0"/>
                                    </a:rPr>
                                    <m:t>𝑇</m:t>
                                  </m:r>
                                </m:den>
                              </m:f>
                            </m:e>
                            <m:sub>
                              <m:r>
                                <a:rPr lang="en-US" sz="1600" i="1">
                                  <a:latin typeface="Cambria Math" panose="02040503050406030204" pitchFamily="18" charset="0"/>
                                </a:rPr>
                                <m:t>𝑠</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𝑚</m:t>
                              </m:r>
                            </m:e>
                            <m:sub>
                              <m:r>
                                <a:rPr lang="en-US" sz="1600" i="1">
                                  <a:latin typeface="Cambria Math" panose="02040503050406030204" pitchFamily="18" charset="0"/>
                                </a:rPr>
                                <m:t>𝑎𝑑</m:t>
                              </m:r>
                            </m:sub>
                          </m:sSub>
                        </m:den>
                      </m:f>
                    </m:oMath>
                  </m:oMathPara>
                </a14:m>
                <a:endParaRPr lang="en-US" sz="1600" dirty="0"/>
              </a:p>
            </p:txBody>
          </p:sp>
        </mc:Choice>
        <mc:Fallback>
          <p:sp>
            <p:nvSpPr>
              <p:cNvPr id="12" name="TextBox 11">
                <a:extLst>
                  <a:ext uri="{FF2B5EF4-FFF2-40B4-BE49-F238E27FC236}">
                    <a16:creationId xmlns:a16="http://schemas.microsoft.com/office/drawing/2014/main" id="{A1665F04-8584-A218-C7E5-CEEF7DF7F0D2}"/>
                  </a:ext>
                </a:extLst>
              </p:cNvPr>
              <p:cNvSpPr txBox="1">
                <a:spLocks noRot="1" noChangeAspect="1" noMove="1" noResize="1" noEditPoints="1" noAdjustHandles="1" noChangeArrowheads="1" noChangeShapeType="1" noTextEdit="1"/>
              </p:cNvSpPr>
              <p:nvPr/>
            </p:nvSpPr>
            <p:spPr>
              <a:xfrm>
                <a:off x="2854178" y="5511193"/>
                <a:ext cx="4666086" cy="739113"/>
              </a:xfrm>
              <a:prstGeom prst="rect">
                <a:avLst/>
              </a:prstGeom>
              <a:blipFill>
                <a:blip r:embed="rId4"/>
                <a:stretch>
                  <a:fillRect/>
                </a:stretch>
              </a:blipFill>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8E8D0482-1FBC-D8CE-4DD0-D93241C871B4}"/>
              </a:ext>
            </a:extLst>
          </p:cNvPr>
          <p:cNvSpPr txBox="1">
            <a:spLocks/>
          </p:cNvSpPr>
          <p:nvPr/>
        </p:nvSpPr>
        <p:spPr>
          <a:xfrm>
            <a:off x="1252664" y="4991470"/>
            <a:ext cx="3439658" cy="4156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Admittance Discretization</a:t>
            </a:r>
          </a:p>
        </p:txBody>
      </p:sp>
      <p:pic>
        <p:nvPicPr>
          <p:cNvPr id="14" name="Picture 13">
            <a:extLst>
              <a:ext uri="{FF2B5EF4-FFF2-40B4-BE49-F238E27FC236}">
                <a16:creationId xmlns:a16="http://schemas.microsoft.com/office/drawing/2014/main" id="{E56C815C-028D-C73F-912F-6DF198590D3D}"/>
              </a:ext>
            </a:extLst>
          </p:cNvPr>
          <p:cNvPicPr>
            <a:picLocks noChangeAspect="1"/>
          </p:cNvPicPr>
          <p:nvPr/>
        </p:nvPicPr>
        <p:blipFill rotWithShape="1">
          <a:blip r:embed="rId5"/>
          <a:srcRect l="29584" t="38822"/>
          <a:stretch/>
        </p:blipFill>
        <p:spPr>
          <a:xfrm>
            <a:off x="748553" y="5584490"/>
            <a:ext cx="1685639" cy="813734"/>
          </a:xfrm>
          <a:prstGeom prst="rect">
            <a:avLst/>
          </a:prstGeom>
        </p:spPr>
      </p:pic>
      <p:cxnSp>
        <p:nvCxnSpPr>
          <p:cNvPr id="16" name="Straight Arrow Connector 15">
            <a:extLst>
              <a:ext uri="{FF2B5EF4-FFF2-40B4-BE49-F238E27FC236}">
                <a16:creationId xmlns:a16="http://schemas.microsoft.com/office/drawing/2014/main" id="{FDEB814C-232C-6AA2-9BEC-1C918B50F431}"/>
              </a:ext>
            </a:extLst>
          </p:cNvPr>
          <p:cNvCxnSpPr>
            <a:cxnSpLocks/>
          </p:cNvCxnSpPr>
          <p:nvPr/>
        </p:nvCxnSpPr>
        <p:spPr>
          <a:xfrm>
            <a:off x="2268345" y="5880749"/>
            <a:ext cx="484094"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1C4BEF52-C6BB-A975-AE8F-45CF5E8EC235}"/>
                  </a:ext>
                </a:extLst>
              </p:cNvPr>
              <p:cNvSpPr txBox="1"/>
              <p:nvPr/>
            </p:nvSpPr>
            <p:spPr>
              <a:xfrm>
                <a:off x="90886" y="5620902"/>
                <a:ext cx="678839" cy="51969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𝑟𝑒𝑓</m:t>
                              </m:r>
                            </m:sub>
                          </m:sSub>
                          <m:r>
                            <a:rPr lang="en-US" sz="1600" i="1">
                              <a:latin typeface="Cambria Math" panose="02040503050406030204" pitchFamily="18" charset="0"/>
                            </a:rPr>
                            <m:t>(</m:t>
                          </m:r>
                          <m:r>
                            <a:rPr lang="en-US" sz="1600" i="1">
                              <a:latin typeface="Cambria Math" panose="02040503050406030204" pitchFamily="18" charset="0"/>
                            </a:rPr>
                            <m:t>𝑠</m:t>
                          </m:r>
                          <m:r>
                            <a:rPr lang="en-US" sz="1600" i="1">
                              <a:latin typeface="Cambria Math" panose="02040503050406030204" pitchFamily="18" charset="0"/>
                            </a:rPr>
                            <m:t>)</m:t>
                          </m:r>
                        </m:num>
                        <m:den>
                          <m:sSub>
                            <m:sSubPr>
                              <m:ctrlPr>
                                <a:rPr lang="en-US" sz="1600" i="1">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𝑛𝑒𝑡</m:t>
                              </m:r>
                            </m:sub>
                          </m:sSub>
                          <m:r>
                            <a:rPr lang="en-US" sz="1600" i="1">
                              <a:latin typeface="Cambria Math" panose="02040503050406030204" pitchFamily="18" charset="0"/>
                            </a:rPr>
                            <m:t>(</m:t>
                          </m:r>
                          <m:r>
                            <a:rPr lang="en-US" sz="1600" i="1">
                              <a:latin typeface="Cambria Math" panose="02040503050406030204" pitchFamily="18" charset="0"/>
                            </a:rPr>
                            <m:t>𝑠</m:t>
                          </m:r>
                          <m:r>
                            <a:rPr lang="en-US" sz="1600" i="1">
                              <a:latin typeface="Cambria Math" panose="02040503050406030204" pitchFamily="18" charset="0"/>
                            </a:rPr>
                            <m:t>)</m:t>
                          </m:r>
                        </m:den>
                      </m:f>
                    </m:oMath>
                  </m:oMathPara>
                </a14:m>
                <a:endParaRPr lang="en-US" sz="1600" dirty="0"/>
              </a:p>
            </p:txBody>
          </p:sp>
        </mc:Choice>
        <mc:Fallback>
          <p:sp>
            <p:nvSpPr>
              <p:cNvPr id="18" name="TextBox 17">
                <a:extLst>
                  <a:ext uri="{FF2B5EF4-FFF2-40B4-BE49-F238E27FC236}">
                    <a16:creationId xmlns:a16="http://schemas.microsoft.com/office/drawing/2014/main" id="{1C4BEF52-C6BB-A975-AE8F-45CF5E8EC235}"/>
                  </a:ext>
                </a:extLst>
              </p:cNvPr>
              <p:cNvSpPr txBox="1">
                <a:spLocks noRot="1" noChangeAspect="1" noMove="1" noResize="1" noEditPoints="1" noAdjustHandles="1" noChangeArrowheads="1" noChangeShapeType="1" noTextEdit="1"/>
              </p:cNvSpPr>
              <p:nvPr/>
            </p:nvSpPr>
            <p:spPr>
              <a:xfrm>
                <a:off x="90886" y="5620902"/>
                <a:ext cx="678839" cy="51969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6096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p:txBody>
          <a:bodyPr/>
          <a:lstStyle/>
          <a:p>
            <a:r>
              <a:rPr lang="en-US" sz="4400" b="1" dirty="0">
                <a:solidFill>
                  <a:srgbClr val="0F0FFF"/>
                </a:solidFill>
                <a:latin typeface="Verdana" panose="020B0604030504040204" pitchFamily="34" charset="0"/>
                <a:ea typeface="Verdana" panose="020B0604030504040204" pitchFamily="34" charset="0"/>
              </a:rPr>
              <a:t>Galen robot controller in AMBF through MATLAB</a:t>
            </a:r>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9</a:t>
            </a:fld>
            <a:endParaRPr lang="en-US" dirty="0"/>
          </a:p>
        </p:txBody>
      </p:sp>
      <p:sp>
        <p:nvSpPr>
          <p:cNvPr id="9" name="Content Placeholder 2">
            <a:extLst>
              <a:ext uri="{FF2B5EF4-FFF2-40B4-BE49-F238E27FC236}">
                <a16:creationId xmlns:a16="http://schemas.microsoft.com/office/drawing/2014/main" id="{CFBF61F2-4267-AC88-3322-BB319F1BC709}"/>
              </a:ext>
            </a:extLst>
          </p:cNvPr>
          <p:cNvSpPr>
            <a:spLocks noGrp="1"/>
          </p:cNvSpPr>
          <p:nvPr>
            <p:ph idx="1"/>
          </p:nvPr>
        </p:nvSpPr>
        <p:spPr>
          <a:xfrm>
            <a:off x="336176" y="1627094"/>
            <a:ext cx="3854824" cy="4200338"/>
          </a:xfrm>
        </p:spPr>
        <p:txBody>
          <a:bodyPr>
            <a:normAutofit/>
          </a:bodyPr>
          <a:lstStyle/>
          <a:p>
            <a:endParaRPr lang="en-US" sz="2000" dirty="0"/>
          </a:p>
          <a:p>
            <a:r>
              <a:rPr lang="en-US" sz="2000" dirty="0"/>
              <a:t>Joint control at 200Hz with MATLAB to AMBF control interface.</a:t>
            </a:r>
          </a:p>
          <a:p>
            <a:r>
              <a:rPr lang="en-US" sz="2000" dirty="0"/>
              <a:t>Move the Galen robot like a mass by giving the 3 carriage joints identical reference velocity</a:t>
            </a:r>
          </a:p>
          <a:p>
            <a:r>
              <a:rPr lang="en-US" sz="2000" dirty="0"/>
              <a:t>Turn off gravity as a form of gravity compensation (real identified system will have it within the plant)</a:t>
            </a:r>
          </a:p>
        </p:txBody>
      </p:sp>
      <p:pic>
        <p:nvPicPr>
          <p:cNvPr id="4" name="Picture 3">
            <a:extLst>
              <a:ext uri="{FF2B5EF4-FFF2-40B4-BE49-F238E27FC236}">
                <a16:creationId xmlns:a16="http://schemas.microsoft.com/office/drawing/2014/main" id="{543D00E1-61F8-F0CE-47D3-E0EFAC1F0A0F}"/>
              </a:ext>
            </a:extLst>
          </p:cNvPr>
          <p:cNvPicPr>
            <a:picLocks noChangeAspect="1"/>
          </p:cNvPicPr>
          <p:nvPr/>
        </p:nvPicPr>
        <p:blipFill>
          <a:blip r:embed="rId2"/>
          <a:stretch>
            <a:fillRect/>
          </a:stretch>
        </p:blipFill>
        <p:spPr>
          <a:xfrm>
            <a:off x="7091082" y="1379216"/>
            <a:ext cx="4643718" cy="3995125"/>
          </a:xfrm>
          <a:prstGeom prst="rect">
            <a:avLst/>
          </a:prstGeom>
        </p:spPr>
      </p:pic>
      <p:pic>
        <p:nvPicPr>
          <p:cNvPr id="10" name="Picture 9">
            <a:extLst>
              <a:ext uri="{FF2B5EF4-FFF2-40B4-BE49-F238E27FC236}">
                <a16:creationId xmlns:a16="http://schemas.microsoft.com/office/drawing/2014/main" id="{809D7134-2244-B1EE-3FEE-0EDF61053A19}"/>
              </a:ext>
            </a:extLst>
          </p:cNvPr>
          <p:cNvPicPr>
            <a:picLocks noChangeAspect="1"/>
          </p:cNvPicPr>
          <p:nvPr/>
        </p:nvPicPr>
        <p:blipFill>
          <a:blip r:embed="rId3"/>
          <a:stretch>
            <a:fillRect/>
          </a:stretch>
        </p:blipFill>
        <p:spPr>
          <a:xfrm>
            <a:off x="4360517" y="1990165"/>
            <a:ext cx="2383304" cy="2946924"/>
          </a:xfrm>
          <a:prstGeom prst="rect">
            <a:avLst/>
          </a:prstGeom>
        </p:spPr>
      </p:pic>
    </p:spTree>
    <p:extLst>
      <p:ext uri="{BB962C8B-B14F-4D97-AF65-F5344CB8AC3E}">
        <p14:creationId xmlns:p14="http://schemas.microsoft.com/office/powerpoint/2010/main" val="176604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4504</TotalTime>
  <Words>1635</Words>
  <Application>Microsoft Office PowerPoint</Application>
  <PresentationFormat>Widescreen</PresentationFormat>
  <Paragraphs>242</Paragraphs>
  <Slides>23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 Math</vt:lpstr>
      <vt:lpstr>Verdana</vt:lpstr>
      <vt:lpstr>Office Theme</vt:lpstr>
      <vt:lpstr>Check Point</vt:lpstr>
      <vt:lpstr>Project Review &amp; Significance</vt:lpstr>
      <vt:lpstr>Previous Deliverables</vt:lpstr>
      <vt:lpstr>Summary of the Efforts to Now</vt:lpstr>
      <vt:lpstr>Mass Spring Damper Simulations</vt:lpstr>
      <vt:lpstr>Mass Spring Damper Simulations: Unsuccessful Results</vt:lpstr>
      <vt:lpstr>Mass Spring Damper Simulations: Successful Results</vt:lpstr>
      <vt:lpstr>Galen robot controller in AMBF through MATLAB</vt:lpstr>
      <vt:lpstr>Galen robot controller in AMBF through MATLAB</vt:lpstr>
      <vt:lpstr>Simulated System Identification</vt:lpstr>
      <vt:lpstr>Simulated System Identification: Results</vt:lpstr>
      <vt:lpstr>Application of Admittance Controller in AMBF</vt:lpstr>
      <vt:lpstr>Application of Admittance Controller in AMBF</vt:lpstr>
      <vt:lpstr>Setback discussion</vt:lpstr>
      <vt:lpstr>Justification for Deliverables Adjustment</vt:lpstr>
      <vt:lpstr>Updated Deliverables</vt:lpstr>
      <vt:lpstr>Project Dependencies</vt:lpstr>
      <vt:lpstr>Previous Project Timeline</vt:lpstr>
      <vt:lpstr>Previous Project Timeline</vt:lpstr>
      <vt:lpstr>Updated Project Milestones (Updates in blue)</vt:lpstr>
      <vt:lpstr>Plan to Deal With Setbacks</vt:lpstr>
      <vt:lpstr>Project Management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Optimization of the Galen Surgical System with a Frequency Domain Admittance Controller Design</dc:title>
  <dc:creator>Brevin Banks</dc:creator>
  <cp:lastModifiedBy>Brevin Banks</cp:lastModifiedBy>
  <cp:revision>9</cp:revision>
  <dcterms:created xsi:type="dcterms:W3CDTF">2023-02-09T01:26:09Z</dcterms:created>
  <dcterms:modified xsi:type="dcterms:W3CDTF">2023-04-11T02:51:53Z</dcterms:modified>
</cp:coreProperties>
</file>