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9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2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8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7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4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1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6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8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6433-6381-49C7-BF23-CE397268DF2F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80BAB-0CC4-4BAC-B03A-F5A6A7CFF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5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6577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Robotic Ear Nose and Throat Microsurgery System (REMS): IRB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53372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Paper Seminar Presentation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371" y="3602036"/>
            <a:ext cx="2907792" cy="27005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83958" y="4121303"/>
            <a:ext cx="33395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Brian </a:t>
            </a:r>
            <a:r>
              <a:rPr lang="en-US" sz="2000" dirty="0" err="1" smtClean="0"/>
              <a:t>Gu</a:t>
            </a:r>
            <a:endParaRPr lang="en-US" sz="2000" dirty="0" smtClean="0"/>
          </a:p>
          <a:p>
            <a:r>
              <a:rPr lang="en-US" sz="1400" dirty="0" smtClean="0"/>
              <a:t>Group 12</a:t>
            </a:r>
          </a:p>
          <a:p>
            <a:endParaRPr lang="en-US" sz="2000" dirty="0"/>
          </a:p>
          <a:p>
            <a:r>
              <a:rPr lang="en-US" sz="2000" u="sng" dirty="0" smtClean="0"/>
              <a:t>Mentors</a:t>
            </a:r>
          </a:p>
          <a:p>
            <a:r>
              <a:rPr lang="en-US" sz="1400" dirty="0" smtClean="0"/>
              <a:t>Kevin Olds</a:t>
            </a:r>
            <a:r>
              <a:rPr lang="en-US" sz="1400" dirty="0"/>
              <a:t> </a:t>
            </a:r>
            <a:r>
              <a:rPr lang="en-US" sz="1400" dirty="0" smtClean="0"/>
              <a:t>         Professor Taylor</a:t>
            </a:r>
          </a:p>
          <a:p>
            <a:r>
              <a:rPr lang="en-US" sz="1400" dirty="0" smtClean="0"/>
              <a:t>Masaru Ishii</a:t>
            </a:r>
          </a:p>
        </p:txBody>
      </p:sp>
    </p:spTree>
    <p:extLst>
      <p:ext uri="{BB962C8B-B14F-4D97-AF65-F5344CB8AC3E}">
        <p14:creationId xmlns:p14="http://schemas.microsoft.com/office/powerpoint/2010/main" val="4082067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7"/>
            <a:ext cx="10515600" cy="384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000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Recorded paths were run through </a:t>
            </a:r>
            <a:r>
              <a:rPr lang="en-US" dirty="0" smtClean="0"/>
              <a:t>three </a:t>
            </a:r>
            <a:r>
              <a:rPr lang="en-US" dirty="0"/>
              <a:t>methods to replicate OSATS:</a:t>
            </a:r>
          </a:p>
          <a:p>
            <a:pPr lvl="1"/>
            <a:r>
              <a:rPr lang="en-US" dirty="0"/>
              <a:t>SPP only</a:t>
            </a:r>
          </a:p>
          <a:p>
            <a:pPr lvl="1"/>
            <a:r>
              <a:rPr lang="en-US" dirty="0"/>
              <a:t>SPP+DCC</a:t>
            </a:r>
          </a:p>
          <a:p>
            <a:pPr lvl="1"/>
            <a:r>
              <a:rPr lang="en-US" dirty="0" smtClean="0"/>
              <a:t>HMM from prior paper</a:t>
            </a:r>
          </a:p>
          <a:p>
            <a:r>
              <a:rPr lang="en-US" dirty="0" smtClean="0"/>
              <a:t>Compare results of 3 to ground truth (OSATS)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47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Surgical Path Planner (SPP)</a:t>
            </a:r>
          </a:p>
          <a:p>
            <a:r>
              <a:rPr lang="en-US" dirty="0" smtClean="0"/>
              <a:t>With a start point and end point, generate a shortest path with given constraints</a:t>
            </a:r>
          </a:p>
          <a:p>
            <a:r>
              <a:rPr lang="en-US" dirty="0" smtClean="0"/>
              <a:t>Nasal anatomy and stiffness of anatomy (skin, bone, tissue) extracted from CT scan data</a:t>
            </a:r>
          </a:p>
          <a:p>
            <a:r>
              <a:rPr lang="en-US" dirty="0" smtClean="0"/>
              <a:t>Model tool as a cylindrical robot with tool length 200mm, radius 2mm, and 5 degrees of freedom</a:t>
            </a:r>
          </a:p>
        </p:txBody>
      </p:sp>
    </p:spTree>
    <p:extLst>
      <p:ext uri="{BB962C8B-B14F-4D97-AF65-F5344CB8AC3E}">
        <p14:creationId xmlns:p14="http://schemas.microsoft.com/office/powerpoint/2010/main" val="1153313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89917"/>
          </a:xfrm>
        </p:spPr>
        <p:txBody>
          <a:bodyPr/>
          <a:lstStyle/>
          <a:p>
            <a:r>
              <a:rPr lang="en-US" sz="4000" dirty="0" smtClean="0"/>
              <a:t>Surgical Path Planner (SPP) cont.</a:t>
            </a:r>
          </a:p>
          <a:p>
            <a:r>
              <a:rPr lang="en-US" dirty="0" smtClean="0"/>
              <a:t>Use Probabilistic Road Mapping and Gradient Descent to create shortest path from just outside the nose to target point while minimizing collisions with nasal structures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15542"/>
            <a:ext cx="10458530" cy="7962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099" y="5055979"/>
            <a:ext cx="9195564" cy="84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2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Surgical Path Planner (SPP</a:t>
            </a:r>
            <a:r>
              <a:rPr lang="en-US" sz="4000" dirty="0" smtClean="0"/>
              <a:t>) cont.</a:t>
            </a:r>
          </a:p>
          <a:p>
            <a:r>
              <a:rPr lang="en-US" dirty="0"/>
              <a:t>Each trial generates a feature vector containing:</a:t>
            </a:r>
          </a:p>
          <a:p>
            <a:pPr lvl="1"/>
            <a:r>
              <a:rPr lang="en-US" dirty="0"/>
              <a:t>Correlation of SPP vs trial’s path</a:t>
            </a:r>
          </a:p>
          <a:p>
            <a:pPr lvl="1"/>
            <a:r>
              <a:rPr lang="en-US" dirty="0"/>
              <a:t>Mean and standard deviation of the difference in </a:t>
            </a:r>
            <a:r>
              <a:rPr lang="en-US" dirty="0" smtClean="0"/>
              <a:t>paths</a:t>
            </a:r>
            <a:endParaRPr lang="en-US" dirty="0" smtClean="0"/>
          </a:p>
          <a:p>
            <a:r>
              <a:rPr lang="en-US" dirty="0" smtClean="0"/>
              <a:t>A support vector machine </a:t>
            </a:r>
            <a:r>
              <a:rPr lang="en-US" dirty="0" smtClean="0"/>
              <a:t>was trained to classify trials into OSATS ratings (0-3)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7758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Summary- Experiment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84108"/>
          </a:xfrm>
        </p:spPr>
        <p:txBody>
          <a:bodyPr/>
          <a:lstStyle/>
          <a:p>
            <a:r>
              <a:rPr lang="en-US" sz="4000" dirty="0" smtClean="0"/>
              <a:t>Descriptive Curve Coding (DCC)</a:t>
            </a:r>
          </a:p>
          <a:p>
            <a:r>
              <a:rPr lang="en-US" dirty="0" smtClean="0"/>
              <a:t>Quantifies the smoothness of paths, SPP cannot do this</a:t>
            </a:r>
          </a:p>
          <a:p>
            <a:r>
              <a:rPr lang="en-US" dirty="0" smtClean="0"/>
              <a:t>Records the local curvature of a path from an imaginary observer traveling on the path</a:t>
            </a:r>
          </a:p>
          <a:p>
            <a:r>
              <a:rPr lang="en-US" dirty="0" smtClean="0"/>
              <a:t>Traces the amount of change in the observers coordinate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643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Summary- Experiment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56242"/>
          </a:xfrm>
        </p:spPr>
        <p:txBody>
          <a:bodyPr/>
          <a:lstStyle/>
          <a:p>
            <a:r>
              <a:rPr lang="en-US" sz="4000" dirty="0" smtClean="0"/>
              <a:t>Descriptive Curve Coding (DCC)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39" y="2377115"/>
            <a:ext cx="6654108" cy="2228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1067" y="2627806"/>
            <a:ext cx="4983294" cy="13345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948" y="5324856"/>
            <a:ext cx="9228640" cy="77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887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Summary- Experiment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30108"/>
          </a:xfrm>
        </p:spPr>
        <p:txBody>
          <a:bodyPr/>
          <a:lstStyle/>
          <a:p>
            <a:r>
              <a:rPr lang="en-US" sz="4000" dirty="0" smtClean="0"/>
              <a:t>Descriptive Curve Coding (DCC)</a:t>
            </a:r>
          </a:p>
          <a:p>
            <a:r>
              <a:rPr lang="en-US" dirty="0"/>
              <a:t>Benefits of DCC:</a:t>
            </a:r>
          </a:p>
          <a:p>
            <a:pPr lvl="1"/>
            <a:r>
              <a:rPr lang="en-US" dirty="0"/>
              <a:t>Flexible vocabulary</a:t>
            </a:r>
          </a:p>
          <a:p>
            <a:pPr lvl="1"/>
            <a:r>
              <a:rPr lang="en-US" dirty="0"/>
              <a:t>Rotation and translation invariant: independent of surgical setup and tracker</a:t>
            </a:r>
          </a:p>
          <a:p>
            <a:pPr lvl="1"/>
            <a:r>
              <a:rPr lang="en-US" dirty="0"/>
              <a:t>Easily extractable feature vector can be added to the SPP </a:t>
            </a:r>
            <a:r>
              <a:rPr lang="en-US" dirty="0" smtClean="0"/>
              <a:t>SVM</a:t>
            </a:r>
          </a:p>
          <a:p>
            <a:r>
              <a:rPr lang="en-US" dirty="0" smtClean="0"/>
              <a:t>Augmented SVM can be used to evaluate skill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452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three models assessed by comparing their predicted OSATS score to the true OSATS score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976" y="2815162"/>
            <a:ext cx="5467397" cy="6223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76" y="3815028"/>
            <a:ext cx="3896824" cy="81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48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009" y="2084879"/>
            <a:ext cx="9595982" cy="3824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1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</a:t>
            </a:r>
            <a:r>
              <a:rPr lang="en-US" dirty="0" smtClean="0"/>
              <a:t>Review</a:t>
            </a:r>
          </a:p>
          <a:p>
            <a:r>
              <a:rPr lang="en-US" dirty="0"/>
              <a:t>Paper Selection</a:t>
            </a:r>
          </a:p>
          <a:p>
            <a:pPr lvl="1"/>
            <a:r>
              <a:rPr lang="en-US" dirty="0"/>
              <a:t>What and Why</a:t>
            </a:r>
          </a:p>
          <a:p>
            <a:pPr lvl="1"/>
            <a:r>
              <a:rPr lang="en-US" dirty="0" smtClean="0"/>
              <a:t>Relevance</a:t>
            </a:r>
            <a:endParaRPr lang="en-US" dirty="0" smtClean="0"/>
          </a:p>
          <a:p>
            <a:r>
              <a:rPr lang="en-US" dirty="0" smtClean="0"/>
              <a:t>Paper Summary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Experiments and Methods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Conclusion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7374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423" y="1690688"/>
            <a:ext cx="7528043" cy="475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17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SPP+DCC is very accurate in objectively determining skill</a:t>
            </a:r>
          </a:p>
          <a:p>
            <a:r>
              <a:rPr lang="en-US" dirty="0" smtClean="0"/>
              <a:t>Clear advantage over the previous HMM method</a:t>
            </a:r>
          </a:p>
          <a:p>
            <a:r>
              <a:rPr lang="en-US" dirty="0" smtClean="0"/>
              <a:t>Paths expert surgeons take in sinus are very close to ones computed by SPP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6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and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</a:t>
            </a:r>
          </a:p>
          <a:p>
            <a:pPr lvl="1"/>
            <a:r>
              <a:rPr lang="en-US" dirty="0"/>
              <a:t>Easy to follow (even for someone not super familiar with machine learning)</a:t>
            </a:r>
          </a:p>
          <a:p>
            <a:pPr lvl="1"/>
            <a:r>
              <a:rPr lang="en-US" dirty="0"/>
              <a:t>Short but </a:t>
            </a:r>
            <a:r>
              <a:rPr lang="en-US" dirty="0" smtClean="0"/>
              <a:t>detailed</a:t>
            </a:r>
          </a:p>
          <a:p>
            <a:pPr lvl="1"/>
            <a:r>
              <a:rPr lang="en-US" dirty="0" smtClean="0"/>
              <a:t>Very relevant to analyzing data for our own study</a:t>
            </a:r>
          </a:p>
          <a:p>
            <a:r>
              <a:rPr lang="en-US" dirty="0" smtClean="0"/>
              <a:t>Bad</a:t>
            </a:r>
          </a:p>
          <a:p>
            <a:pPr lvl="1"/>
            <a:r>
              <a:rPr lang="en-US" dirty="0" smtClean="0"/>
              <a:t>None, everyone from Hopkins is perfect (kidding)</a:t>
            </a:r>
          </a:p>
          <a:p>
            <a:pPr lvl="1"/>
            <a:r>
              <a:rPr lang="en-US" dirty="0" smtClean="0"/>
              <a:t>Confused about some of the statistics (ROC curve)</a:t>
            </a:r>
          </a:p>
          <a:p>
            <a:pPr lvl="1"/>
            <a:r>
              <a:rPr lang="en-US" dirty="0" smtClean="0"/>
              <a:t>Hard to understand exactly what HMM was</a:t>
            </a:r>
          </a:p>
          <a:p>
            <a:pPr lvl="2"/>
            <a:r>
              <a:rPr lang="en-US" dirty="0" smtClean="0"/>
              <a:t>Had to go and read previous paper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16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9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REMS Sinus Validation Study (one of three sub-projects)</a:t>
            </a:r>
          </a:p>
          <a:p>
            <a:r>
              <a:rPr lang="en-US" dirty="0" smtClean="0"/>
              <a:t>Primary Goal: Determine if robotic surgical assistance with REMS improves surgical skill compared to conventional methods</a:t>
            </a:r>
          </a:p>
          <a:p>
            <a:r>
              <a:rPr lang="en-US" dirty="0" smtClean="0"/>
              <a:t>Protocol: </a:t>
            </a:r>
          </a:p>
          <a:p>
            <a:pPr lvl="1"/>
            <a:r>
              <a:rPr lang="en-US" dirty="0" smtClean="0"/>
              <a:t>20 students recruited and separated into two groups</a:t>
            </a:r>
          </a:p>
          <a:p>
            <a:pPr lvl="1"/>
            <a:r>
              <a:rPr lang="en-US" dirty="0" smtClean="0"/>
              <a:t>10 “learn sinus procedure” with REMS assistance</a:t>
            </a:r>
          </a:p>
          <a:p>
            <a:pPr lvl="1"/>
            <a:r>
              <a:rPr lang="en-US" dirty="0" smtClean="0"/>
              <a:t>10 learn with current, </a:t>
            </a:r>
            <a:r>
              <a:rPr lang="en-US" dirty="0" err="1" smtClean="0"/>
              <a:t>nonrobotic</a:t>
            </a:r>
            <a:r>
              <a:rPr lang="en-US" dirty="0" smtClean="0"/>
              <a:t> protocol</a:t>
            </a:r>
            <a:endParaRPr lang="en-US" dirty="0"/>
          </a:p>
          <a:p>
            <a:pPr lvl="1"/>
            <a:r>
              <a:rPr lang="en-US" dirty="0" err="1" smtClean="0"/>
              <a:t>Anaylze</a:t>
            </a:r>
            <a:r>
              <a:rPr lang="en-US" dirty="0" smtClean="0"/>
              <a:t> results (accuracy comparison etc.)</a:t>
            </a:r>
          </a:p>
          <a:p>
            <a:r>
              <a:rPr lang="en-US" dirty="0" smtClean="0"/>
              <a:t>An expert group will perform the task to gather data on how REMS affects professionals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0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Robotic Path Planning for Surgeon Skill Evaluation  in Minimally-Invasive Sinus </a:t>
            </a:r>
            <a:r>
              <a:rPr lang="en-US" b="1" dirty="0" smtClean="0"/>
              <a:t>Surgery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dirty="0" err="1"/>
              <a:t>Narges</a:t>
            </a:r>
            <a:r>
              <a:rPr lang="en-US" dirty="0"/>
              <a:t> </a:t>
            </a:r>
            <a:r>
              <a:rPr lang="en-US" dirty="0" err="1" smtClean="0"/>
              <a:t>Ahmidi</a:t>
            </a:r>
            <a:r>
              <a:rPr lang="en-US" dirty="0" smtClean="0"/>
              <a:t>, </a:t>
            </a:r>
            <a:r>
              <a:rPr lang="en-US" dirty="0"/>
              <a:t>Gregory D. </a:t>
            </a:r>
            <a:r>
              <a:rPr lang="en-US" dirty="0" smtClean="0"/>
              <a:t>Hager, </a:t>
            </a:r>
            <a:r>
              <a:rPr lang="en-US" dirty="0"/>
              <a:t>Lisa </a:t>
            </a:r>
            <a:r>
              <a:rPr lang="en-US" dirty="0" smtClean="0"/>
              <a:t>Ishii, </a:t>
            </a:r>
            <a:r>
              <a:rPr lang="en-US" dirty="0"/>
              <a:t>Gary L. </a:t>
            </a:r>
            <a:r>
              <a:rPr lang="en-US" dirty="0" smtClean="0"/>
              <a:t>Gallia, </a:t>
            </a:r>
            <a:r>
              <a:rPr lang="en-US" dirty="0"/>
              <a:t>and Masaru </a:t>
            </a:r>
            <a:r>
              <a:rPr lang="en-US" dirty="0" smtClean="0"/>
              <a:t>Ishii</a:t>
            </a:r>
          </a:p>
          <a:p>
            <a:pPr marL="0" indent="0" algn="ctr">
              <a:buNone/>
            </a:pPr>
            <a:r>
              <a:rPr lang="en-US" dirty="0"/>
              <a:t>Department of Computer Science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700" u="sng" dirty="0" smtClean="0"/>
              <a:t>Citation</a:t>
            </a:r>
          </a:p>
          <a:p>
            <a:pPr marL="0" indent="0">
              <a:buNone/>
            </a:pPr>
            <a:r>
              <a:rPr lang="en-US" sz="1700" dirty="0" err="1"/>
              <a:t>Ahmidi</a:t>
            </a:r>
            <a:r>
              <a:rPr lang="en-US" sz="1700" dirty="0"/>
              <a:t> N, Hager GD, Ishii L, Gallia GL, Ishii M. Robotic path planning for surgeon skill evaluation in minimally-invasive sinus surgery. Med Image </a:t>
            </a:r>
            <a:r>
              <a:rPr lang="en-US" sz="1700" dirty="0" err="1"/>
              <a:t>Comput</a:t>
            </a:r>
            <a:r>
              <a:rPr lang="en-US" sz="1700" dirty="0"/>
              <a:t> </a:t>
            </a:r>
            <a:r>
              <a:rPr lang="en-US" sz="1700" dirty="0" err="1"/>
              <a:t>Comput</a:t>
            </a:r>
            <a:r>
              <a:rPr lang="en-US" sz="1700" dirty="0"/>
              <a:t> Assist </a:t>
            </a:r>
            <a:r>
              <a:rPr lang="en-US" sz="1700" dirty="0" err="1"/>
              <a:t>Interv</a:t>
            </a:r>
            <a:r>
              <a:rPr lang="en-US" sz="1700" dirty="0"/>
              <a:t>. 2012;15(Pt 1):471-8.</a:t>
            </a:r>
          </a:p>
        </p:txBody>
      </p:sp>
    </p:spTree>
    <p:extLst>
      <p:ext uri="{BB962C8B-B14F-4D97-AF65-F5344CB8AC3E}">
        <p14:creationId xmlns:p14="http://schemas.microsoft.com/office/powerpoint/2010/main" val="250165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Selection – What and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Published in 2012 by this department</a:t>
            </a:r>
          </a:p>
          <a:p>
            <a:r>
              <a:rPr lang="en-US" dirty="0" smtClean="0"/>
              <a:t>Co-authored by our own mentor Dr. Ishii</a:t>
            </a:r>
          </a:p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Answer two questions:</a:t>
            </a:r>
          </a:p>
          <a:p>
            <a:pPr lvl="2"/>
            <a:r>
              <a:rPr lang="en-US" dirty="0"/>
              <a:t>Can comparison with an optimal surgical path be used to establish a measure for skill evaluation? </a:t>
            </a:r>
            <a:endParaRPr lang="en-US" dirty="0" smtClean="0"/>
          </a:p>
          <a:p>
            <a:pPr lvl="2"/>
            <a:r>
              <a:rPr lang="en-US" dirty="0"/>
              <a:t>Does quality of </a:t>
            </a:r>
            <a:r>
              <a:rPr lang="en-US" dirty="0" smtClean="0"/>
              <a:t>motion</a:t>
            </a:r>
            <a:r>
              <a:rPr lang="en-US" dirty="0"/>
              <a:t>, independent of path, provide additional information?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84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Selection –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our study is to evaluate surgical skill between two groups:</a:t>
            </a:r>
          </a:p>
          <a:p>
            <a:pPr lvl="1"/>
            <a:r>
              <a:rPr lang="en-US" dirty="0" smtClean="0"/>
              <a:t>Free hand learning vs learning with the robot</a:t>
            </a:r>
          </a:p>
          <a:p>
            <a:r>
              <a:rPr lang="en-US" dirty="0" smtClean="0"/>
              <a:t>had </a:t>
            </a:r>
            <a:r>
              <a:rPr lang="en-US" dirty="0"/>
              <a:t>a very nebulous idea of what “skill” </a:t>
            </a:r>
            <a:r>
              <a:rPr lang="en-US" dirty="0" smtClean="0"/>
              <a:t>meant</a:t>
            </a:r>
          </a:p>
          <a:p>
            <a:r>
              <a:rPr lang="en-US" dirty="0" smtClean="0"/>
              <a:t>This paper provides a way an accurate and objective way to quantify skill</a:t>
            </a:r>
          </a:p>
          <a:p>
            <a:r>
              <a:rPr lang="en-US" dirty="0" smtClean="0"/>
              <a:t>Provides methods to evaluate data for our own study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0427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method of evaluating surgical skill is the OSATS</a:t>
            </a:r>
          </a:p>
          <a:p>
            <a:pPr lvl="1"/>
            <a:r>
              <a:rPr lang="en-US" dirty="0"/>
              <a:t>Skill rated from 0-3 (0 being complete novice, 3 being an expert)</a:t>
            </a:r>
          </a:p>
          <a:p>
            <a:pPr lvl="1"/>
            <a:r>
              <a:rPr lang="en-US" dirty="0"/>
              <a:t>Requires a committee of faculty surgeons to rank surgical trials of </a:t>
            </a:r>
            <a:r>
              <a:rPr lang="en-US" dirty="0" smtClean="0"/>
              <a:t>residents</a:t>
            </a:r>
          </a:p>
          <a:p>
            <a:r>
              <a:rPr lang="en-US" dirty="0" smtClean="0"/>
              <a:t>Is there a way to accurately and automatically assess skill?</a:t>
            </a:r>
          </a:p>
          <a:p>
            <a:r>
              <a:rPr lang="en-US" dirty="0" smtClean="0"/>
              <a:t>Prior work used HMM (Hidden Markov Models)</a:t>
            </a:r>
          </a:p>
          <a:p>
            <a:pPr lvl="1"/>
            <a:r>
              <a:rPr lang="en-US" dirty="0" smtClean="0"/>
              <a:t>Split skill rating into novice group (OSATS score 0 or 1) and expert group (OSATS score 2 or 3)</a:t>
            </a:r>
          </a:p>
          <a:p>
            <a:pPr lvl="1"/>
            <a:r>
              <a:rPr lang="en-US" dirty="0" smtClean="0"/>
              <a:t>Was only 82.5% accurate with experts and 77.8% accurate with novices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7610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Introduction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Answering the first two questions earlier in the presentation</a:t>
            </a:r>
          </a:p>
          <a:p>
            <a:pPr lvl="1"/>
            <a:r>
              <a:rPr lang="en-US" dirty="0"/>
              <a:t>Authors developed two metrics to compute skill</a:t>
            </a:r>
          </a:p>
          <a:p>
            <a:pPr lvl="2"/>
            <a:r>
              <a:rPr lang="en-US" dirty="0"/>
              <a:t>SPP (Surgical Path Planner)</a:t>
            </a:r>
          </a:p>
          <a:p>
            <a:pPr lvl="2"/>
            <a:r>
              <a:rPr lang="en-US" dirty="0"/>
              <a:t>DCC (Descriptive Curve Coding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Both metrics are evaluated </a:t>
            </a:r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FESS (Functional Endoscopic Sinus Surgeries) and compared with the ground truth (OSATS)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8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Summary- Experiment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 subjects (13 novices and 7 experts) performed FESS</a:t>
            </a:r>
          </a:p>
          <a:p>
            <a:r>
              <a:rPr lang="en-US" dirty="0" smtClean="0"/>
              <a:t>Subjects tool tip tracked and head registered to optical tracker</a:t>
            </a:r>
          </a:p>
          <a:p>
            <a:r>
              <a:rPr lang="en-US" dirty="0"/>
              <a:t>Touch 3 targets in the sinuses of a cadaver head</a:t>
            </a:r>
          </a:p>
          <a:p>
            <a:pPr lvl="1"/>
            <a:r>
              <a:rPr lang="en-US" dirty="0"/>
              <a:t>Right Maxillary Sinus, right Eustachian Tube, left Lamina </a:t>
            </a:r>
            <a:r>
              <a:rPr lang="en-US" dirty="0" err="1" smtClean="0"/>
              <a:t>Papyracea</a:t>
            </a:r>
            <a:endParaRPr lang="en-US" dirty="0" smtClean="0"/>
          </a:p>
          <a:p>
            <a:r>
              <a:rPr lang="en-US" dirty="0" smtClean="0"/>
              <a:t>Every trial graded 0 or 1 (0=novice, 1=expert) by supervising surgeons, OSATS score calculated as the sum of all 3 trials.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345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952</Words>
  <Application>Microsoft Office PowerPoint</Application>
  <PresentationFormat>Widescreen</PresentationFormat>
  <Paragraphs>125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The Robotic Ear Nose and Throat Microsurgery System (REMS): IRB Study</vt:lpstr>
      <vt:lpstr>Presentation Overview</vt:lpstr>
      <vt:lpstr>Project Review</vt:lpstr>
      <vt:lpstr>Paper Selection</vt:lpstr>
      <vt:lpstr>Paper Selection – What and Why?</vt:lpstr>
      <vt:lpstr>Paper Selection – Relevance</vt:lpstr>
      <vt:lpstr>Paper Summary- Introduction</vt:lpstr>
      <vt:lpstr>Paper Summary- Introduction cont.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Experiment and Methods</vt:lpstr>
      <vt:lpstr>Paper Summary- Results</vt:lpstr>
      <vt:lpstr>Paper Summary- Results</vt:lpstr>
      <vt:lpstr>Paper Summary- Results</vt:lpstr>
      <vt:lpstr>Paper Summary- Conclusion</vt:lpstr>
      <vt:lpstr>Good and Bad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Robotic Ear Nose and Throat Microsurgery System (REMS): IRB Study</dc:title>
  <dc:creator>Kurt Lee</dc:creator>
  <cp:lastModifiedBy>Microsoft account</cp:lastModifiedBy>
  <cp:revision>48</cp:revision>
  <dcterms:created xsi:type="dcterms:W3CDTF">2015-04-13T18:23:13Z</dcterms:created>
  <dcterms:modified xsi:type="dcterms:W3CDTF">2015-04-14T04:40:51Z</dcterms:modified>
</cp:coreProperties>
</file>