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9" r:id="rId4"/>
    <p:sldId id="268" r:id="rId5"/>
    <p:sldId id="270" r:id="rId6"/>
    <p:sldId id="267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B13D38-4C70-4D5F-8AE6-EF800ACED7D9}" type="datetimeFigureOut">
              <a:rPr lang="en-US" smtClean="0"/>
              <a:t>5/18/11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58282D7-A236-45B0-92B2-BA30ED4145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ltrasonix.com/wikisonix/index.php?title=File:DAQ.JPG" TargetMode="External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jpeg"/><Relationship Id="rId10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4/05</a:t>
            </a:r>
            <a:r>
              <a:rPr lang="en-US" dirty="0" smtClean="0"/>
              <a:t>/</a:t>
            </a:r>
            <a:r>
              <a:rPr lang="en-US" dirty="0" smtClean="0"/>
              <a:t>11</a:t>
            </a:r>
          </a:p>
          <a:p>
            <a:r>
              <a:rPr lang="en-US" dirty="0" smtClean="0"/>
              <a:t>Robert Kim, BME, AMS</a:t>
            </a:r>
          </a:p>
          <a:p>
            <a:r>
              <a:rPr lang="en-US" dirty="0" smtClean="0"/>
              <a:t>Steven Su, BME, AMS</a:t>
            </a:r>
          </a:p>
          <a:p>
            <a:r>
              <a:rPr lang="en-US" dirty="0" err="1" smtClean="0"/>
              <a:t>Saurabh</a:t>
            </a:r>
            <a:r>
              <a:rPr lang="en-US" dirty="0" smtClean="0"/>
              <a:t> </a:t>
            </a:r>
            <a:r>
              <a:rPr lang="en-US" dirty="0" err="1" smtClean="0"/>
              <a:t>Vyas</a:t>
            </a:r>
            <a:r>
              <a:rPr lang="en-US" dirty="0" smtClean="0"/>
              <a:t>, BME, EE</a:t>
            </a:r>
          </a:p>
          <a:p>
            <a:r>
              <a:rPr lang="en-US" dirty="0" smtClean="0"/>
              <a:t>Mentors: Dr. </a:t>
            </a:r>
            <a:r>
              <a:rPr lang="en-US" dirty="0" err="1" smtClean="0"/>
              <a:t>Emad</a:t>
            </a:r>
            <a:r>
              <a:rPr lang="en-US" dirty="0" smtClean="0"/>
              <a:t> </a:t>
            </a:r>
            <a:r>
              <a:rPr lang="en-US" dirty="0" err="1" smtClean="0"/>
              <a:t>Boctor</a:t>
            </a:r>
            <a:r>
              <a:rPr lang="en-US" dirty="0" smtClean="0"/>
              <a:t>, Dr Russell Taylor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Interventional </a:t>
            </a:r>
            <a:r>
              <a:rPr lang="en-US" dirty="0" err="1" smtClean="0"/>
              <a:t>Photoacoustic</a:t>
            </a:r>
            <a:r>
              <a:rPr lang="en-US" dirty="0" smtClean="0"/>
              <a:t> Registration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10200"/>
            <a:ext cx="2286000" cy="101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5562600"/>
            <a:ext cx="2524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5334000"/>
            <a:ext cx="17716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Background</a:t>
            </a:r>
          </a:p>
          <a:p>
            <a:r>
              <a:rPr lang="en-US" sz="4000" dirty="0" smtClean="0"/>
              <a:t>Setup</a:t>
            </a:r>
          </a:p>
          <a:p>
            <a:r>
              <a:rPr lang="en-US" sz="4000" dirty="0" smtClean="0"/>
              <a:t>Milestones</a:t>
            </a:r>
          </a:p>
          <a:p>
            <a:r>
              <a:rPr lang="en-US" sz="4000" dirty="0" smtClean="0"/>
              <a:t>Deliverables</a:t>
            </a:r>
          </a:p>
          <a:p>
            <a:r>
              <a:rPr lang="en-US" sz="4000" dirty="0" smtClean="0"/>
              <a:t>Results</a:t>
            </a:r>
          </a:p>
          <a:p>
            <a:r>
              <a:rPr lang="en-US" sz="4000" dirty="0" smtClean="0"/>
              <a:t>Timeline</a:t>
            </a:r>
          </a:p>
          <a:p>
            <a:r>
              <a:rPr lang="en-US" sz="4000" dirty="0" smtClean="0"/>
              <a:t>Unresolved Dependencies</a:t>
            </a:r>
          </a:p>
          <a:p>
            <a:endParaRPr lang="en-US" sz="4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r>
              <a:rPr lang="en-US" dirty="0" smtClean="0"/>
              <a:t>Background: </a:t>
            </a:r>
            <a:r>
              <a:rPr lang="en-US" dirty="0" err="1" smtClean="0"/>
              <a:t>Photoacoustic</a:t>
            </a:r>
            <a:r>
              <a:rPr lang="en-US" dirty="0" smtClean="0"/>
              <a:t>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44196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When matter is exposed to high frequency pulses of light, most of the light’s energy will be absorbed by the molecules in the incident matter. </a:t>
            </a:r>
          </a:p>
          <a:p>
            <a:r>
              <a:rPr lang="en-US" dirty="0" smtClean="0"/>
              <a:t>As the energy from the light is converted to heat, the molecules become thermally excited. </a:t>
            </a:r>
          </a:p>
          <a:p>
            <a:r>
              <a:rPr lang="en-US" dirty="0" smtClean="0"/>
              <a:t>Heat waves will then radiate away from the matter causing sound waves due to pressure variations in the environment around the medium.  </a:t>
            </a:r>
          </a:p>
          <a:p>
            <a:r>
              <a:rPr lang="en-US" dirty="0" smtClean="0"/>
              <a:t>These sound waves can then be detected by acoustic devices such as ultrasound (US).</a:t>
            </a:r>
          </a:p>
          <a:p>
            <a:endParaRPr lang="en-US" dirty="0"/>
          </a:p>
        </p:txBody>
      </p:sp>
      <p:pic>
        <p:nvPicPr>
          <p:cNvPr id="16" name="Picture 15" descr="Photoaccoustic Effec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371600"/>
            <a:ext cx="3962400" cy="46649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Setup</a:t>
            </a:r>
            <a:endParaRPr lang="en-US" dirty="0"/>
          </a:p>
        </p:txBody>
      </p:sp>
      <p:grpSp>
        <p:nvGrpSpPr>
          <p:cNvPr id="3" name="Group 3"/>
          <p:cNvGrpSpPr>
            <a:grpSpLocks noChangeAspect="1"/>
          </p:cNvGrpSpPr>
          <p:nvPr/>
        </p:nvGrpSpPr>
        <p:grpSpPr>
          <a:xfrm>
            <a:off x="914400" y="2133600"/>
            <a:ext cx="3749040" cy="3276600"/>
            <a:chOff x="-228600" y="-315952"/>
            <a:chExt cx="7772400" cy="6792955"/>
          </a:xfrm>
        </p:grpSpPr>
        <p:pic>
          <p:nvPicPr>
            <p:cNvPr id="5" name="Picture 2" descr="http://www.medgadget.com/archives/img/654347ult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28800" y="-315952"/>
              <a:ext cx="914401" cy="1957648"/>
            </a:xfrm>
            <a:prstGeom prst="rect">
              <a:avLst/>
            </a:prstGeom>
            <a:noFill/>
          </p:spPr>
        </p:pic>
        <p:pic>
          <p:nvPicPr>
            <p:cNvPr id="6" name="Picture 4" descr="http://ultrasonix.com/wikisonix/images/thumb/4/49/DAQ.JPG/300px-DAQ.JPG">
              <a:hlinkClick r:id="rId3" tooltip="SonixDAQ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28800" y="2743200"/>
              <a:ext cx="914400" cy="612648"/>
            </a:xfrm>
            <a:prstGeom prst="rect">
              <a:avLst/>
            </a:prstGeom>
            <a:noFill/>
          </p:spPr>
        </p:pic>
        <p:pic>
          <p:nvPicPr>
            <p:cNvPr id="7" name="Picture 6" descr="http://t1.gstatic.com/images?q=tbn:ANd9GcQJCHZBSwME1QfsLFocEo2crIOct53eFb-Q_6-7-zdIWGr8VlQ&amp;t=1&amp;usg=__v04_KIrQ55nPSZicTva40gXs97o=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943600" y="3429001"/>
              <a:ext cx="1371599" cy="757572"/>
            </a:xfrm>
            <a:prstGeom prst="rect">
              <a:avLst/>
            </a:prstGeom>
            <a:noFill/>
          </p:spPr>
        </p:pic>
        <p:pic>
          <p:nvPicPr>
            <p:cNvPr id="8" name="Picture 8" descr="http://t0.gstatic.com/images?q=tbn:ANd9GcS5ULkIjKHfsCdlyrjLBpW2u8HnkzMGztXDIAwP9OzIJdaqKHc&amp;t=1&amp;usg=__SP3K_eeAHliEI_d-kj5CFzAGru8=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1" y="1421781"/>
              <a:ext cx="914401" cy="685799"/>
            </a:xfrm>
            <a:prstGeom prst="rect">
              <a:avLst/>
            </a:prstGeom>
            <a:noFill/>
          </p:spPr>
        </p:pic>
        <p:pic>
          <p:nvPicPr>
            <p:cNvPr id="9" name="Picture 8" descr="DAQ1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7200" y="2399413"/>
              <a:ext cx="457200" cy="1334387"/>
            </a:xfrm>
            <a:prstGeom prst="rect">
              <a:avLst/>
            </a:prstGeom>
          </p:spPr>
        </p:pic>
        <p:pic>
          <p:nvPicPr>
            <p:cNvPr id="10" name="Picture 9" descr="RP1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86200" y="-315952"/>
              <a:ext cx="1828800" cy="1005482"/>
            </a:xfrm>
            <a:prstGeom prst="rect">
              <a:avLst/>
            </a:prstGeom>
          </p:spPr>
        </p:pic>
        <p:pic>
          <p:nvPicPr>
            <p:cNvPr id="11" name="Picture 10" descr="http://t1.gstatic.com/images?q=tbn:ANd9GcQG-wnuXOAnTi333CtFuoKrcRMCAJfogPe6rCSDdHlhp5dcJ-U&amp;t=1&amp;usg=__yIq0XOmmhj0_Sh8syqeRC5jKCWY=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828800" y="4789451"/>
              <a:ext cx="914401" cy="910336"/>
            </a:xfrm>
            <a:prstGeom prst="rect">
              <a:avLst/>
            </a:prstGeom>
            <a:noFill/>
          </p:spPr>
        </p:pic>
        <p:grpSp>
          <p:nvGrpSpPr>
            <p:cNvPr id="4" name="Group 29"/>
            <p:cNvGrpSpPr>
              <a:grpSpLocks noChangeAspect="1"/>
            </p:cNvGrpSpPr>
            <p:nvPr/>
          </p:nvGrpSpPr>
          <p:grpSpPr>
            <a:xfrm>
              <a:off x="4114795" y="3200400"/>
              <a:ext cx="914399" cy="1280162"/>
              <a:chOff x="4178808" y="3794760"/>
              <a:chExt cx="878799" cy="1179578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178808" y="4169666"/>
                <a:ext cx="411480" cy="804672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Parallelogram 28"/>
              <p:cNvSpPr/>
              <p:nvPr/>
            </p:nvSpPr>
            <p:spPr>
              <a:xfrm>
                <a:off x="4178808" y="3794760"/>
                <a:ext cx="777240" cy="365760"/>
              </a:xfrm>
              <a:prstGeom prst="parallelogram">
                <a:avLst>
                  <a:gd name="adj" fmla="val 96311"/>
                </a:avLst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Parallelogram 29"/>
              <p:cNvSpPr/>
              <p:nvPr/>
            </p:nvSpPr>
            <p:spPr>
              <a:xfrm rot="18893580">
                <a:off x="4238463" y="4101785"/>
                <a:ext cx="1066800" cy="571489"/>
              </a:xfrm>
              <a:prstGeom prst="parallelogram">
                <a:avLst>
                  <a:gd name="adj" fmla="val 99317"/>
                </a:avLst>
              </a:prstGeom>
              <a:solidFill>
                <a:srgbClr val="FFFF00">
                  <a:alpha val="50000"/>
                </a:srgbClr>
              </a:solidFill>
              <a:ln w="127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4724400" y="42672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724400" y="44196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648200" y="43434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800600" y="4343400"/>
                <a:ext cx="91440" cy="0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/>
              <p:cNvSpPr/>
              <p:nvPr/>
            </p:nvSpPr>
            <p:spPr>
              <a:xfrm>
                <a:off x="4617720" y="4114803"/>
                <a:ext cx="304800" cy="457199"/>
              </a:xfrm>
              <a:prstGeom prst="ellipse">
                <a:avLst/>
              </a:prstGeom>
              <a:solidFill>
                <a:srgbClr val="FF0000">
                  <a:alpha val="25000"/>
                </a:srgbClr>
              </a:solidFill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>
              <a:xfrm>
                <a:off x="4480560" y="3810000"/>
                <a:ext cx="472440" cy="365760"/>
              </a:xfrm>
              <a:prstGeom prst="parallelogram">
                <a:avLst>
                  <a:gd name="adj" fmla="val 96311"/>
                </a:avLst>
              </a:prstGeom>
              <a:solidFill>
                <a:schemeClr val="bg1">
                  <a:lumMod val="50000"/>
                  <a:alpha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1371600" y="1737732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 CEP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Ultrasound system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1600" y="3383280"/>
              <a:ext cx="1828800" cy="45720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SonixDAQ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Module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71600" y="6019802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MATLAB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-228600" y="4124094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DAQControl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86200" y="789878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SonixRP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Software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86200" y="2103120"/>
              <a:ext cx="1828800" cy="45720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L14-5W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Transducer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57600" y="4440045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Phantom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15000" y="4598021"/>
              <a:ext cx="1828800" cy="457201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/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Surelite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 II</a:t>
              </a:r>
            </a:p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Laser system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" name="Straight Connector 20"/>
            <p:cNvCxnSpPr>
              <a:endCxn id="6" idx="0"/>
            </p:cNvCxnSpPr>
            <p:nvPr/>
          </p:nvCxnSpPr>
          <p:spPr>
            <a:xfrm rot="5400000">
              <a:off x="2133600" y="2590800"/>
              <a:ext cx="304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2"/>
              <a:endCxn id="11" idx="0"/>
            </p:cNvCxnSpPr>
            <p:nvPr/>
          </p:nvCxnSpPr>
          <p:spPr>
            <a:xfrm rot="5400000">
              <a:off x="1811516" y="4314966"/>
              <a:ext cx="948969" cy="329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3"/>
              <a:endCxn id="6" idx="1"/>
            </p:cNvCxnSpPr>
            <p:nvPr/>
          </p:nvCxnSpPr>
          <p:spPr>
            <a:xfrm flipV="1">
              <a:off x="914400" y="3049524"/>
              <a:ext cx="914400" cy="1708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2"/>
              <a:endCxn id="8" idx="0"/>
            </p:cNvCxnSpPr>
            <p:nvPr/>
          </p:nvCxnSpPr>
          <p:spPr>
            <a:xfrm rot="5400000">
              <a:off x="4713250" y="1334430"/>
              <a:ext cx="174702" cy="3292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8" idx="2"/>
            </p:cNvCxnSpPr>
            <p:nvPr/>
          </p:nvCxnSpPr>
          <p:spPr>
            <a:xfrm rot="5400000">
              <a:off x="4541520" y="2819400"/>
              <a:ext cx="5181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105401" y="3810002"/>
              <a:ext cx="838200" cy="2214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3" idx="3"/>
            </p:cNvCxnSpPr>
            <p:nvPr/>
          </p:nvCxnSpPr>
          <p:spPr>
            <a:xfrm flipV="1">
              <a:off x="3200400" y="1951093"/>
              <a:ext cx="838200" cy="1524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33950" y="1963472"/>
            <a:ext cx="3749675" cy="354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304800"/>
            <a:ext cx="7772400" cy="1143000"/>
          </a:xfrm>
        </p:spPr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81000"/>
            <a:ext cx="3733800" cy="762000"/>
          </a:xfrm>
        </p:spPr>
        <p:txBody>
          <a:bodyPr/>
          <a:lstStyle/>
          <a:p>
            <a:r>
              <a:rPr lang="en-US" dirty="0" smtClean="0"/>
              <a:t>Old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91000" y="381000"/>
            <a:ext cx="3733800" cy="762000"/>
          </a:xfrm>
        </p:spPr>
        <p:txBody>
          <a:bodyPr/>
          <a:lstStyle/>
          <a:p>
            <a:r>
              <a:rPr lang="en-US" dirty="0" smtClean="0"/>
              <a:t>New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181100"/>
            <a:ext cx="3810000" cy="49911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Milestone 1: </a:t>
            </a:r>
          </a:p>
          <a:p>
            <a:pPr lvl="1"/>
            <a:r>
              <a:rPr lang="en-US" dirty="0" smtClean="0"/>
              <a:t>Calibrate and Synchronize Laser with US. </a:t>
            </a:r>
          </a:p>
          <a:p>
            <a:pPr lvl="1"/>
            <a:r>
              <a:rPr lang="en-US" dirty="0" smtClean="0"/>
              <a:t>Build Phantoms.</a:t>
            </a:r>
          </a:p>
          <a:p>
            <a:pPr lvl="1"/>
            <a:r>
              <a:rPr lang="en-US" dirty="0" smtClean="0"/>
              <a:t>Completion Date: 3/11</a:t>
            </a:r>
          </a:p>
          <a:p>
            <a:r>
              <a:rPr lang="en-US" dirty="0" smtClean="0"/>
              <a:t>Milestone 2: </a:t>
            </a:r>
          </a:p>
          <a:p>
            <a:pPr lvl="1"/>
            <a:r>
              <a:rPr lang="en-US" dirty="0" smtClean="0"/>
              <a:t>532 nm one point experiment.</a:t>
            </a:r>
          </a:p>
          <a:p>
            <a:pPr lvl="1"/>
            <a:r>
              <a:rPr lang="en-US" dirty="0" smtClean="0"/>
              <a:t>Completion Date: 4/12</a:t>
            </a:r>
          </a:p>
          <a:p>
            <a:r>
              <a:rPr lang="en-US" dirty="0" smtClean="0"/>
              <a:t>Milestone 3:</a:t>
            </a:r>
          </a:p>
          <a:p>
            <a:pPr lvl="1"/>
            <a:r>
              <a:rPr lang="en-US" dirty="0" smtClean="0"/>
              <a:t>532 nm three point experiment.</a:t>
            </a:r>
          </a:p>
          <a:p>
            <a:pPr lvl="1"/>
            <a:r>
              <a:rPr lang="en-US" dirty="0" smtClean="0"/>
              <a:t>Completion Date: 5/1</a:t>
            </a:r>
          </a:p>
          <a:p>
            <a:r>
              <a:rPr lang="en-US" dirty="0" smtClean="0"/>
              <a:t>Milestone 4:</a:t>
            </a:r>
          </a:p>
          <a:p>
            <a:pPr lvl="1"/>
            <a:r>
              <a:rPr lang="en-US" dirty="0" smtClean="0"/>
              <a:t>Camera integration.</a:t>
            </a:r>
          </a:p>
          <a:p>
            <a:pPr lvl="1"/>
            <a:r>
              <a:rPr lang="en-US" dirty="0" smtClean="0"/>
              <a:t>Registration between camera and US.</a:t>
            </a:r>
          </a:p>
          <a:p>
            <a:pPr lvl="1"/>
            <a:r>
              <a:rPr lang="en-US" dirty="0" smtClean="0"/>
              <a:t>Completion Date: 5/15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>
          <a:xfrm>
            <a:off x="4038600" y="1181100"/>
            <a:ext cx="4724400" cy="54483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Milestone 1: Unchanged</a:t>
            </a:r>
          </a:p>
          <a:p>
            <a:pPr lvl="1"/>
            <a:r>
              <a:rPr lang="en-US" dirty="0" smtClean="0"/>
              <a:t>Completed 3/11</a:t>
            </a:r>
          </a:p>
          <a:p>
            <a:r>
              <a:rPr lang="en-US" dirty="0" smtClean="0"/>
              <a:t>Milestone 2:  </a:t>
            </a:r>
          </a:p>
          <a:p>
            <a:pPr lvl="1"/>
            <a:r>
              <a:rPr lang="en-US" dirty="0" smtClean="0"/>
              <a:t>1064 nm one point experiment.  </a:t>
            </a:r>
          </a:p>
          <a:p>
            <a:pPr lvl="1"/>
            <a:r>
              <a:rPr lang="en-US" dirty="0" smtClean="0"/>
              <a:t>1064nm three point experiment. </a:t>
            </a:r>
          </a:p>
          <a:p>
            <a:pPr lvl="1"/>
            <a:r>
              <a:rPr lang="en-US" dirty="0" smtClean="0"/>
              <a:t>Rigid transform from US-Model.</a:t>
            </a:r>
          </a:p>
          <a:p>
            <a:pPr lvl="1"/>
            <a:r>
              <a:rPr lang="en-US" dirty="0" smtClean="0"/>
              <a:t>Completed 3/28</a:t>
            </a:r>
          </a:p>
          <a:p>
            <a:r>
              <a:rPr lang="en-US" dirty="0" smtClean="0"/>
              <a:t>Milestone 3: </a:t>
            </a:r>
          </a:p>
          <a:p>
            <a:pPr lvl="1"/>
            <a:r>
              <a:rPr lang="en-US" dirty="0" smtClean="0"/>
              <a:t>Setup 532 nm laser.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532 nm one point experiment.  </a:t>
            </a:r>
          </a:p>
          <a:p>
            <a:pPr lvl="1"/>
            <a:r>
              <a:rPr lang="en-US" dirty="0" smtClean="0"/>
              <a:t>532nm three point experiment. </a:t>
            </a:r>
          </a:p>
          <a:p>
            <a:pPr lvl="1"/>
            <a:r>
              <a:rPr lang="en-US" dirty="0" smtClean="0"/>
              <a:t>Expected Completion 4/18</a:t>
            </a:r>
          </a:p>
          <a:p>
            <a:r>
              <a:rPr lang="en-US" dirty="0" smtClean="0"/>
              <a:t>Milestone  4: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Integrate camera. </a:t>
            </a:r>
          </a:p>
          <a:p>
            <a:pPr lvl="1"/>
            <a:r>
              <a:rPr lang="en-US" dirty="0" smtClean="0"/>
              <a:t>Registration between camera and US. </a:t>
            </a:r>
          </a:p>
          <a:p>
            <a:pPr lvl="1"/>
            <a:r>
              <a:rPr lang="en-US" dirty="0" smtClean="0"/>
              <a:t>Expected Completion 4/22</a:t>
            </a:r>
          </a:p>
          <a:p>
            <a:r>
              <a:rPr lang="en-US" dirty="0" smtClean="0"/>
              <a:t>Milestone 5: </a:t>
            </a: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BMEStart</a:t>
            </a:r>
            <a:r>
              <a:rPr lang="en-US" dirty="0" smtClean="0">
                <a:solidFill>
                  <a:srgbClr val="0070C0"/>
                </a:solidFill>
              </a:rPr>
              <a:t> competition.</a:t>
            </a:r>
          </a:p>
          <a:p>
            <a:pPr lvl="1"/>
            <a:r>
              <a:rPr lang="en-US" dirty="0" smtClean="0"/>
              <a:t>Expected Completion 5/15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143000"/>
            <a:ext cx="231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1905000"/>
            <a:ext cx="231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2209800"/>
            <a:ext cx="231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2514600"/>
            <a:ext cx="231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276600"/>
            <a:ext cx="231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3581400" y="6324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Currently Working On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Minimum: (Achieved)</a:t>
            </a:r>
          </a:p>
          <a:p>
            <a:pPr lvl="1"/>
            <a:r>
              <a:rPr lang="en-US" dirty="0" smtClean="0"/>
              <a:t>Phantoms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B-mode images of 1064 nm one point experiment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B-mode images of 1064 nm three point experiment</a:t>
            </a:r>
          </a:p>
          <a:p>
            <a:pPr lvl="1"/>
            <a:r>
              <a:rPr lang="en-US" dirty="0" smtClean="0"/>
              <a:t>Functioning setup of 532 nm laser source</a:t>
            </a:r>
          </a:p>
          <a:p>
            <a:r>
              <a:rPr lang="en-US" dirty="0" smtClean="0"/>
              <a:t>Expected: (Almost Achieved)</a:t>
            </a:r>
          </a:p>
          <a:p>
            <a:pPr lvl="1"/>
            <a:r>
              <a:rPr lang="en-US" dirty="0" smtClean="0"/>
              <a:t>B-mode images of 532 nm one point experiment</a:t>
            </a:r>
          </a:p>
          <a:p>
            <a:pPr lvl="1"/>
            <a:r>
              <a:rPr lang="en-US" dirty="0" smtClean="0"/>
              <a:t>B-mode images of 532 nm three point experiment</a:t>
            </a:r>
          </a:p>
          <a:p>
            <a:pPr lvl="1"/>
            <a:r>
              <a:rPr lang="en-US" dirty="0" smtClean="0"/>
              <a:t>Demonstration of integrated stereo camera</a:t>
            </a:r>
          </a:p>
          <a:p>
            <a:r>
              <a:rPr lang="en-US" dirty="0" smtClean="0"/>
              <a:t>Maximum:</a:t>
            </a:r>
          </a:p>
          <a:p>
            <a:pPr lvl="1"/>
            <a:r>
              <a:rPr lang="en-US" dirty="0" smtClean="0"/>
              <a:t>Video demonstration of registration of US to camera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Completed Documentation/Application for </a:t>
            </a:r>
            <a:r>
              <a:rPr lang="en-US" dirty="0" err="1" smtClean="0">
                <a:solidFill>
                  <a:srgbClr val="7030A0"/>
                </a:solidFill>
              </a:rPr>
              <a:t>BMEStart</a:t>
            </a:r>
            <a:r>
              <a:rPr lang="en-US" dirty="0" smtClean="0">
                <a:solidFill>
                  <a:srgbClr val="7030A0"/>
                </a:solidFill>
              </a:rPr>
              <a:t> Competition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8763669" cy="465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Unresolved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 smtClean="0"/>
              <a:t>Dependency:</a:t>
            </a:r>
            <a:r>
              <a:rPr lang="en-US" sz="2800" dirty="0" smtClean="0"/>
              <a:t> Laser beam splitters</a:t>
            </a:r>
          </a:p>
          <a:p>
            <a:pPr lvl="1"/>
            <a:r>
              <a:rPr lang="en-US" b="1" dirty="0" smtClean="0"/>
              <a:t>Resolution Plan: </a:t>
            </a:r>
            <a:r>
              <a:rPr lang="en-US" dirty="0" smtClean="0"/>
              <a:t>Dr. Taylor agreed to purchase when needed.</a:t>
            </a:r>
          </a:p>
          <a:p>
            <a:pPr lvl="1"/>
            <a:r>
              <a:rPr lang="en-US" b="1" dirty="0" smtClean="0"/>
              <a:t>Resolve By: 4/14</a:t>
            </a:r>
            <a:endParaRPr lang="en-US" dirty="0" smtClean="0"/>
          </a:p>
          <a:p>
            <a:pPr lvl="1"/>
            <a:r>
              <a:rPr lang="en-US" b="1" dirty="0" smtClean="0"/>
              <a:t>Resolved: </a:t>
            </a:r>
            <a:r>
              <a:rPr lang="en-US" dirty="0" smtClean="0"/>
              <a:t>No</a:t>
            </a:r>
          </a:p>
          <a:p>
            <a:pPr lvl="1"/>
            <a:r>
              <a:rPr lang="en-US" b="1" dirty="0" smtClean="0"/>
              <a:t>Fallback Plan: </a:t>
            </a:r>
            <a:r>
              <a:rPr lang="en-US" dirty="0" smtClean="0"/>
              <a:t>See if Dr. Kang has one?</a:t>
            </a:r>
          </a:p>
          <a:p>
            <a:pPr lvl="1"/>
            <a:r>
              <a:rPr lang="en-US" b="1" dirty="0" smtClean="0"/>
              <a:t>Affects: </a:t>
            </a:r>
            <a:r>
              <a:rPr lang="en-US" dirty="0" smtClean="0"/>
              <a:t>Milestone 3 and 4</a:t>
            </a:r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</TotalTime>
  <Words>444</Words>
  <Application>Microsoft Macintosh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Interventional Photoacoustic Registration</vt:lpstr>
      <vt:lpstr>Outline of Talk</vt:lpstr>
      <vt:lpstr>Background: Photoacoustic Effect</vt:lpstr>
      <vt:lpstr>Current Setup</vt:lpstr>
      <vt:lpstr>Milestones</vt:lpstr>
      <vt:lpstr>Deliverables</vt:lpstr>
      <vt:lpstr>Timeline</vt:lpstr>
      <vt:lpstr>Unresolved Dependencies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Interventional Photoacoustic Registration</dc:title>
  <dc:creator>Steven</dc:creator>
  <cp:lastModifiedBy>Saurabh Vyas</cp:lastModifiedBy>
  <cp:revision>29</cp:revision>
  <dcterms:created xsi:type="dcterms:W3CDTF">2011-04-05T23:16:42Z</dcterms:created>
  <dcterms:modified xsi:type="dcterms:W3CDTF">2011-05-19T03:34:15Z</dcterms:modified>
</cp:coreProperties>
</file>