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6" roundtripDataSignature="AMtx7mhcnU71lh0cTOk7VVnKReNGpxmpO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4259C2B6-F85E-443F-8FDE-447A2913CA32}">
  <a:tblStyle styleId="{4259C2B6-F85E-443F-8FDE-447A2913CA32}"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customschemas.google.com/relationships/presentationmetadata" Target="metadata"/><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Start Date</c:v>
                </c:pt>
              </c:strCache>
            </c:strRef>
          </c:tx>
          <c:spPr>
            <a:noFill/>
            <a:ln>
              <a:noFill/>
            </a:ln>
            <a:effectLst/>
          </c:spPr>
          <c:invertIfNegative val="0"/>
          <c:cat>
            <c:strRef>
              <c:f>Sheet1!$A$2:$A$12</c:f>
              <c:strCache>
                <c:ptCount val="10"/>
                <c:pt idx="0">
                  <c:v>Read publications on CMUT ultrasound technology</c:v>
                </c:pt>
                <c:pt idx="1">
                  <c:v>Preliminary app interface for obtaining ultrasound image</c:v>
                </c:pt>
                <c:pt idx="2">
                  <c:v>MATLAB ultrasound simulation/beamforming code</c:v>
                </c:pt>
                <c:pt idx="3">
                  <c:v>Display Clarius Image in our app</c:v>
                </c:pt>
                <c:pt idx="4">
                  <c:v>Compile MATLAB beamforming code into C</c:v>
                </c:pt>
                <c:pt idx="5">
                  <c:v>Beamform locally saved data</c:v>
                </c:pt>
                <c:pt idx="6">
                  <c:v>Beamform from bluetooth data transfer</c:v>
                </c:pt>
                <c:pt idx="7">
                  <c:v>Secure encryption on communication</c:v>
                </c:pt>
                <c:pt idx="8">
                  <c:v>Manuscript draft</c:v>
                </c:pt>
                <c:pt idx="9">
                  <c:v>Patent Submission</c:v>
                </c:pt>
              </c:strCache>
            </c:strRef>
          </c:cat>
          <c:val>
            <c:numRef>
              <c:f>Sheet1!$B$2:$B$12</c:f>
              <c:numCache>
                <c:formatCode>m/d;@</c:formatCode>
                <c:ptCount val="11"/>
                <c:pt idx="0">
                  <c:v>43875</c:v>
                </c:pt>
                <c:pt idx="1">
                  <c:v>43875</c:v>
                </c:pt>
                <c:pt idx="2">
                  <c:v>43889</c:v>
                </c:pt>
                <c:pt idx="3">
                  <c:v>43896</c:v>
                </c:pt>
                <c:pt idx="4">
                  <c:v>43903</c:v>
                </c:pt>
                <c:pt idx="5">
                  <c:v>43921</c:v>
                </c:pt>
                <c:pt idx="6">
                  <c:v>43921</c:v>
                </c:pt>
                <c:pt idx="7">
                  <c:v>43924</c:v>
                </c:pt>
                <c:pt idx="8">
                  <c:v>43931</c:v>
                </c:pt>
                <c:pt idx="9">
                  <c:v>43945</c:v>
                </c:pt>
              </c:numCache>
            </c:numRef>
          </c:val>
          <c:extLst>
            <c:ext xmlns:c16="http://schemas.microsoft.com/office/drawing/2014/chart" uri="{C3380CC4-5D6E-409C-BE32-E72D297353CC}">
              <c16:uniqueId val="{00000000-5D1F-4CF3-B4DE-FF9775A002EE}"/>
            </c:ext>
          </c:extLst>
        </c:ser>
        <c:ser>
          <c:idx val="2"/>
          <c:order val="1"/>
          <c:tx>
            <c:strRef>
              <c:f>Sheet1!$D$1</c:f>
              <c:strCache>
                <c:ptCount val="1"/>
                <c:pt idx="0">
                  <c:v>Duration</c:v>
                </c:pt>
              </c:strCache>
            </c:strRef>
          </c:tx>
          <c:spPr>
            <a:solidFill>
              <a:schemeClr val="accent2"/>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2-5D1F-4CF3-B4DE-FF9775A002EE}"/>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4-5D1F-4CF3-B4DE-FF9775A002EE}"/>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6-5D1F-4CF3-B4DE-FF9775A002EE}"/>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8-5D1F-4CF3-B4DE-FF9775A002EE}"/>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A-5D1F-4CF3-B4DE-FF9775A002EE}"/>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C-5D1F-4CF3-B4DE-FF9775A002EE}"/>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E-5D1F-4CF3-B4DE-FF9775A002EE}"/>
              </c:ext>
            </c:extLst>
          </c:dPt>
          <c:dPt>
            <c:idx val="7"/>
            <c:invertIfNegative val="0"/>
            <c:bubble3D val="0"/>
            <c:spPr>
              <a:solidFill>
                <a:schemeClr val="accent4"/>
              </a:solidFill>
              <a:ln>
                <a:noFill/>
              </a:ln>
              <a:effectLst/>
            </c:spPr>
            <c:extLst>
              <c:ext xmlns:c16="http://schemas.microsoft.com/office/drawing/2014/chart" uri="{C3380CC4-5D6E-409C-BE32-E72D297353CC}">
                <c16:uniqueId val="{00000010-5D1F-4CF3-B4DE-FF9775A002EE}"/>
              </c:ext>
            </c:extLst>
          </c:dPt>
          <c:dPt>
            <c:idx val="8"/>
            <c:invertIfNegative val="0"/>
            <c:bubble3D val="0"/>
            <c:spPr>
              <a:solidFill>
                <a:schemeClr val="accent4"/>
              </a:solidFill>
              <a:ln>
                <a:noFill/>
              </a:ln>
              <a:effectLst/>
            </c:spPr>
            <c:extLst>
              <c:ext xmlns:c16="http://schemas.microsoft.com/office/drawing/2014/chart" uri="{C3380CC4-5D6E-409C-BE32-E72D297353CC}">
                <c16:uniqueId val="{00000012-5D1F-4CF3-B4DE-FF9775A002EE}"/>
              </c:ext>
            </c:extLst>
          </c:dPt>
          <c:dPt>
            <c:idx val="9"/>
            <c:invertIfNegative val="0"/>
            <c:bubble3D val="0"/>
            <c:spPr>
              <a:solidFill>
                <a:schemeClr val="accent4"/>
              </a:solidFill>
              <a:ln>
                <a:noFill/>
              </a:ln>
              <a:effectLst/>
            </c:spPr>
            <c:extLst>
              <c:ext xmlns:c16="http://schemas.microsoft.com/office/drawing/2014/chart" uri="{C3380CC4-5D6E-409C-BE32-E72D297353CC}">
                <c16:uniqueId val="{00000014-5D1F-4CF3-B4DE-FF9775A002EE}"/>
              </c:ext>
            </c:extLst>
          </c:dPt>
          <c:cat>
            <c:strRef>
              <c:f>Sheet1!$A$2:$A$12</c:f>
              <c:strCache>
                <c:ptCount val="10"/>
                <c:pt idx="0">
                  <c:v>Read publications on CMUT ultrasound technology</c:v>
                </c:pt>
                <c:pt idx="1">
                  <c:v>Preliminary app interface for obtaining ultrasound image</c:v>
                </c:pt>
                <c:pt idx="2">
                  <c:v>MATLAB ultrasound simulation/beamforming code</c:v>
                </c:pt>
                <c:pt idx="3">
                  <c:v>Display Clarius Image in our app</c:v>
                </c:pt>
                <c:pt idx="4">
                  <c:v>Compile MATLAB beamforming code into C</c:v>
                </c:pt>
                <c:pt idx="5">
                  <c:v>Beamform locally saved data</c:v>
                </c:pt>
                <c:pt idx="6">
                  <c:v>Beamform from bluetooth data transfer</c:v>
                </c:pt>
                <c:pt idx="7">
                  <c:v>Secure encryption on communication</c:v>
                </c:pt>
                <c:pt idx="8">
                  <c:v>Manuscript draft</c:v>
                </c:pt>
                <c:pt idx="9">
                  <c:v>Patent Submission</c:v>
                </c:pt>
              </c:strCache>
            </c:strRef>
          </c:cat>
          <c:val>
            <c:numRef>
              <c:f>Sheet1!$D$2:$D$12</c:f>
              <c:numCache>
                <c:formatCode>General</c:formatCode>
                <c:ptCount val="11"/>
                <c:pt idx="0">
                  <c:v>49</c:v>
                </c:pt>
                <c:pt idx="1">
                  <c:v>28</c:v>
                </c:pt>
                <c:pt idx="2">
                  <c:v>35</c:v>
                </c:pt>
                <c:pt idx="3">
                  <c:v>28</c:v>
                </c:pt>
                <c:pt idx="4">
                  <c:v>28</c:v>
                </c:pt>
                <c:pt idx="5">
                  <c:v>17</c:v>
                </c:pt>
                <c:pt idx="6">
                  <c:v>24</c:v>
                </c:pt>
                <c:pt idx="7">
                  <c:v>35</c:v>
                </c:pt>
                <c:pt idx="8">
                  <c:v>28</c:v>
                </c:pt>
                <c:pt idx="9">
                  <c:v>14</c:v>
                </c:pt>
              </c:numCache>
            </c:numRef>
          </c:val>
          <c:extLst>
            <c:ext xmlns:c16="http://schemas.microsoft.com/office/drawing/2014/chart" uri="{C3380CC4-5D6E-409C-BE32-E72D297353CC}">
              <c16:uniqueId val="{00000015-5D1F-4CF3-B4DE-FF9775A002EE}"/>
            </c:ext>
          </c:extLst>
        </c:ser>
        <c:dLbls>
          <c:showLegendKey val="0"/>
          <c:showVal val="0"/>
          <c:showCatName val="0"/>
          <c:showSerName val="0"/>
          <c:showPercent val="0"/>
          <c:showBubbleSize val="0"/>
        </c:dLbls>
        <c:gapWidth val="150"/>
        <c:overlap val="100"/>
        <c:axId val="283022064"/>
        <c:axId val="283025040"/>
      </c:barChart>
      <c:catAx>
        <c:axId val="283022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3025040"/>
        <c:crosses val="autoZero"/>
        <c:auto val="1"/>
        <c:lblAlgn val="ctr"/>
        <c:lblOffset val="100"/>
        <c:noMultiLvlLbl val="0"/>
      </c:catAx>
      <c:valAx>
        <c:axId val="283025040"/>
        <c:scaling>
          <c:orientation val="minMax"/>
          <c:max val="43959"/>
          <c:min val="43875"/>
        </c:scaling>
        <c:delete val="0"/>
        <c:axPos val="t"/>
        <c:majorGridlines>
          <c:spPr>
            <a:ln w="9525" cap="flat" cmpd="sng" algn="ctr">
              <a:solidFill>
                <a:schemeClr val="tx1">
                  <a:lumMod val="15000"/>
                  <a:lumOff val="85000"/>
                </a:schemeClr>
              </a:solidFill>
              <a:round/>
            </a:ln>
            <a:effectLst/>
          </c:spPr>
        </c:majorGridlines>
        <c:numFmt formatCode="m/d;@"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3022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70346d66d0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1" name="Google Shape;201;g70346d66d0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7ed5cdf0f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0" name="Google Shape;210;g7ed5cdf0f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71c855da65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 name="Google Shape;220;g71c855da65_0_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71c855da65_0_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g71c855da65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7288563296_0_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g7288563296_0_1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7f7d9a3db6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1" name="Google Shape;271;g7f7d9a3db6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7288563296_0_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0" name="Google Shape;280;g7288563296_0_2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728856329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g728856329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7288563296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g7288563296_0_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7288563296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2" name="Google Shape;312;g7288563296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 name="Google Shape;9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7f7d9a3db6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2" name="Google Shape;322;g7f7d9a3db6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7288563296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0" name="Google Shape;100;g7288563296_0_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52be9a6014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 name="Google Shape;130;g52be9a6014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70346d66d0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2" name="Google Shape;142;g70346d66d0_0_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71c855da65_0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 name="Google Shape;157;g71c855da65_0_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6f0e90e4a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g6f0e90e4a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70346d66d0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1" name="Google Shape;191;g70346d66d0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1" name="Shape 11"/>
        <p:cNvGrpSpPr/>
        <p:nvPr/>
      </p:nvGrpSpPr>
      <p:grpSpPr>
        <a:xfrm>
          <a:off x="0" y="0"/>
          <a:ext cx="0" cy="0"/>
          <a:chOff x="0" y="0"/>
          <a:chExt cx="0" cy="0"/>
        </a:xfrm>
      </p:grpSpPr>
      <p:sp>
        <p:nvSpPr>
          <p:cNvPr id="12" name="Google Shape;12;p13"/>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3"/>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8" name="Shape 68"/>
        <p:cNvGrpSpPr/>
        <p:nvPr/>
      </p:nvGrpSpPr>
      <p:grpSpPr>
        <a:xfrm>
          <a:off x="0" y="0"/>
          <a:ext cx="0" cy="0"/>
          <a:chOff x="0" y="0"/>
          <a:chExt cx="0" cy="0"/>
        </a:xfrm>
      </p:grpSpPr>
      <p:sp>
        <p:nvSpPr>
          <p:cNvPr id="69" name="Google Shape;69;p2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2"/>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3"/>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3"/>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7" name="Shape 17"/>
        <p:cNvGrpSpPr/>
        <p:nvPr/>
      </p:nvGrpSpPr>
      <p:grpSpPr>
        <a:xfrm>
          <a:off x="0" y="0"/>
          <a:ext cx="0" cy="0"/>
          <a:chOff x="0" y="0"/>
          <a:chExt cx="0" cy="0"/>
        </a:xfrm>
      </p:grpSpPr>
      <p:sp>
        <p:nvSpPr>
          <p:cNvPr id="18" name="Google Shape;18;p1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3" name="Shape 23"/>
        <p:cNvGrpSpPr/>
        <p:nvPr/>
      </p:nvGrpSpPr>
      <p:grpSpPr>
        <a:xfrm>
          <a:off x="0" y="0"/>
          <a:ext cx="0" cy="0"/>
          <a:chOff x="0" y="0"/>
          <a:chExt cx="0" cy="0"/>
        </a:xfrm>
      </p:grpSpPr>
      <p:sp>
        <p:nvSpPr>
          <p:cNvPr id="24" name="Google Shape;24;p1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 name="Shape 27"/>
        <p:cNvGrpSpPr/>
        <p:nvPr/>
      </p:nvGrpSpPr>
      <p:grpSpPr>
        <a:xfrm>
          <a:off x="0" y="0"/>
          <a:ext cx="0" cy="0"/>
          <a:chOff x="0" y="0"/>
          <a:chExt cx="0" cy="0"/>
        </a:xfrm>
      </p:grpSpPr>
      <p:sp>
        <p:nvSpPr>
          <p:cNvPr id="28" name="Google Shape;28;p16"/>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6"/>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1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7"/>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7"/>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18"/>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8"/>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8"/>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8"/>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8"/>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Google Shape;50;p1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4" name="Shape 54"/>
        <p:cNvGrpSpPr/>
        <p:nvPr/>
      </p:nvGrpSpPr>
      <p:grpSpPr>
        <a:xfrm>
          <a:off x="0" y="0"/>
          <a:ext cx="0" cy="0"/>
          <a:chOff x="0" y="0"/>
          <a:chExt cx="0" cy="0"/>
        </a:xfrm>
      </p:grpSpPr>
      <p:sp>
        <p:nvSpPr>
          <p:cNvPr id="55" name="Google Shape;55;p2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0"/>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0"/>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1" name="Shape 61"/>
        <p:cNvGrpSpPr/>
        <p:nvPr/>
      </p:nvGrpSpPr>
      <p:grpSpPr>
        <a:xfrm>
          <a:off x="0" y="0"/>
          <a:ext cx="0" cy="0"/>
          <a:chOff x="0" y="0"/>
          <a:chExt cx="0" cy="0"/>
        </a:xfrm>
      </p:grpSpPr>
      <p:sp>
        <p:nvSpPr>
          <p:cNvPr id="62" name="Google Shape;62;p21"/>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1"/>
          <p:cNvSpPr/>
          <p:nvPr>
            <p:ph idx="2" type="pic"/>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21"/>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2"/>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jp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7.png"/><Relationship Id="rId5"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jpg"/><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jp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jp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jp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13.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jp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15.png"/><Relationship Id="rId5"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0D2FF">
            <a:alpha val="76078"/>
          </a:srgbClr>
        </a:solidFill>
      </p:bgPr>
    </p:bg>
    <p:spTree>
      <p:nvGrpSpPr>
        <p:cNvPr id="83" name="Shape 83"/>
        <p:cNvGrpSpPr/>
        <p:nvPr/>
      </p:nvGrpSpPr>
      <p:grpSpPr>
        <a:xfrm>
          <a:off x="0" y="0"/>
          <a:ext cx="0" cy="0"/>
          <a:chOff x="0" y="0"/>
          <a:chExt cx="0" cy="0"/>
        </a:xfrm>
      </p:grpSpPr>
      <p:sp>
        <p:nvSpPr>
          <p:cNvPr id="84" name="Google Shape;84;p1"/>
          <p:cNvSpPr txBox="1"/>
          <p:nvPr>
            <p:ph type="ctrTitle"/>
          </p:nvPr>
        </p:nvSpPr>
        <p:spPr>
          <a:xfrm>
            <a:off x="785191" y="1340333"/>
            <a:ext cx="4591879" cy="1801606"/>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00FF"/>
              </a:buClr>
              <a:buSzPts val="2400"/>
              <a:buFont typeface="Verdana"/>
              <a:buNone/>
            </a:pPr>
            <a:br>
              <a:rPr lang="en-US" sz="2400">
                <a:solidFill>
                  <a:srgbClr val="0000FF"/>
                </a:solidFill>
                <a:latin typeface="Verdana"/>
                <a:ea typeface="Verdana"/>
                <a:cs typeface="Verdana"/>
                <a:sym typeface="Verdana"/>
              </a:rPr>
            </a:br>
            <a:r>
              <a:rPr lang="en-US" sz="2400">
                <a:solidFill>
                  <a:srgbClr val="0000FF"/>
                </a:solidFill>
                <a:latin typeface="Verdana"/>
                <a:ea typeface="Verdana"/>
                <a:cs typeface="Verdana"/>
                <a:sym typeface="Verdana"/>
              </a:rPr>
              <a:t>Redefining Neuroimaging Standard of Care： </a:t>
            </a:r>
            <a:br>
              <a:rPr lang="en-US" sz="2400">
                <a:solidFill>
                  <a:srgbClr val="0000FF"/>
                </a:solidFill>
                <a:latin typeface="Verdana"/>
                <a:ea typeface="Verdana"/>
                <a:cs typeface="Verdana"/>
                <a:sym typeface="Verdana"/>
              </a:rPr>
            </a:br>
            <a:r>
              <a:rPr lang="en-US" sz="2400">
                <a:solidFill>
                  <a:srgbClr val="0000FF"/>
                </a:solidFill>
                <a:latin typeface="Verdana"/>
                <a:ea typeface="Verdana"/>
                <a:cs typeface="Verdana"/>
                <a:sym typeface="Verdana"/>
              </a:rPr>
              <a:t>An Implantable Ultrasound for Real-Time </a:t>
            </a:r>
            <a:br>
              <a:rPr lang="en-US" sz="2400">
                <a:solidFill>
                  <a:srgbClr val="0000FF"/>
                </a:solidFill>
                <a:latin typeface="Verdana"/>
                <a:ea typeface="Verdana"/>
                <a:cs typeface="Verdana"/>
                <a:sym typeface="Verdana"/>
              </a:rPr>
            </a:br>
            <a:r>
              <a:rPr lang="en-US" sz="2400">
                <a:solidFill>
                  <a:srgbClr val="0000FF"/>
                </a:solidFill>
                <a:latin typeface="Verdana"/>
                <a:ea typeface="Verdana"/>
                <a:cs typeface="Verdana"/>
                <a:sym typeface="Verdana"/>
              </a:rPr>
              <a:t>Diagnosis of Brain Diseases</a:t>
            </a:r>
            <a:endParaRPr sz="2400"/>
          </a:p>
        </p:txBody>
      </p:sp>
      <p:sp>
        <p:nvSpPr>
          <p:cNvPr id="85" name="Google Shape;85;p1"/>
          <p:cNvSpPr txBox="1"/>
          <p:nvPr>
            <p:ph idx="1" type="subTitle"/>
          </p:nvPr>
        </p:nvSpPr>
        <p:spPr>
          <a:xfrm>
            <a:off x="1142999" y="4652687"/>
            <a:ext cx="3220278" cy="1655762"/>
          </a:xfrm>
          <a:prstGeom prst="rect">
            <a:avLst/>
          </a:prstGeom>
          <a:noFill/>
          <a:ln>
            <a:noFill/>
          </a:ln>
        </p:spPr>
        <p:txBody>
          <a:bodyPr anchorCtr="0" anchor="t" bIns="45700" lIns="91425" spcFirstLastPara="1" rIns="91425" wrap="square" tIns="45700">
            <a:normAutofit/>
          </a:bodyPr>
          <a:lstStyle/>
          <a:p>
            <a:pPr indent="0" lvl="0" marL="0" rtl="0" algn="ctr">
              <a:lnSpc>
                <a:spcPct val="60000"/>
              </a:lnSpc>
              <a:spcBef>
                <a:spcPts val="0"/>
              </a:spcBef>
              <a:spcAft>
                <a:spcPts val="0"/>
              </a:spcAft>
              <a:buClr>
                <a:schemeClr val="dk1"/>
              </a:buClr>
              <a:buSzPts val="2220"/>
              <a:buNone/>
            </a:pPr>
            <a:r>
              <a:rPr lang="en-US" sz="2053" u="sng"/>
              <a:t>Team</a:t>
            </a:r>
            <a:endParaRPr sz="2220"/>
          </a:p>
          <a:p>
            <a:pPr indent="0" lvl="0" marL="0" rtl="0" algn="ctr">
              <a:lnSpc>
                <a:spcPct val="60000"/>
              </a:lnSpc>
              <a:spcBef>
                <a:spcPts val="1000"/>
              </a:spcBef>
              <a:spcAft>
                <a:spcPts val="0"/>
              </a:spcAft>
              <a:buClr>
                <a:schemeClr val="dk1"/>
              </a:buClr>
              <a:buSzPts val="2220"/>
              <a:buNone/>
            </a:pPr>
            <a:r>
              <a:rPr lang="en-US" sz="2053"/>
              <a:t>Jessica Su (jsu30)</a:t>
            </a:r>
            <a:endParaRPr sz="2220"/>
          </a:p>
          <a:p>
            <a:pPr indent="0" lvl="0" marL="0" rtl="0" algn="ctr">
              <a:lnSpc>
                <a:spcPct val="60000"/>
              </a:lnSpc>
              <a:spcBef>
                <a:spcPts val="1000"/>
              </a:spcBef>
              <a:spcAft>
                <a:spcPts val="0"/>
              </a:spcAft>
              <a:buClr>
                <a:schemeClr val="dk1"/>
              </a:buClr>
              <a:buSzPts val="2220"/>
              <a:buNone/>
            </a:pPr>
            <a:r>
              <a:rPr lang="en-US" sz="2053"/>
              <a:t>Simon Liu (sliu125)</a:t>
            </a:r>
            <a:endParaRPr sz="2220"/>
          </a:p>
          <a:p>
            <a:pPr indent="0" lvl="0" marL="0" rtl="0" algn="ctr">
              <a:lnSpc>
                <a:spcPct val="60000"/>
              </a:lnSpc>
              <a:spcBef>
                <a:spcPts val="1000"/>
              </a:spcBef>
              <a:spcAft>
                <a:spcPts val="0"/>
              </a:spcAft>
              <a:buClr>
                <a:schemeClr val="dk1"/>
              </a:buClr>
              <a:buSzPts val="2220"/>
              <a:buNone/>
            </a:pPr>
            <a:r>
              <a:rPr lang="en-US" sz="2053"/>
              <a:t>Dante Navarro (dnavarr3)</a:t>
            </a:r>
            <a:endParaRPr sz="2053"/>
          </a:p>
          <a:p>
            <a:pPr indent="0" lvl="0" marL="0" rtl="0" algn="ctr">
              <a:lnSpc>
                <a:spcPct val="60000"/>
              </a:lnSpc>
              <a:spcBef>
                <a:spcPts val="1000"/>
              </a:spcBef>
              <a:spcAft>
                <a:spcPts val="0"/>
              </a:spcAft>
              <a:buClr>
                <a:schemeClr val="dk1"/>
              </a:buClr>
              <a:buSzPts val="2200"/>
              <a:buFont typeface="Arial"/>
              <a:buNone/>
            </a:pPr>
            <a:r>
              <a:rPr lang="en-US" sz="2035"/>
              <a:t>Dr. Liuhong Ma (lma28)</a:t>
            </a:r>
            <a:endParaRPr sz="2053"/>
          </a:p>
        </p:txBody>
      </p:sp>
      <p:sp>
        <p:nvSpPr>
          <p:cNvPr id="86" name="Google Shape;86;p1"/>
          <p:cNvSpPr txBox="1"/>
          <p:nvPr/>
        </p:nvSpPr>
        <p:spPr>
          <a:xfrm>
            <a:off x="4780724" y="4652687"/>
            <a:ext cx="3836502" cy="1655762"/>
          </a:xfrm>
          <a:prstGeom prst="rect">
            <a:avLst/>
          </a:prstGeom>
          <a:noFill/>
          <a:ln>
            <a:noFill/>
          </a:ln>
        </p:spPr>
        <p:txBody>
          <a:bodyPr anchorCtr="0" anchor="t" bIns="45700" lIns="91425" spcFirstLastPara="1" rIns="91425" wrap="square" tIns="45700">
            <a:normAutofit/>
          </a:bodyPr>
          <a:lstStyle/>
          <a:p>
            <a:pPr indent="0" lvl="0" marL="0" marR="0" rtl="0" algn="ctr">
              <a:lnSpc>
                <a:spcPct val="80000"/>
              </a:lnSpc>
              <a:spcBef>
                <a:spcPts val="0"/>
              </a:spcBef>
              <a:spcAft>
                <a:spcPts val="0"/>
              </a:spcAft>
              <a:buClr>
                <a:schemeClr val="dk1"/>
              </a:buClr>
              <a:buSzPts val="2200"/>
              <a:buFont typeface="Arial"/>
              <a:buNone/>
            </a:pPr>
            <a:r>
              <a:rPr b="0" i="0" lang="en-US" sz="2200" u="sng" cap="none" strike="noStrike">
                <a:solidFill>
                  <a:schemeClr val="dk1"/>
                </a:solidFill>
                <a:latin typeface="Calibri"/>
                <a:ea typeface="Calibri"/>
                <a:cs typeface="Calibri"/>
                <a:sym typeface="Calibri"/>
              </a:rPr>
              <a:t>Mentors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1000"/>
              </a:spcBef>
              <a:spcAft>
                <a:spcPts val="0"/>
              </a:spcAft>
              <a:buClr>
                <a:schemeClr val="dk1"/>
              </a:buClr>
              <a:buSzPts val="2200"/>
              <a:buFont typeface="Arial"/>
              <a:buNone/>
            </a:pPr>
            <a:r>
              <a:rPr b="0" i="0" lang="en-US" sz="2200" u="none" cap="none" strike="noStrike">
                <a:solidFill>
                  <a:schemeClr val="dk1"/>
                </a:solidFill>
                <a:latin typeface="Calibri"/>
                <a:ea typeface="Calibri"/>
                <a:cs typeface="Calibri"/>
                <a:sym typeface="Calibri"/>
              </a:rPr>
              <a:t>Dr. Chad Gordon (cgordon)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1000"/>
              </a:spcBef>
              <a:spcAft>
                <a:spcPts val="0"/>
              </a:spcAft>
              <a:buClr>
                <a:schemeClr val="dk1"/>
              </a:buClr>
              <a:buSzPts val="2200"/>
              <a:buFont typeface="Arial"/>
              <a:buNone/>
            </a:pPr>
            <a:r>
              <a:rPr b="0" i="0" lang="en-US" sz="2200" u="none" cap="none" strike="noStrike">
                <a:solidFill>
                  <a:schemeClr val="dk1"/>
                </a:solidFill>
                <a:latin typeface="Calibri"/>
                <a:ea typeface="Calibri"/>
                <a:cs typeface="Calibri"/>
                <a:sym typeface="Calibri"/>
              </a:rPr>
              <a:t>Dr. Mehran Armand</a:t>
            </a:r>
            <a:endParaRPr b="0" i="0" sz="2200" u="none" cap="none" strike="noStrike">
              <a:solidFill>
                <a:schemeClr val="dk1"/>
              </a:solidFill>
              <a:latin typeface="Calibri"/>
              <a:ea typeface="Calibri"/>
              <a:cs typeface="Calibri"/>
              <a:sym typeface="Calibri"/>
            </a:endParaRPr>
          </a:p>
          <a:p>
            <a:pPr indent="0" lvl="0" marL="0" marR="0" rtl="0" algn="ctr">
              <a:lnSpc>
                <a:spcPct val="80000"/>
              </a:lnSpc>
              <a:spcBef>
                <a:spcPts val="1000"/>
              </a:spcBef>
              <a:spcAft>
                <a:spcPts val="0"/>
              </a:spcAft>
              <a:buClr>
                <a:schemeClr val="dk1"/>
              </a:buClr>
              <a:buSzPts val="2200"/>
              <a:buFont typeface="Arial"/>
              <a:buNone/>
            </a:pPr>
            <a:r>
              <a:rPr b="0" i="0" lang="en-US" sz="2200" u="none" cap="none" strike="noStrike">
                <a:solidFill>
                  <a:schemeClr val="dk1"/>
                </a:solidFill>
                <a:latin typeface="Calibri"/>
                <a:ea typeface="Calibri"/>
                <a:cs typeface="Calibri"/>
                <a:sym typeface="Calibri"/>
              </a:rPr>
              <a:t>Dr. Amir Manbachi</a:t>
            </a:r>
            <a:endParaRPr b="0" i="0" sz="2200" u="none" cap="none" strike="noStrike">
              <a:solidFill>
                <a:schemeClr val="dk1"/>
              </a:solidFill>
              <a:latin typeface="Calibri"/>
              <a:ea typeface="Calibri"/>
              <a:cs typeface="Calibri"/>
              <a:sym typeface="Calibri"/>
            </a:endParaRPr>
          </a:p>
        </p:txBody>
      </p:sp>
      <p:pic>
        <p:nvPicPr>
          <p:cNvPr id="87" name="Google Shape;87;p1"/>
          <p:cNvPicPr preferRelativeResize="0"/>
          <p:nvPr/>
        </p:nvPicPr>
        <p:blipFill rotWithShape="1">
          <a:blip r:embed="rId3">
            <a:alphaModFix/>
          </a:blip>
          <a:srcRect b="0" l="0" r="0" t="0"/>
          <a:stretch/>
        </p:blipFill>
        <p:spPr>
          <a:xfrm>
            <a:off x="5936186" y="1340333"/>
            <a:ext cx="2064814" cy="1801606"/>
          </a:xfrm>
          <a:prstGeom prst="rect">
            <a:avLst/>
          </a:prstGeom>
          <a:noFill/>
          <a:ln>
            <a:noFill/>
          </a:ln>
        </p:spPr>
      </p:pic>
      <p:sp>
        <p:nvSpPr>
          <p:cNvPr id="88" name="Google Shape;88;p1"/>
          <p:cNvSpPr txBox="1"/>
          <p:nvPr/>
        </p:nvSpPr>
        <p:spPr>
          <a:xfrm>
            <a:off x="7079100" y="62151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g70346d66d0_0_29"/>
          <p:cNvSpPr txBox="1"/>
          <p:nvPr/>
        </p:nvSpPr>
        <p:spPr>
          <a:xfrm>
            <a:off x="1188885" y="227066"/>
            <a:ext cx="74982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Verdana"/>
                <a:ea typeface="Verdana"/>
                <a:cs typeface="Verdana"/>
                <a:sym typeface="Verdana"/>
              </a:rPr>
              <a:t>An Implantable Wireless Ultrasound Device</a:t>
            </a:r>
            <a:br>
              <a:rPr b="1" i="0" lang="en-US" sz="2000" u="none" cap="none" strike="noStrike">
                <a:solidFill>
                  <a:schemeClr val="dk1"/>
                </a:solidFill>
                <a:latin typeface="Verdana"/>
                <a:ea typeface="Verdana"/>
                <a:cs typeface="Verdana"/>
                <a:sym typeface="Verdana"/>
              </a:rPr>
            </a:br>
            <a:r>
              <a:rPr b="1" i="0" lang="en-US" sz="2000" u="none" cap="none" strike="noStrike">
                <a:solidFill>
                  <a:schemeClr val="dk1"/>
                </a:solidFill>
                <a:latin typeface="Verdana"/>
                <a:ea typeface="Verdana"/>
                <a:cs typeface="Verdana"/>
                <a:sym typeface="Verdana"/>
              </a:rPr>
              <a:t>for Real-Time Diagnosis of Brain Diseases</a:t>
            </a:r>
            <a:endParaRPr b="1" i="0" sz="2000" u="none" cap="none" strike="noStrike">
              <a:solidFill>
                <a:schemeClr val="dk1"/>
              </a:solidFill>
              <a:latin typeface="Verdana"/>
              <a:ea typeface="Verdana"/>
              <a:cs typeface="Verdana"/>
              <a:sym typeface="Verdana"/>
            </a:endParaRPr>
          </a:p>
        </p:txBody>
      </p:sp>
      <p:pic>
        <p:nvPicPr>
          <p:cNvPr id="204" name="Google Shape;204;g70346d66d0_0_29"/>
          <p:cNvPicPr preferRelativeResize="0"/>
          <p:nvPr/>
        </p:nvPicPr>
        <p:blipFill rotWithShape="1">
          <a:blip r:embed="rId3">
            <a:alphaModFix/>
          </a:blip>
          <a:srcRect b="0" l="0" r="0" t="0"/>
          <a:stretch/>
        </p:blipFill>
        <p:spPr>
          <a:xfrm>
            <a:off x="0" y="0"/>
            <a:ext cx="1152789" cy="1005840"/>
          </a:xfrm>
          <a:prstGeom prst="rect">
            <a:avLst/>
          </a:prstGeom>
          <a:noFill/>
          <a:ln>
            <a:noFill/>
          </a:ln>
        </p:spPr>
      </p:pic>
      <p:sp>
        <p:nvSpPr>
          <p:cNvPr id="205" name="Google Shape;205;g70346d66d0_0_29"/>
          <p:cNvSpPr/>
          <p:nvPr/>
        </p:nvSpPr>
        <p:spPr>
          <a:xfrm>
            <a:off x="569225" y="1288425"/>
            <a:ext cx="8117700" cy="81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rgbClr val="0000FF"/>
                </a:solidFill>
                <a:latin typeface="Times New Roman"/>
                <a:ea typeface="Times New Roman"/>
                <a:cs typeface="Times New Roman"/>
                <a:sym typeface="Times New Roman"/>
              </a:rPr>
              <a:t>Arduino -- SD Card Communication</a:t>
            </a:r>
            <a:endParaRPr b="0" i="0" sz="2500" u="none" cap="none" strike="noStrike">
              <a:solidFill>
                <a:schemeClr val="dk1"/>
              </a:solidFill>
              <a:latin typeface="Calibri"/>
              <a:ea typeface="Calibri"/>
              <a:cs typeface="Calibri"/>
              <a:sym typeface="Calibri"/>
            </a:endParaRPr>
          </a:p>
        </p:txBody>
      </p:sp>
      <p:pic>
        <p:nvPicPr>
          <p:cNvPr id="206" name="Google Shape;206;g70346d66d0_0_29"/>
          <p:cNvPicPr preferRelativeResize="0"/>
          <p:nvPr/>
        </p:nvPicPr>
        <p:blipFill rotWithShape="1">
          <a:blip r:embed="rId4">
            <a:alphaModFix/>
          </a:blip>
          <a:srcRect b="0" l="0" r="0" t="0"/>
          <a:stretch/>
        </p:blipFill>
        <p:spPr>
          <a:xfrm>
            <a:off x="569225" y="1924050"/>
            <a:ext cx="8117699" cy="2942665"/>
          </a:xfrm>
          <a:prstGeom prst="rect">
            <a:avLst/>
          </a:prstGeom>
          <a:noFill/>
          <a:ln>
            <a:noFill/>
          </a:ln>
        </p:spPr>
      </p:pic>
      <p:sp>
        <p:nvSpPr>
          <p:cNvPr id="207" name="Google Shape;207;g70346d66d0_0_29"/>
          <p:cNvSpPr txBox="1"/>
          <p:nvPr/>
        </p:nvSpPr>
        <p:spPr>
          <a:xfrm>
            <a:off x="7079100" y="62151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g7ed5cdf0fd_0_0"/>
          <p:cNvSpPr txBox="1"/>
          <p:nvPr/>
        </p:nvSpPr>
        <p:spPr>
          <a:xfrm>
            <a:off x="1188885" y="227066"/>
            <a:ext cx="74982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Verdana"/>
                <a:ea typeface="Verdana"/>
                <a:cs typeface="Verdana"/>
                <a:sym typeface="Verdana"/>
              </a:rPr>
              <a:t>An Implantable Wireless Ultrasound Device</a:t>
            </a:r>
            <a:br>
              <a:rPr b="1" i="0" lang="en-US" sz="2000" u="none" cap="none" strike="noStrike">
                <a:solidFill>
                  <a:schemeClr val="dk1"/>
                </a:solidFill>
                <a:latin typeface="Verdana"/>
                <a:ea typeface="Verdana"/>
                <a:cs typeface="Verdana"/>
                <a:sym typeface="Verdana"/>
              </a:rPr>
            </a:br>
            <a:r>
              <a:rPr b="1" i="0" lang="en-US" sz="2000" u="none" cap="none" strike="noStrike">
                <a:solidFill>
                  <a:schemeClr val="dk1"/>
                </a:solidFill>
                <a:latin typeface="Verdana"/>
                <a:ea typeface="Verdana"/>
                <a:cs typeface="Verdana"/>
                <a:sym typeface="Verdana"/>
              </a:rPr>
              <a:t>for Real-Time Diagnosis of Brain Diseases</a:t>
            </a:r>
            <a:endParaRPr b="1" i="0" sz="2000" u="none" cap="none" strike="noStrike">
              <a:solidFill>
                <a:schemeClr val="dk1"/>
              </a:solidFill>
              <a:latin typeface="Verdana"/>
              <a:ea typeface="Verdana"/>
              <a:cs typeface="Verdana"/>
              <a:sym typeface="Verdana"/>
            </a:endParaRPr>
          </a:p>
        </p:txBody>
      </p:sp>
      <p:pic>
        <p:nvPicPr>
          <p:cNvPr id="213" name="Google Shape;213;g7ed5cdf0fd_0_0"/>
          <p:cNvPicPr preferRelativeResize="0"/>
          <p:nvPr/>
        </p:nvPicPr>
        <p:blipFill rotWithShape="1">
          <a:blip r:embed="rId3">
            <a:alphaModFix/>
          </a:blip>
          <a:srcRect b="0" l="0" r="0" t="0"/>
          <a:stretch/>
        </p:blipFill>
        <p:spPr>
          <a:xfrm>
            <a:off x="0" y="0"/>
            <a:ext cx="1152789" cy="1005840"/>
          </a:xfrm>
          <a:prstGeom prst="rect">
            <a:avLst/>
          </a:prstGeom>
          <a:noFill/>
          <a:ln>
            <a:noFill/>
          </a:ln>
        </p:spPr>
      </p:pic>
      <p:sp>
        <p:nvSpPr>
          <p:cNvPr id="214" name="Google Shape;214;g7ed5cdf0fd_0_0"/>
          <p:cNvSpPr/>
          <p:nvPr/>
        </p:nvSpPr>
        <p:spPr>
          <a:xfrm>
            <a:off x="569225" y="1288425"/>
            <a:ext cx="8117700" cy="81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rgbClr val="0000FF"/>
                </a:solidFill>
                <a:latin typeface="Times New Roman"/>
                <a:ea typeface="Times New Roman"/>
                <a:cs typeface="Times New Roman"/>
                <a:sym typeface="Times New Roman"/>
              </a:rPr>
              <a:t>Bluetooth -- SD Card Communication</a:t>
            </a:r>
            <a:endParaRPr b="0" i="0" sz="2500" u="none" cap="none" strike="noStrike">
              <a:solidFill>
                <a:schemeClr val="dk1"/>
              </a:solidFill>
              <a:latin typeface="Calibri"/>
              <a:ea typeface="Calibri"/>
              <a:cs typeface="Calibri"/>
              <a:sym typeface="Calibri"/>
            </a:endParaRPr>
          </a:p>
        </p:txBody>
      </p:sp>
      <p:pic>
        <p:nvPicPr>
          <p:cNvPr id="215" name="Google Shape;215;g7ed5cdf0fd_0_0"/>
          <p:cNvPicPr preferRelativeResize="0"/>
          <p:nvPr/>
        </p:nvPicPr>
        <p:blipFill rotWithShape="1">
          <a:blip r:embed="rId4">
            <a:alphaModFix/>
          </a:blip>
          <a:srcRect b="0" l="0" r="0" t="3359"/>
          <a:stretch/>
        </p:blipFill>
        <p:spPr>
          <a:xfrm>
            <a:off x="1100025" y="1847200"/>
            <a:ext cx="2340776" cy="4649851"/>
          </a:xfrm>
          <a:prstGeom prst="rect">
            <a:avLst/>
          </a:prstGeom>
          <a:noFill/>
          <a:ln>
            <a:noFill/>
          </a:ln>
        </p:spPr>
      </p:pic>
      <p:pic>
        <p:nvPicPr>
          <p:cNvPr id="216" name="Google Shape;216;g7ed5cdf0fd_0_0"/>
          <p:cNvPicPr preferRelativeResize="0"/>
          <p:nvPr/>
        </p:nvPicPr>
        <p:blipFill rotWithShape="1">
          <a:blip r:embed="rId5">
            <a:alphaModFix/>
          </a:blip>
          <a:srcRect b="0" l="20564" r="0" t="0"/>
          <a:stretch/>
        </p:blipFill>
        <p:spPr>
          <a:xfrm>
            <a:off x="4193351" y="2361425"/>
            <a:ext cx="3835380" cy="3621399"/>
          </a:xfrm>
          <a:prstGeom prst="rect">
            <a:avLst/>
          </a:prstGeom>
          <a:noFill/>
          <a:ln>
            <a:noFill/>
          </a:ln>
        </p:spPr>
      </p:pic>
      <p:sp>
        <p:nvSpPr>
          <p:cNvPr id="217" name="Google Shape;217;g7ed5cdf0fd_0_0"/>
          <p:cNvSpPr txBox="1"/>
          <p:nvPr/>
        </p:nvSpPr>
        <p:spPr>
          <a:xfrm>
            <a:off x="7079100" y="62151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pic>
        <p:nvPicPr>
          <p:cNvPr id="222" name="Google Shape;222;g71c855da65_0_89"/>
          <p:cNvPicPr preferRelativeResize="0"/>
          <p:nvPr/>
        </p:nvPicPr>
        <p:blipFill rotWithShape="1">
          <a:blip r:embed="rId3">
            <a:alphaModFix/>
          </a:blip>
          <a:srcRect b="0" l="0" r="0" t="0"/>
          <a:stretch/>
        </p:blipFill>
        <p:spPr>
          <a:xfrm>
            <a:off x="-1" y="0"/>
            <a:ext cx="1152789" cy="1005840"/>
          </a:xfrm>
          <a:prstGeom prst="rect">
            <a:avLst/>
          </a:prstGeom>
          <a:noFill/>
          <a:ln>
            <a:noFill/>
          </a:ln>
        </p:spPr>
      </p:pic>
      <p:sp>
        <p:nvSpPr>
          <p:cNvPr id="223" name="Google Shape;223;g71c855da65_0_89"/>
          <p:cNvSpPr txBox="1"/>
          <p:nvPr/>
        </p:nvSpPr>
        <p:spPr>
          <a:xfrm>
            <a:off x="1188885" y="227066"/>
            <a:ext cx="74982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Verdana"/>
                <a:ea typeface="Verdana"/>
                <a:cs typeface="Verdana"/>
                <a:sym typeface="Verdana"/>
              </a:rPr>
              <a:t>An Implantable Wireless Ultrasound Device</a:t>
            </a:r>
            <a:br>
              <a:rPr b="1" i="0" lang="en-US" sz="2000" u="none" cap="none" strike="noStrike">
                <a:solidFill>
                  <a:schemeClr val="dk1"/>
                </a:solidFill>
                <a:latin typeface="Verdana"/>
                <a:ea typeface="Verdana"/>
                <a:cs typeface="Verdana"/>
                <a:sym typeface="Verdana"/>
              </a:rPr>
            </a:br>
            <a:r>
              <a:rPr b="1" i="0" lang="en-US" sz="2000" u="none" cap="none" strike="noStrike">
                <a:solidFill>
                  <a:schemeClr val="dk1"/>
                </a:solidFill>
                <a:latin typeface="Verdana"/>
                <a:ea typeface="Verdana"/>
                <a:cs typeface="Verdana"/>
                <a:sym typeface="Verdana"/>
              </a:rPr>
              <a:t>for Real-Time Diagnosis of Brain Diseases</a:t>
            </a:r>
            <a:endParaRPr b="1" i="0" sz="2000" u="none" cap="none" strike="noStrike">
              <a:solidFill>
                <a:schemeClr val="dk1"/>
              </a:solidFill>
              <a:latin typeface="Verdana"/>
              <a:ea typeface="Verdana"/>
              <a:cs typeface="Verdana"/>
              <a:sym typeface="Verdana"/>
            </a:endParaRPr>
          </a:p>
        </p:txBody>
      </p:sp>
      <p:sp>
        <p:nvSpPr>
          <p:cNvPr id="224" name="Google Shape;224;g71c855da65_0_89"/>
          <p:cNvSpPr/>
          <p:nvPr/>
        </p:nvSpPr>
        <p:spPr>
          <a:xfrm>
            <a:off x="1188885" y="1288437"/>
            <a:ext cx="74982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FF"/>
                </a:solidFill>
                <a:latin typeface="Times New Roman"/>
                <a:ea typeface="Times New Roman"/>
                <a:cs typeface="Times New Roman"/>
                <a:sym typeface="Times New Roman"/>
              </a:rPr>
              <a:t>New Deliverables</a:t>
            </a:r>
            <a:endParaRPr b="0" i="0" sz="2800" u="none" cap="none" strike="noStrike">
              <a:solidFill>
                <a:schemeClr val="dk1"/>
              </a:solidFill>
              <a:latin typeface="Calibri"/>
              <a:ea typeface="Calibri"/>
              <a:cs typeface="Calibri"/>
              <a:sym typeface="Calibri"/>
            </a:endParaRPr>
          </a:p>
        </p:txBody>
      </p:sp>
      <p:sp>
        <p:nvSpPr>
          <p:cNvPr id="225" name="Google Shape;225;g71c855da65_0_89"/>
          <p:cNvSpPr txBox="1"/>
          <p:nvPr/>
        </p:nvSpPr>
        <p:spPr>
          <a:xfrm>
            <a:off x="1188875" y="2102299"/>
            <a:ext cx="7229700" cy="4755600"/>
          </a:xfrm>
          <a:prstGeom prst="rect">
            <a:avLst/>
          </a:prstGeom>
          <a:noFill/>
          <a:ln>
            <a:noFill/>
          </a:ln>
        </p:spPr>
        <p:txBody>
          <a:bodyPr anchorCtr="0" anchor="t" bIns="45700" lIns="91425" spcFirstLastPara="1" rIns="91425" wrap="square" tIns="45700">
            <a:noAutofit/>
          </a:bodyPr>
          <a:lstStyle/>
          <a:p>
            <a:pPr indent="-285750" lvl="1" marL="28575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Verdana"/>
                <a:ea typeface="Verdana"/>
                <a:cs typeface="Verdana"/>
                <a:sym typeface="Verdana"/>
              </a:rPr>
              <a:t>Minimum</a:t>
            </a:r>
            <a:r>
              <a:rPr b="0" i="0" lang="en-US" sz="1600" u="none" cap="none" strike="noStrike">
                <a:solidFill>
                  <a:schemeClr val="dk1"/>
                </a:solidFill>
                <a:latin typeface="Verdana"/>
                <a:ea typeface="Verdana"/>
                <a:cs typeface="Verdana"/>
                <a:sym typeface="Verdana"/>
              </a:rPr>
              <a:t>: Mock ultrasound image communication from a microprocessor with stored images to mobile app</a:t>
            </a:r>
            <a:br>
              <a:rPr b="0" i="0" lang="en-US" sz="1600" u="none" cap="none" strike="noStrike">
                <a:solidFill>
                  <a:schemeClr val="dk1"/>
                </a:solidFill>
                <a:latin typeface="Verdana"/>
                <a:ea typeface="Verdana"/>
                <a:cs typeface="Verdana"/>
                <a:sym typeface="Verdana"/>
              </a:rPr>
            </a:br>
            <a:endParaRPr b="0" i="0" sz="1400" u="none" cap="none" strike="noStrike">
              <a:solidFill>
                <a:srgbClr val="000000"/>
              </a:solidFill>
              <a:latin typeface="Arial"/>
              <a:ea typeface="Arial"/>
              <a:cs typeface="Arial"/>
              <a:sym typeface="Arial"/>
            </a:endParaRPr>
          </a:p>
          <a:p>
            <a:pPr indent="-285750" lvl="1" marL="288925"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Verdana"/>
                <a:ea typeface="Verdana"/>
                <a:cs typeface="Verdana"/>
                <a:sym typeface="Verdana"/>
              </a:rPr>
              <a:t>Expected: </a:t>
            </a:r>
            <a:r>
              <a:rPr b="0" i="0" lang="en-US" sz="1600" u="none" cap="none" strike="noStrike">
                <a:solidFill>
                  <a:schemeClr val="dk1"/>
                </a:solidFill>
                <a:latin typeface="Verdana"/>
                <a:ea typeface="Verdana"/>
                <a:cs typeface="Verdana"/>
                <a:sym typeface="Verdana"/>
              </a:rPr>
              <a:t>Ultrasound image communication from Clarius Probe to mobile app</a:t>
            </a:r>
            <a:br>
              <a:rPr b="0" i="0" lang="en-US" sz="1600" u="none" cap="none" strike="noStrike">
                <a:solidFill>
                  <a:schemeClr val="dk1"/>
                </a:solidFill>
                <a:latin typeface="Verdana"/>
                <a:ea typeface="Verdana"/>
                <a:cs typeface="Verdana"/>
                <a:sym typeface="Verdana"/>
              </a:rPr>
            </a:br>
            <a:endParaRPr b="0" i="0" sz="1400" u="none" cap="none" strike="noStrike">
              <a:solidFill>
                <a:srgbClr val="000000"/>
              </a:solidFill>
              <a:latin typeface="Arial"/>
              <a:ea typeface="Arial"/>
              <a:cs typeface="Arial"/>
              <a:sym typeface="Arial"/>
            </a:endParaRPr>
          </a:p>
          <a:p>
            <a:pPr indent="-285750" lvl="1" marL="288925"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Verdana"/>
                <a:ea typeface="Verdana"/>
                <a:cs typeface="Verdana"/>
                <a:sym typeface="Verdana"/>
              </a:rPr>
              <a:t>Maximum：</a:t>
            </a:r>
            <a:r>
              <a:rPr b="0" i="0" lang="en-US" sz="1600" u="none" cap="none" strike="noStrike">
                <a:solidFill>
                  <a:schemeClr val="dk1"/>
                </a:solidFill>
                <a:latin typeface="Verdana"/>
                <a:ea typeface="Verdana"/>
                <a:cs typeface="Verdana"/>
                <a:sym typeface="Verdana"/>
              </a:rPr>
              <a:t>Ultrasound raw data communication from either Clarius or stored data to mobile app that forms beamforming to produce the ultrasound image</a:t>
            </a:r>
            <a:endParaRPr b="0" i="0" sz="16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Times New Roman"/>
                <a:ea typeface="Times New Roman"/>
                <a:cs typeface="Times New Roman"/>
                <a:sym typeface="Times New Roman"/>
              </a:rPr>
              <a:t>Management</a:t>
            </a:r>
            <a:endParaRPr b="1"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Communication with the medicine delivery team regarding electronics constraints, wireless functionality, and wireless charging via weekly lab meetings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Weekly lab meetings with Dr. Gordon, Dr. Armand, Dr. Scott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Additional weekly meeting with Dr. Ma</a:t>
            </a:r>
            <a:endParaRPr b="0" i="0" sz="1800" u="none" cap="none" strike="noStrike">
              <a:solidFill>
                <a:schemeClr val="dk1"/>
              </a:solidFill>
              <a:latin typeface="Times New Roman"/>
              <a:ea typeface="Times New Roman"/>
              <a:cs typeface="Times New Roman"/>
              <a:sym typeface="Times New Roman"/>
            </a:endParaRPr>
          </a:p>
          <a:p>
            <a:pPr indent="-285750" lvl="0" marL="285750" marR="0" rtl="0" algn="l">
              <a:lnSpc>
                <a:spcPct val="100000"/>
              </a:lnSpc>
              <a:spcBef>
                <a:spcPts val="0"/>
              </a:spcBef>
              <a:spcAft>
                <a:spcPts val="0"/>
              </a:spcAft>
              <a:buClr>
                <a:schemeClr val="dk1"/>
              </a:buClr>
              <a:buSzPts val="1800"/>
              <a:buFont typeface="Times New Roman"/>
              <a:buChar char="•"/>
            </a:pPr>
            <a:r>
              <a:rPr b="0" i="0" lang="en-US" sz="1800" u="none" cap="none" strike="noStrike">
                <a:solidFill>
                  <a:schemeClr val="dk1"/>
                </a:solidFill>
                <a:latin typeface="Times New Roman"/>
                <a:ea typeface="Times New Roman"/>
                <a:cs typeface="Times New Roman"/>
                <a:sym typeface="Times New Roman"/>
              </a:rPr>
              <a:t>Meetings after class within the team</a:t>
            </a:r>
            <a:endParaRPr b="0" i="0" sz="1800" u="none" cap="none" strike="noStrike">
              <a:solidFill>
                <a:schemeClr val="dk1"/>
              </a:solidFill>
              <a:latin typeface="Times New Roman"/>
              <a:ea typeface="Times New Roman"/>
              <a:cs typeface="Times New Roman"/>
              <a:sym typeface="Times New Roman"/>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190500" lvl="0" marL="34290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226" name="Google Shape;226;g71c855da65_0_89"/>
          <p:cNvSpPr txBox="1"/>
          <p:nvPr/>
        </p:nvSpPr>
        <p:spPr>
          <a:xfrm>
            <a:off x="7079100" y="62151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g71c855da65_0_96"/>
          <p:cNvSpPr/>
          <p:nvPr/>
        </p:nvSpPr>
        <p:spPr>
          <a:xfrm>
            <a:off x="5035200" y="1944425"/>
            <a:ext cx="3494100" cy="181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     </a:t>
            </a:r>
            <a:br>
              <a:rPr b="0" i="0" lang="en-US" sz="2700" u="none" cap="none" strike="noStrike">
                <a:solidFill>
                  <a:srgbClr val="000000"/>
                </a:solidFill>
                <a:latin typeface="Arial"/>
                <a:ea typeface="Arial"/>
                <a:cs typeface="Arial"/>
                <a:sym typeface="Arial"/>
              </a:rPr>
            </a:br>
            <a:br>
              <a:rPr b="0" i="0" lang="en-US" sz="2700" u="none" cap="none" strike="noStrike">
                <a:solidFill>
                  <a:srgbClr val="000000"/>
                </a:solidFill>
                <a:latin typeface="Arial"/>
                <a:ea typeface="Arial"/>
                <a:cs typeface="Arial"/>
                <a:sym typeface="Arial"/>
              </a:rPr>
            </a:br>
            <a:r>
              <a:rPr b="0" i="0" lang="en-US" sz="2700" u="none" cap="none" strike="noStrike">
                <a:solidFill>
                  <a:srgbClr val="000000"/>
                </a:solidFill>
                <a:latin typeface="Arial"/>
                <a:ea typeface="Arial"/>
                <a:cs typeface="Arial"/>
                <a:sym typeface="Arial"/>
              </a:rPr>
              <a:t>             </a:t>
            </a:r>
            <a:endParaRPr b="0" i="0" sz="2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Phone</a:t>
            </a:r>
            <a:endParaRPr b="0" i="0" sz="2700" u="none" cap="none" strike="noStrike">
              <a:solidFill>
                <a:srgbClr val="000000"/>
              </a:solidFill>
              <a:latin typeface="Arial"/>
              <a:ea typeface="Arial"/>
              <a:cs typeface="Arial"/>
              <a:sym typeface="Arial"/>
            </a:endParaRPr>
          </a:p>
        </p:txBody>
      </p:sp>
      <p:sp>
        <p:nvSpPr>
          <p:cNvPr id="232" name="Google Shape;232;g71c855da65_0_96"/>
          <p:cNvSpPr/>
          <p:nvPr/>
        </p:nvSpPr>
        <p:spPr>
          <a:xfrm>
            <a:off x="535750" y="4418023"/>
            <a:ext cx="3588300" cy="1437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     </a:t>
            </a:r>
            <a:br>
              <a:rPr b="0" i="0" lang="en-US" sz="2700" u="none" cap="none" strike="noStrike">
                <a:solidFill>
                  <a:srgbClr val="000000"/>
                </a:solidFill>
                <a:latin typeface="Arial"/>
                <a:ea typeface="Arial"/>
                <a:cs typeface="Arial"/>
                <a:sym typeface="Arial"/>
              </a:rPr>
            </a:br>
            <a:br>
              <a:rPr b="0" i="0" lang="en-US" sz="2700" u="none" cap="none" strike="noStrike">
                <a:solidFill>
                  <a:srgbClr val="000000"/>
                </a:solidFill>
                <a:latin typeface="Arial"/>
                <a:ea typeface="Arial"/>
                <a:cs typeface="Arial"/>
                <a:sym typeface="Arial"/>
              </a:rPr>
            </a:br>
            <a:r>
              <a:rPr b="0" i="0" lang="en-US" sz="2700" u="none" cap="none" strike="noStrike">
                <a:solidFill>
                  <a:srgbClr val="000000"/>
                </a:solidFill>
                <a:latin typeface="Arial"/>
                <a:ea typeface="Arial"/>
                <a:cs typeface="Arial"/>
                <a:sym typeface="Arial"/>
              </a:rPr>
              <a:t>          App (iOS)</a:t>
            </a:r>
            <a:endParaRPr b="0" i="0" sz="2700" u="none" cap="none" strike="noStrike">
              <a:solidFill>
                <a:srgbClr val="000000"/>
              </a:solidFill>
              <a:latin typeface="Arial"/>
              <a:ea typeface="Arial"/>
              <a:cs typeface="Arial"/>
              <a:sym typeface="Arial"/>
            </a:endParaRPr>
          </a:p>
        </p:txBody>
      </p:sp>
      <p:sp>
        <p:nvSpPr>
          <p:cNvPr id="233" name="Google Shape;233;g71c855da65_0_96"/>
          <p:cNvSpPr txBox="1"/>
          <p:nvPr/>
        </p:nvSpPr>
        <p:spPr>
          <a:xfrm>
            <a:off x="1188885" y="227066"/>
            <a:ext cx="74982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Verdana"/>
                <a:ea typeface="Verdana"/>
                <a:cs typeface="Verdana"/>
                <a:sym typeface="Verdana"/>
              </a:rPr>
              <a:t>An Implantable Wireless Ultrasound Device</a:t>
            </a:r>
            <a:br>
              <a:rPr b="1" i="0" lang="en-US" sz="2000" u="none" cap="none" strike="noStrike">
                <a:solidFill>
                  <a:schemeClr val="dk1"/>
                </a:solidFill>
                <a:latin typeface="Verdana"/>
                <a:ea typeface="Verdana"/>
                <a:cs typeface="Verdana"/>
                <a:sym typeface="Verdana"/>
              </a:rPr>
            </a:br>
            <a:r>
              <a:rPr b="1" i="0" lang="en-US" sz="2000" u="none" cap="none" strike="noStrike">
                <a:solidFill>
                  <a:schemeClr val="dk1"/>
                </a:solidFill>
                <a:latin typeface="Verdana"/>
                <a:ea typeface="Verdana"/>
                <a:cs typeface="Verdana"/>
                <a:sym typeface="Verdana"/>
              </a:rPr>
              <a:t>for Real-Time Diagnosis of Brain Diseases</a:t>
            </a:r>
            <a:endParaRPr b="1" i="0" sz="2000" u="none" cap="none" strike="noStrike">
              <a:solidFill>
                <a:schemeClr val="dk1"/>
              </a:solidFill>
              <a:latin typeface="Verdana"/>
              <a:ea typeface="Verdana"/>
              <a:cs typeface="Verdana"/>
              <a:sym typeface="Verdana"/>
            </a:endParaRPr>
          </a:p>
        </p:txBody>
      </p:sp>
      <p:pic>
        <p:nvPicPr>
          <p:cNvPr id="234" name="Google Shape;234;g71c855da65_0_96"/>
          <p:cNvPicPr preferRelativeResize="0"/>
          <p:nvPr/>
        </p:nvPicPr>
        <p:blipFill rotWithShape="1">
          <a:blip r:embed="rId3">
            <a:alphaModFix/>
          </a:blip>
          <a:srcRect b="0" l="0" r="0" t="0"/>
          <a:stretch/>
        </p:blipFill>
        <p:spPr>
          <a:xfrm>
            <a:off x="0" y="0"/>
            <a:ext cx="1152789" cy="1005840"/>
          </a:xfrm>
          <a:prstGeom prst="rect">
            <a:avLst/>
          </a:prstGeom>
          <a:noFill/>
          <a:ln>
            <a:noFill/>
          </a:ln>
        </p:spPr>
      </p:pic>
      <p:sp>
        <p:nvSpPr>
          <p:cNvPr id="235" name="Google Shape;235;g71c855da65_0_96"/>
          <p:cNvSpPr/>
          <p:nvPr/>
        </p:nvSpPr>
        <p:spPr>
          <a:xfrm>
            <a:off x="1342750" y="1944429"/>
            <a:ext cx="1974300" cy="1437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Ultrasound (Clarius probe)</a:t>
            </a:r>
            <a:endParaRPr b="0" i="0" sz="2400" u="none" cap="none" strike="noStrike">
              <a:solidFill>
                <a:srgbClr val="000000"/>
              </a:solidFill>
              <a:latin typeface="Arial"/>
              <a:ea typeface="Arial"/>
              <a:cs typeface="Arial"/>
              <a:sym typeface="Arial"/>
            </a:endParaRPr>
          </a:p>
        </p:txBody>
      </p:sp>
      <p:sp>
        <p:nvSpPr>
          <p:cNvPr id="236" name="Google Shape;236;g71c855da65_0_96"/>
          <p:cNvSpPr/>
          <p:nvPr/>
        </p:nvSpPr>
        <p:spPr>
          <a:xfrm>
            <a:off x="1238300" y="4543895"/>
            <a:ext cx="1879500" cy="622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Bluetooth</a:t>
            </a:r>
            <a:endParaRPr b="0" i="0" sz="2000" u="none" cap="none" strike="noStrike">
              <a:solidFill>
                <a:srgbClr val="000000"/>
              </a:solidFill>
              <a:latin typeface="Arial"/>
              <a:ea typeface="Arial"/>
              <a:cs typeface="Arial"/>
              <a:sym typeface="Arial"/>
            </a:endParaRPr>
          </a:p>
        </p:txBody>
      </p:sp>
      <p:cxnSp>
        <p:nvCxnSpPr>
          <p:cNvPr id="237" name="Google Shape;237;g71c855da65_0_96"/>
          <p:cNvCxnSpPr/>
          <p:nvPr/>
        </p:nvCxnSpPr>
        <p:spPr>
          <a:xfrm>
            <a:off x="2647325" y="3386823"/>
            <a:ext cx="0" cy="1152300"/>
          </a:xfrm>
          <a:prstGeom prst="straightConnector1">
            <a:avLst/>
          </a:prstGeom>
          <a:noFill/>
          <a:ln cap="flat" cmpd="sng" w="38100">
            <a:solidFill>
              <a:schemeClr val="dk2"/>
            </a:solidFill>
            <a:prstDash val="solid"/>
            <a:round/>
            <a:headEnd len="sm" w="sm" type="none"/>
            <a:tailEnd len="med" w="med" type="triangle"/>
          </a:ln>
        </p:spPr>
      </p:cxnSp>
      <p:sp>
        <p:nvSpPr>
          <p:cNvPr id="238" name="Google Shape;238;g71c855da65_0_96"/>
          <p:cNvSpPr txBox="1"/>
          <p:nvPr/>
        </p:nvSpPr>
        <p:spPr>
          <a:xfrm>
            <a:off x="2835050" y="3608939"/>
            <a:ext cx="1071600" cy="71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Send Images</a:t>
            </a:r>
            <a:endParaRPr b="0" i="0" sz="1900" u="none" cap="none" strike="noStrike">
              <a:solidFill>
                <a:srgbClr val="000000"/>
              </a:solidFill>
              <a:latin typeface="Calibri"/>
              <a:ea typeface="Calibri"/>
              <a:cs typeface="Calibri"/>
              <a:sym typeface="Calibri"/>
            </a:endParaRPr>
          </a:p>
        </p:txBody>
      </p:sp>
      <p:cxnSp>
        <p:nvCxnSpPr>
          <p:cNvPr id="239" name="Google Shape;239;g71c855da65_0_96"/>
          <p:cNvCxnSpPr/>
          <p:nvPr/>
        </p:nvCxnSpPr>
        <p:spPr>
          <a:xfrm flipH="1" rot="10800000">
            <a:off x="1850150" y="3419839"/>
            <a:ext cx="11700" cy="1091100"/>
          </a:xfrm>
          <a:prstGeom prst="straightConnector1">
            <a:avLst/>
          </a:prstGeom>
          <a:noFill/>
          <a:ln cap="flat" cmpd="sng" w="38100">
            <a:solidFill>
              <a:schemeClr val="dk2"/>
            </a:solidFill>
            <a:prstDash val="solid"/>
            <a:round/>
            <a:headEnd len="sm" w="sm" type="none"/>
            <a:tailEnd len="med" w="med" type="triangle"/>
          </a:ln>
        </p:spPr>
      </p:cxnSp>
      <p:sp>
        <p:nvSpPr>
          <p:cNvPr id="240" name="Google Shape;240;g71c855da65_0_96"/>
          <p:cNvSpPr txBox="1"/>
          <p:nvPr/>
        </p:nvSpPr>
        <p:spPr>
          <a:xfrm>
            <a:off x="729138" y="3608930"/>
            <a:ext cx="1071600" cy="712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Request info</a:t>
            </a:r>
            <a:endParaRPr b="0" i="0" sz="1900" u="none" cap="none" strike="noStrike">
              <a:solidFill>
                <a:srgbClr val="000000"/>
              </a:solidFill>
              <a:latin typeface="Calibri"/>
              <a:ea typeface="Calibri"/>
              <a:cs typeface="Calibri"/>
              <a:sym typeface="Calibri"/>
            </a:endParaRPr>
          </a:p>
        </p:txBody>
      </p:sp>
      <p:sp>
        <p:nvSpPr>
          <p:cNvPr id="241" name="Google Shape;241;g71c855da65_0_96"/>
          <p:cNvSpPr/>
          <p:nvPr/>
        </p:nvSpPr>
        <p:spPr>
          <a:xfrm>
            <a:off x="5130850" y="2042300"/>
            <a:ext cx="1258500" cy="712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Arial"/>
                <a:ea typeface="Arial"/>
                <a:cs typeface="Arial"/>
                <a:sym typeface="Arial"/>
              </a:rPr>
              <a:t>Internal Storage</a:t>
            </a:r>
            <a:endParaRPr b="0" i="0" sz="2100" u="none" cap="none" strike="noStrike">
              <a:solidFill>
                <a:srgbClr val="000000"/>
              </a:solidFill>
              <a:latin typeface="Arial"/>
              <a:ea typeface="Arial"/>
              <a:cs typeface="Arial"/>
              <a:sym typeface="Arial"/>
            </a:endParaRPr>
          </a:p>
        </p:txBody>
      </p:sp>
      <p:sp>
        <p:nvSpPr>
          <p:cNvPr id="242" name="Google Shape;242;g71c855da65_0_96"/>
          <p:cNvSpPr/>
          <p:nvPr/>
        </p:nvSpPr>
        <p:spPr>
          <a:xfrm>
            <a:off x="6843850" y="2983200"/>
            <a:ext cx="1622400" cy="560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US" sz="2500" u="none" cap="none" strike="noStrike">
                <a:solidFill>
                  <a:srgbClr val="000000"/>
                </a:solidFill>
                <a:latin typeface="Arial"/>
                <a:ea typeface="Arial"/>
                <a:cs typeface="Arial"/>
                <a:sym typeface="Arial"/>
              </a:rPr>
              <a:t>App (iOS)</a:t>
            </a:r>
            <a:endParaRPr b="0" i="0" sz="2500" u="none" cap="none" strike="noStrike">
              <a:solidFill>
                <a:srgbClr val="000000"/>
              </a:solidFill>
              <a:latin typeface="Arial"/>
              <a:ea typeface="Arial"/>
              <a:cs typeface="Arial"/>
              <a:sym typeface="Arial"/>
            </a:endParaRPr>
          </a:p>
        </p:txBody>
      </p:sp>
      <p:cxnSp>
        <p:nvCxnSpPr>
          <p:cNvPr id="243" name="Google Shape;243;g71c855da65_0_96"/>
          <p:cNvCxnSpPr>
            <a:endCxn id="241" idx="2"/>
          </p:cNvCxnSpPr>
          <p:nvPr/>
        </p:nvCxnSpPr>
        <p:spPr>
          <a:xfrm rot="10800000">
            <a:off x="5760100" y="2755100"/>
            <a:ext cx="1063500" cy="643800"/>
          </a:xfrm>
          <a:prstGeom prst="straightConnector1">
            <a:avLst/>
          </a:prstGeom>
          <a:noFill/>
          <a:ln cap="flat" cmpd="sng" w="38100">
            <a:solidFill>
              <a:schemeClr val="dk2"/>
            </a:solidFill>
            <a:prstDash val="solid"/>
            <a:round/>
            <a:headEnd len="sm" w="sm" type="none"/>
            <a:tailEnd len="med" w="med" type="triangle"/>
          </a:ln>
        </p:spPr>
      </p:cxnSp>
      <p:sp>
        <p:nvSpPr>
          <p:cNvPr id="244" name="Google Shape;244;g71c855da65_0_96"/>
          <p:cNvSpPr txBox="1"/>
          <p:nvPr/>
        </p:nvSpPr>
        <p:spPr>
          <a:xfrm>
            <a:off x="6199288" y="2525305"/>
            <a:ext cx="1071600" cy="712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Request data</a:t>
            </a:r>
            <a:endParaRPr b="0" i="0" sz="1900" u="none" cap="none" strike="noStrike">
              <a:solidFill>
                <a:srgbClr val="000000"/>
              </a:solidFill>
              <a:latin typeface="Calibri"/>
              <a:ea typeface="Calibri"/>
              <a:cs typeface="Calibri"/>
              <a:sym typeface="Calibri"/>
            </a:endParaRPr>
          </a:p>
        </p:txBody>
      </p:sp>
      <p:cxnSp>
        <p:nvCxnSpPr>
          <p:cNvPr id="245" name="Google Shape;245;g71c855da65_0_96"/>
          <p:cNvCxnSpPr>
            <a:stCxn id="241" idx="3"/>
            <a:endCxn id="242" idx="0"/>
          </p:cNvCxnSpPr>
          <p:nvPr/>
        </p:nvCxnSpPr>
        <p:spPr>
          <a:xfrm>
            <a:off x="6389350" y="2398700"/>
            <a:ext cx="1265700" cy="584400"/>
          </a:xfrm>
          <a:prstGeom prst="straightConnector1">
            <a:avLst/>
          </a:prstGeom>
          <a:noFill/>
          <a:ln cap="flat" cmpd="sng" w="38100">
            <a:solidFill>
              <a:schemeClr val="dk2"/>
            </a:solidFill>
            <a:prstDash val="solid"/>
            <a:round/>
            <a:headEnd len="sm" w="sm" type="none"/>
            <a:tailEnd len="med" w="med" type="triangle"/>
          </a:ln>
        </p:spPr>
      </p:cxnSp>
      <p:sp>
        <p:nvSpPr>
          <p:cNvPr id="246" name="Google Shape;246;g71c855da65_0_96"/>
          <p:cNvSpPr/>
          <p:nvPr/>
        </p:nvSpPr>
        <p:spPr>
          <a:xfrm>
            <a:off x="535625" y="1288425"/>
            <a:ext cx="3588300" cy="81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500"/>
              <a:buFont typeface="Arial"/>
              <a:buNone/>
            </a:pPr>
            <a:r>
              <a:rPr b="0" i="0" lang="en-US" sz="3100" u="none" cap="none" strike="noStrike">
                <a:solidFill>
                  <a:srgbClr val="0000FF"/>
                </a:solidFill>
                <a:latin typeface="Times New Roman"/>
                <a:ea typeface="Times New Roman"/>
                <a:cs typeface="Times New Roman"/>
                <a:sym typeface="Times New Roman"/>
              </a:rPr>
              <a:t>Expected</a:t>
            </a:r>
            <a:endParaRPr b="0" i="0" sz="3100" u="none" cap="none" strike="noStrike">
              <a:solidFill>
                <a:schemeClr val="dk1"/>
              </a:solidFill>
              <a:latin typeface="Calibri"/>
              <a:ea typeface="Calibri"/>
              <a:cs typeface="Calibri"/>
              <a:sym typeface="Calibri"/>
            </a:endParaRPr>
          </a:p>
        </p:txBody>
      </p:sp>
      <p:sp>
        <p:nvSpPr>
          <p:cNvPr id="247" name="Google Shape;247;g71c855da65_0_96"/>
          <p:cNvSpPr/>
          <p:nvPr/>
        </p:nvSpPr>
        <p:spPr>
          <a:xfrm>
            <a:off x="5035200" y="1288425"/>
            <a:ext cx="3588300" cy="81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500"/>
              <a:buFont typeface="Arial"/>
              <a:buNone/>
            </a:pPr>
            <a:r>
              <a:rPr b="0" i="0" lang="en-US" sz="3100" u="none" cap="none" strike="noStrike">
                <a:solidFill>
                  <a:srgbClr val="0000FF"/>
                </a:solidFill>
                <a:latin typeface="Times New Roman"/>
                <a:ea typeface="Times New Roman"/>
                <a:cs typeface="Times New Roman"/>
                <a:sym typeface="Times New Roman"/>
              </a:rPr>
              <a:t>Maximum</a:t>
            </a:r>
            <a:endParaRPr b="0" i="0" sz="3100" u="none" cap="none" strike="noStrike">
              <a:solidFill>
                <a:schemeClr val="dk1"/>
              </a:solidFill>
              <a:latin typeface="Calibri"/>
              <a:ea typeface="Calibri"/>
              <a:cs typeface="Calibri"/>
              <a:sym typeface="Calibri"/>
            </a:endParaRPr>
          </a:p>
        </p:txBody>
      </p:sp>
      <p:sp>
        <p:nvSpPr>
          <p:cNvPr id="248" name="Google Shape;248;g71c855da65_0_96"/>
          <p:cNvSpPr/>
          <p:nvPr/>
        </p:nvSpPr>
        <p:spPr>
          <a:xfrm>
            <a:off x="5035150" y="5354100"/>
            <a:ext cx="3494100" cy="1437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     </a:t>
            </a:r>
            <a:br>
              <a:rPr b="0" i="0" lang="en-US" sz="2700" u="none" cap="none" strike="noStrike">
                <a:solidFill>
                  <a:srgbClr val="000000"/>
                </a:solidFill>
                <a:latin typeface="Arial"/>
                <a:ea typeface="Arial"/>
                <a:cs typeface="Arial"/>
                <a:sym typeface="Arial"/>
              </a:rPr>
            </a:br>
            <a:br>
              <a:rPr b="0" i="0" lang="en-US" sz="2700" u="none" cap="none" strike="noStrike">
                <a:solidFill>
                  <a:srgbClr val="000000"/>
                </a:solidFill>
                <a:latin typeface="Arial"/>
                <a:ea typeface="Arial"/>
                <a:cs typeface="Arial"/>
                <a:sym typeface="Arial"/>
              </a:rPr>
            </a:br>
            <a:r>
              <a:rPr b="0" i="0" lang="en-US" sz="2700" u="none" cap="none" strike="noStrike">
                <a:solidFill>
                  <a:srgbClr val="000000"/>
                </a:solidFill>
                <a:latin typeface="Arial"/>
                <a:ea typeface="Arial"/>
                <a:cs typeface="Arial"/>
                <a:sym typeface="Arial"/>
              </a:rPr>
              <a:t>Phone</a:t>
            </a:r>
            <a:endParaRPr b="0" i="0" sz="2700" u="none" cap="none" strike="noStrike">
              <a:solidFill>
                <a:srgbClr val="000000"/>
              </a:solidFill>
              <a:latin typeface="Arial"/>
              <a:ea typeface="Arial"/>
              <a:cs typeface="Arial"/>
              <a:sym typeface="Arial"/>
            </a:endParaRPr>
          </a:p>
        </p:txBody>
      </p:sp>
      <p:sp>
        <p:nvSpPr>
          <p:cNvPr id="249" name="Google Shape;249;g71c855da65_0_96"/>
          <p:cNvSpPr/>
          <p:nvPr/>
        </p:nvSpPr>
        <p:spPr>
          <a:xfrm>
            <a:off x="7104850" y="4201863"/>
            <a:ext cx="1361400" cy="712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Arial"/>
                <a:ea typeface="Arial"/>
                <a:cs typeface="Arial"/>
                <a:sym typeface="Arial"/>
              </a:rPr>
              <a:t>Microprocessor</a:t>
            </a:r>
            <a:endParaRPr b="0" i="0" sz="2100" u="none" cap="none" strike="noStrike">
              <a:solidFill>
                <a:srgbClr val="000000"/>
              </a:solidFill>
              <a:latin typeface="Arial"/>
              <a:ea typeface="Arial"/>
              <a:cs typeface="Arial"/>
              <a:sym typeface="Arial"/>
            </a:endParaRPr>
          </a:p>
        </p:txBody>
      </p:sp>
      <p:sp>
        <p:nvSpPr>
          <p:cNvPr id="250" name="Google Shape;250;g71c855da65_0_96"/>
          <p:cNvSpPr/>
          <p:nvPr/>
        </p:nvSpPr>
        <p:spPr>
          <a:xfrm>
            <a:off x="5236850" y="5659600"/>
            <a:ext cx="1622400" cy="560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US" sz="2500" u="none" cap="none" strike="noStrike">
                <a:solidFill>
                  <a:srgbClr val="000000"/>
                </a:solidFill>
                <a:latin typeface="Arial"/>
                <a:ea typeface="Arial"/>
                <a:cs typeface="Arial"/>
                <a:sym typeface="Arial"/>
              </a:rPr>
              <a:t>App (iOS)</a:t>
            </a:r>
            <a:endParaRPr b="0" i="0" sz="2500" u="none" cap="none" strike="noStrike">
              <a:solidFill>
                <a:srgbClr val="000000"/>
              </a:solidFill>
              <a:latin typeface="Arial"/>
              <a:ea typeface="Arial"/>
              <a:cs typeface="Arial"/>
              <a:sym typeface="Arial"/>
            </a:endParaRPr>
          </a:p>
        </p:txBody>
      </p:sp>
      <p:cxnSp>
        <p:nvCxnSpPr>
          <p:cNvPr id="251" name="Google Shape;251;g71c855da65_0_96"/>
          <p:cNvCxnSpPr/>
          <p:nvPr/>
        </p:nvCxnSpPr>
        <p:spPr>
          <a:xfrm>
            <a:off x="7972050" y="4904075"/>
            <a:ext cx="0" cy="1000200"/>
          </a:xfrm>
          <a:prstGeom prst="straightConnector1">
            <a:avLst/>
          </a:prstGeom>
          <a:noFill/>
          <a:ln cap="flat" cmpd="sng" w="38100">
            <a:solidFill>
              <a:schemeClr val="dk2"/>
            </a:solidFill>
            <a:prstDash val="solid"/>
            <a:round/>
            <a:headEnd len="sm" w="sm" type="none"/>
            <a:tailEnd len="med" w="med" type="triangle"/>
          </a:ln>
        </p:spPr>
      </p:cxnSp>
      <p:sp>
        <p:nvSpPr>
          <p:cNvPr id="252" name="Google Shape;252;g71c855da65_0_96"/>
          <p:cNvSpPr txBox="1"/>
          <p:nvPr/>
        </p:nvSpPr>
        <p:spPr>
          <a:xfrm>
            <a:off x="6412988" y="4926730"/>
            <a:ext cx="1071600" cy="712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Request data</a:t>
            </a:r>
            <a:endParaRPr b="0" i="0" sz="1900" u="none" cap="none" strike="noStrike">
              <a:solidFill>
                <a:srgbClr val="000000"/>
              </a:solidFill>
              <a:latin typeface="Calibri"/>
              <a:ea typeface="Calibri"/>
              <a:cs typeface="Calibri"/>
              <a:sym typeface="Calibri"/>
            </a:endParaRPr>
          </a:p>
        </p:txBody>
      </p:sp>
      <p:cxnSp>
        <p:nvCxnSpPr>
          <p:cNvPr id="253" name="Google Shape;253;g71c855da65_0_96"/>
          <p:cNvCxnSpPr/>
          <p:nvPr/>
        </p:nvCxnSpPr>
        <p:spPr>
          <a:xfrm rot="10800000">
            <a:off x="7413600" y="4926725"/>
            <a:ext cx="0" cy="954900"/>
          </a:xfrm>
          <a:prstGeom prst="straightConnector1">
            <a:avLst/>
          </a:prstGeom>
          <a:noFill/>
          <a:ln cap="flat" cmpd="sng" w="38100">
            <a:solidFill>
              <a:schemeClr val="dk2"/>
            </a:solidFill>
            <a:prstDash val="solid"/>
            <a:round/>
            <a:headEnd len="sm" w="sm" type="none"/>
            <a:tailEnd len="med" w="med" type="triangle"/>
          </a:ln>
        </p:spPr>
      </p:cxnSp>
      <p:sp>
        <p:nvSpPr>
          <p:cNvPr id="254" name="Google Shape;254;g71c855da65_0_96"/>
          <p:cNvSpPr txBox="1"/>
          <p:nvPr/>
        </p:nvSpPr>
        <p:spPr>
          <a:xfrm>
            <a:off x="7978150" y="4926714"/>
            <a:ext cx="1071600" cy="712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Send data</a:t>
            </a:r>
            <a:endParaRPr b="0" i="0" sz="1900" u="none" cap="none" strike="noStrike">
              <a:solidFill>
                <a:srgbClr val="000000"/>
              </a:solidFill>
              <a:latin typeface="Calibri"/>
              <a:ea typeface="Calibri"/>
              <a:cs typeface="Calibri"/>
              <a:sym typeface="Calibri"/>
            </a:endParaRPr>
          </a:p>
        </p:txBody>
      </p:sp>
      <p:sp>
        <p:nvSpPr>
          <p:cNvPr id="255" name="Google Shape;255;g71c855da65_0_96"/>
          <p:cNvSpPr/>
          <p:nvPr/>
        </p:nvSpPr>
        <p:spPr>
          <a:xfrm>
            <a:off x="7010600" y="5885075"/>
            <a:ext cx="1361400" cy="609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Bluetooth</a:t>
            </a:r>
            <a:endParaRPr b="0" i="0" sz="2000" u="none" cap="none" strike="noStrike">
              <a:solidFill>
                <a:srgbClr val="000000"/>
              </a:solidFill>
              <a:latin typeface="Arial"/>
              <a:ea typeface="Arial"/>
              <a:cs typeface="Arial"/>
              <a:sym typeface="Arial"/>
            </a:endParaRPr>
          </a:p>
        </p:txBody>
      </p:sp>
      <p:sp>
        <p:nvSpPr>
          <p:cNvPr id="256" name="Google Shape;256;g71c855da65_0_96"/>
          <p:cNvSpPr/>
          <p:nvPr/>
        </p:nvSpPr>
        <p:spPr>
          <a:xfrm>
            <a:off x="5035200" y="4201863"/>
            <a:ext cx="1258500" cy="712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Arial"/>
                <a:ea typeface="Arial"/>
                <a:cs typeface="Arial"/>
                <a:sym typeface="Arial"/>
              </a:rPr>
              <a:t>External Storage</a:t>
            </a:r>
            <a:endParaRPr b="0" i="0" sz="2100" u="none" cap="none" strike="noStrike">
              <a:solidFill>
                <a:srgbClr val="000000"/>
              </a:solidFill>
              <a:latin typeface="Arial"/>
              <a:ea typeface="Arial"/>
              <a:cs typeface="Arial"/>
              <a:sym typeface="Arial"/>
            </a:endParaRPr>
          </a:p>
        </p:txBody>
      </p:sp>
      <p:cxnSp>
        <p:nvCxnSpPr>
          <p:cNvPr id="257" name="Google Shape;257;g71c855da65_0_96"/>
          <p:cNvCxnSpPr/>
          <p:nvPr/>
        </p:nvCxnSpPr>
        <p:spPr>
          <a:xfrm>
            <a:off x="6285150" y="4447359"/>
            <a:ext cx="853800" cy="3000"/>
          </a:xfrm>
          <a:prstGeom prst="straightConnector1">
            <a:avLst/>
          </a:prstGeom>
          <a:noFill/>
          <a:ln cap="flat" cmpd="sng" w="38100">
            <a:solidFill>
              <a:schemeClr val="dk2"/>
            </a:solidFill>
            <a:prstDash val="solid"/>
            <a:round/>
            <a:headEnd len="sm" w="sm" type="none"/>
            <a:tailEnd len="med" w="med" type="triangle"/>
          </a:ln>
        </p:spPr>
      </p:cxnSp>
      <p:cxnSp>
        <p:nvCxnSpPr>
          <p:cNvPr id="258" name="Google Shape;258;g71c855da65_0_96"/>
          <p:cNvCxnSpPr/>
          <p:nvPr/>
        </p:nvCxnSpPr>
        <p:spPr>
          <a:xfrm flipH="1">
            <a:off x="6285300" y="4627688"/>
            <a:ext cx="853500" cy="17400"/>
          </a:xfrm>
          <a:prstGeom prst="straightConnector1">
            <a:avLst/>
          </a:prstGeom>
          <a:noFill/>
          <a:ln cap="flat" cmpd="sng" w="38100">
            <a:solidFill>
              <a:schemeClr val="dk2"/>
            </a:solidFill>
            <a:prstDash val="solid"/>
            <a:round/>
            <a:headEnd len="sm" w="sm" type="none"/>
            <a:tailEnd len="med" w="med" type="triangle"/>
          </a:ln>
        </p:spPr>
      </p:cxnSp>
      <p:sp>
        <p:nvSpPr>
          <p:cNvPr id="259" name="Google Shape;259;g71c855da65_0_96"/>
          <p:cNvSpPr txBox="1"/>
          <p:nvPr/>
        </p:nvSpPr>
        <p:spPr>
          <a:xfrm>
            <a:off x="7079100" y="62200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pic>
        <p:nvPicPr>
          <p:cNvPr id="264" name="Google Shape;264;g7288563296_0_190"/>
          <p:cNvPicPr preferRelativeResize="0"/>
          <p:nvPr/>
        </p:nvPicPr>
        <p:blipFill rotWithShape="1">
          <a:blip r:embed="rId3">
            <a:alphaModFix/>
          </a:blip>
          <a:srcRect b="0" l="0" r="0" t="0"/>
          <a:stretch/>
        </p:blipFill>
        <p:spPr>
          <a:xfrm>
            <a:off x="-1" y="0"/>
            <a:ext cx="1152789" cy="1005840"/>
          </a:xfrm>
          <a:prstGeom prst="rect">
            <a:avLst/>
          </a:prstGeom>
          <a:noFill/>
          <a:ln>
            <a:noFill/>
          </a:ln>
        </p:spPr>
      </p:pic>
      <p:sp>
        <p:nvSpPr>
          <p:cNvPr id="265" name="Google Shape;265;g7288563296_0_190"/>
          <p:cNvSpPr txBox="1"/>
          <p:nvPr/>
        </p:nvSpPr>
        <p:spPr>
          <a:xfrm>
            <a:off x="1188885" y="227066"/>
            <a:ext cx="74982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Verdana"/>
                <a:ea typeface="Verdana"/>
                <a:cs typeface="Verdana"/>
                <a:sym typeface="Verdana"/>
              </a:rPr>
              <a:t>An Implantable Wireless Ultrasound Device</a:t>
            </a:r>
            <a:br>
              <a:rPr b="1" i="0" lang="en-US" sz="2000" u="none" cap="none" strike="noStrike">
                <a:solidFill>
                  <a:schemeClr val="dk1"/>
                </a:solidFill>
                <a:latin typeface="Verdana"/>
                <a:ea typeface="Verdana"/>
                <a:cs typeface="Verdana"/>
                <a:sym typeface="Verdana"/>
              </a:rPr>
            </a:br>
            <a:r>
              <a:rPr b="1" i="0" lang="en-US" sz="2000" u="none" cap="none" strike="noStrike">
                <a:solidFill>
                  <a:schemeClr val="dk1"/>
                </a:solidFill>
                <a:latin typeface="Verdana"/>
                <a:ea typeface="Verdana"/>
                <a:cs typeface="Verdana"/>
                <a:sym typeface="Verdana"/>
              </a:rPr>
              <a:t>for Real-Time Diagnosis of Brain Diseases</a:t>
            </a:r>
            <a:endParaRPr b="1" i="0" sz="2000" u="none" cap="none" strike="noStrike">
              <a:solidFill>
                <a:schemeClr val="dk1"/>
              </a:solidFill>
              <a:latin typeface="Verdana"/>
              <a:ea typeface="Verdana"/>
              <a:cs typeface="Verdana"/>
              <a:sym typeface="Verdana"/>
            </a:endParaRPr>
          </a:p>
        </p:txBody>
      </p:sp>
      <p:graphicFrame>
        <p:nvGraphicFramePr>
          <p:cNvPr id="266" name="Google Shape;266;g7288563296_0_190"/>
          <p:cNvGraphicFramePr/>
          <p:nvPr/>
        </p:nvGraphicFramePr>
        <p:xfrm>
          <a:off x="494009" y="2035207"/>
          <a:ext cx="3000000" cy="3000000"/>
        </p:xfrm>
        <a:graphic>
          <a:graphicData uri="http://schemas.openxmlformats.org/drawingml/2006/table">
            <a:tbl>
              <a:tblPr bandRow="1" firstRow="1">
                <a:noFill/>
                <a:tableStyleId>{4259C2B6-F85E-443F-8FDE-447A2913CA32}</a:tableStyleId>
              </a:tblPr>
              <a:tblGrid>
                <a:gridCol w="1915150"/>
                <a:gridCol w="2591950"/>
                <a:gridCol w="2198375"/>
                <a:gridCol w="1450500"/>
              </a:tblGrid>
              <a:tr h="4655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Item</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Proposed Solution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Alternative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Date Needed (Status)</a:t>
                      </a:r>
                      <a:endParaRPr sz="1400" u="none" cap="none" strike="noStrike"/>
                    </a:p>
                  </a:txBody>
                  <a:tcPr marT="45725" marB="45725" marR="91450" marL="91450"/>
                </a:tc>
              </a:tr>
              <a:tr h="2658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Ultrasound</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Clarius Probe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N/A</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Resolved</a:t>
                      </a:r>
                      <a:endParaRPr sz="1400" u="none" cap="none" strike="noStrike"/>
                    </a:p>
                  </a:txBody>
                  <a:tcPr marT="45725" marB="45725" marR="91450" marL="91450"/>
                </a:tc>
              </a:tr>
              <a:tr h="4655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Arduino</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Order or use our own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Order ourselves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Resolved</a:t>
                      </a:r>
                      <a:endParaRPr sz="1400" u="none" cap="none" strike="noStrike"/>
                    </a:p>
                  </a:txBody>
                  <a:tcPr marT="45725" marB="45725" marR="91450" marL="91450"/>
                </a:tc>
              </a:tr>
              <a:tr h="4655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Bluetooth Chip</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Order through Dr. Gordon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Order ourselves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Resolved</a:t>
                      </a:r>
                      <a:endParaRPr sz="1400" u="none" cap="none" strike="noStrike"/>
                    </a:p>
                  </a:txBody>
                  <a:tcPr marT="45725" marB="45725" marR="91450" marL="91450"/>
                </a:tc>
              </a:tr>
              <a:tr h="4655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SD Card + Module</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Order through Dr. Gordon</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Order ourselves</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Resolved</a:t>
                      </a:r>
                      <a:endParaRPr sz="1800" u="none" cap="none" strike="noStrike"/>
                    </a:p>
                  </a:txBody>
                  <a:tcPr marT="45725" marB="45725" marR="91450" marL="91450"/>
                </a:tc>
              </a:tr>
              <a:tr h="2658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XCode</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Resolved</a:t>
                      </a:r>
                      <a:endParaRPr sz="1800" u="none" cap="none" strike="noStrike"/>
                    </a:p>
                  </a:txBody>
                  <a:tcPr marT="45725" marB="45725" marR="91450" marL="91450"/>
                </a:tc>
              </a:tr>
              <a:tr h="4655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iOS Phone</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Use our own phones</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Use XCode Simulator</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Resolved</a:t>
                      </a:r>
                      <a:endParaRPr sz="1800" u="none" cap="none" strike="noStrike"/>
                    </a:p>
                  </a:txBody>
                  <a:tcPr marT="45725" marB="45725" marR="91450" marL="91450"/>
                </a:tc>
              </a:tr>
              <a:tr h="4655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Computer</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Personal PCs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Family member’s PC</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Resolved</a:t>
                      </a:r>
                      <a:endParaRPr sz="1400" u="none" cap="none" strike="noStrike"/>
                    </a:p>
                  </a:txBody>
                  <a:tcPr marT="45725" marB="45725" marR="91450" marL="91450"/>
                </a:tc>
              </a:tr>
              <a:tr h="2658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Data Storage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Github</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Ext Hard Drive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Resolved</a:t>
                      </a:r>
                      <a:endParaRPr sz="1400" u="none" cap="none" strike="noStrike"/>
                    </a:p>
                  </a:txBody>
                  <a:tcPr marT="45725" marB="45725" marR="91450" marL="91450"/>
                </a:tc>
              </a:tr>
            </a:tbl>
          </a:graphicData>
        </a:graphic>
      </p:graphicFrame>
      <p:sp>
        <p:nvSpPr>
          <p:cNvPr id="267" name="Google Shape;267;g7288563296_0_190"/>
          <p:cNvSpPr/>
          <p:nvPr/>
        </p:nvSpPr>
        <p:spPr>
          <a:xfrm>
            <a:off x="569225" y="1288425"/>
            <a:ext cx="8117700" cy="81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0" i="0" lang="en-US" sz="3100" u="none" cap="none" strike="noStrike">
                <a:solidFill>
                  <a:srgbClr val="0000FF"/>
                </a:solidFill>
                <a:latin typeface="Times New Roman"/>
                <a:ea typeface="Times New Roman"/>
                <a:cs typeface="Times New Roman"/>
                <a:sym typeface="Times New Roman"/>
              </a:rPr>
              <a:t>Dependencies</a:t>
            </a:r>
            <a:endParaRPr b="0" i="0" sz="3100" u="none" cap="none" strike="noStrike">
              <a:solidFill>
                <a:schemeClr val="dk1"/>
              </a:solidFill>
              <a:latin typeface="Calibri"/>
              <a:ea typeface="Calibri"/>
              <a:cs typeface="Calibri"/>
              <a:sym typeface="Calibri"/>
            </a:endParaRPr>
          </a:p>
        </p:txBody>
      </p:sp>
      <p:sp>
        <p:nvSpPr>
          <p:cNvPr id="268" name="Google Shape;268;g7288563296_0_190"/>
          <p:cNvSpPr txBox="1"/>
          <p:nvPr/>
        </p:nvSpPr>
        <p:spPr>
          <a:xfrm>
            <a:off x="7079100" y="62151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pic>
        <p:nvPicPr>
          <p:cNvPr id="273" name="Google Shape;273;g7f7d9a3db6_0_11"/>
          <p:cNvPicPr preferRelativeResize="0"/>
          <p:nvPr/>
        </p:nvPicPr>
        <p:blipFill rotWithShape="1">
          <a:blip r:embed="rId3">
            <a:alphaModFix/>
          </a:blip>
          <a:srcRect b="0" l="0" r="0" t="0"/>
          <a:stretch/>
        </p:blipFill>
        <p:spPr>
          <a:xfrm>
            <a:off x="-1" y="0"/>
            <a:ext cx="1152789" cy="1005840"/>
          </a:xfrm>
          <a:prstGeom prst="rect">
            <a:avLst/>
          </a:prstGeom>
          <a:noFill/>
          <a:ln>
            <a:noFill/>
          </a:ln>
        </p:spPr>
      </p:pic>
      <p:sp>
        <p:nvSpPr>
          <p:cNvPr id="274" name="Google Shape;274;g7f7d9a3db6_0_11"/>
          <p:cNvSpPr txBox="1"/>
          <p:nvPr/>
        </p:nvSpPr>
        <p:spPr>
          <a:xfrm>
            <a:off x="1188885" y="227066"/>
            <a:ext cx="74982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Verdana"/>
                <a:ea typeface="Verdana"/>
                <a:cs typeface="Verdana"/>
                <a:sym typeface="Verdana"/>
              </a:rPr>
              <a:t>An Implantable Wireless Ultrasound Device</a:t>
            </a:r>
            <a:br>
              <a:rPr b="1" i="0" lang="en-US" sz="2000" u="none" cap="none" strike="noStrike">
                <a:solidFill>
                  <a:schemeClr val="dk1"/>
                </a:solidFill>
                <a:latin typeface="Verdana"/>
                <a:ea typeface="Verdana"/>
                <a:cs typeface="Verdana"/>
                <a:sym typeface="Verdana"/>
              </a:rPr>
            </a:br>
            <a:r>
              <a:rPr b="1" i="0" lang="en-US" sz="2000" u="none" cap="none" strike="noStrike">
                <a:solidFill>
                  <a:schemeClr val="dk1"/>
                </a:solidFill>
                <a:latin typeface="Verdana"/>
                <a:ea typeface="Verdana"/>
                <a:cs typeface="Verdana"/>
                <a:sym typeface="Verdana"/>
              </a:rPr>
              <a:t>for Real-Time Diagnosis of Brain Diseases</a:t>
            </a:r>
            <a:endParaRPr b="1" i="0" sz="2000" u="none" cap="none" strike="noStrike">
              <a:solidFill>
                <a:schemeClr val="dk1"/>
              </a:solidFill>
              <a:latin typeface="Verdana"/>
              <a:ea typeface="Verdana"/>
              <a:cs typeface="Verdana"/>
              <a:sym typeface="Verdana"/>
            </a:endParaRPr>
          </a:p>
        </p:txBody>
      </p:sp>
      <p:graphicFrame>
        <p:nvGraphicFramePr>
          <p:cNvPr id="275" name="Google Shape;275;g7f7d9a3db6_0_11"/>
          <p:cNvGraphicFramePr/>
          <p:nvPr/>
        </p:nvGraphicFramePr>
        <p:xfrm>
          <a:off x="294672" y="1978707"/>
          <a:ext cx="3000000" cy="3000000"/>
        </p:xfrm>
        <a:graphic>
          <a:graphicData uri="http://schemas.openxmlformats.org/drawingml/2006/table">
            <a:tbl>
              <a:tblPr bandRow="1" firstRow="1">
                <a:noFill/>
                <a:tableStyleId>{4259C2B6-F85E-443F-8FDE-447A2913CA32}</a:tableStyleId>
              </a:tblPr>
              <a:tblGrid>
                <a:gridCol w="845150"/>
                <a:gridCol w="6280175"/>
                <a:gridCol w="1429350"/>
              </a:tblGrid>
              <a:tr h="5813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Dates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Goals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Status</a:t>
                      </a:r>
                      <a:endParaRPr sz="1800" u="none" cap="none" strike="noStrike"/>
                    </a:p>
                  </a:txBody>
                  <a:tcPr marT="45725" marB="45725" marR="91450" marL="91450"/>
                </a:tc>
              </a:tr>
              <a:tr h="7287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4/3</a:t>
                      </a:r>
                      <a:endParaRPr sz="1400" u="none" cap="none" strike="noStrike"/>
                    </a:p>
                  </a:txBody>
                  <a:tcPr marT="45725" marB="45725" marR="91450" marL="91450"/>
                </a:tc>
                <a:tc>
                  <a:txBody>
                    <a:bodyPr/>
                    <a:lstStyle/>
                    <a:p>
                      <a:pPr indent="-273050" lvl="0" marL="285750" marR="0" rtl="0" algn="l">
                        <a:lnSpc>
                          <a:spcPct val="100000"/>
                        </a:lnSpc>
                        <a:spcBef>
                          <a:spcPts val="0"/>
                        </a:spcBef>
                        <a:spcAft>
                          <a:spcPts val="0"/>
                        </a:spcAft>
                        <a:buClr>
                          <a:schemeClr val="dk1"/>
                        </a:buClr>
                        <a:buSzPts val="1600"/>
                        <a:buFont typeface="Arial"/>
                        <a:buChar char="•"/>
                      </a:pPr>
                      <a:r>
                        <a:rPr lang="en-US" sz="1600" u="none" cap="none" strike="noStrike"/>
                        <a:t>Have Matlab simulation/beamforming code finalized</a:t>
                      </a:r>
                      <a:endParaRPr sz="1600" u="none" cap="none" strike="noStrike"/>
                    </a:p>
                    <a:p>
                      <a:pPr indent="-273050" lvl="0" marL="285750" marR="0" rtl="0" algn="l">
                        <a:lnSpc>
                          <a:spcPct val="100000"/>
                        </a:lnSpc>
                        <a:spcBef>
                          <a:spcPts val="0"/>
                        </a:spcBef>
                        <a:spcAft>
                          <a:spcPts val="0"/>
                        </a:spcAft>
                        <a:buClr>
                          <a:srgbClr val="000000"/>
                        </a:buClr>
                        <a:buSzPts val="1600"/>
                        <a:buFont typeface="Arial"/>
                        <a:buChar char="•"/>
                      </a:pPr>
                      <a:r>
                        <a:rPr lang="en-US" sz="1600" u="none" cap="none" strike="noStrike"/>
                        <a:t>Preliminary UI written, displayed in XCode Simulator</a:t>
                      </a:r>
                      <a:endParaRPr sz="1600" u="none" cap="none" strike="noStrike"/>
                    </a:p>
                  </a:txBody>
                  <a:tcPr marT="45725" marB="45725" marR="91450" marL="91450"/>
                </a:tc>
                <a:tc>
                  <a:txBody>
                    <a:bodyPr/>
                    <a:lstStyle/>
                    <a:p>
                      <a:pPr indent="-171450" lvl="0" marL="285750" marR="0" rtl="0" algn="l">
                        <a:lnSpc>
                          <a:spcPct val="100000"/>
                        </a:lnSpc>
                        <a:spcBef>
                          <a:spcPts val="0"/>
                        </a:spcBef>
                        <a:spcAft>
                          <a:spcPts val="0"/>
                        </a:spcAft>
                        <a:buClr>
                          <a:srgbClr val="000000"/>
                        </a:buClr>
                        <a:buSzPts val="1600"/>
                        <a:buFont typeface="Arial"/>
                        <a:buNone/>
                      </a:pPr>
                      <a:r>
                        <a:rPr lang="en-US" sz="1600" u="none" cap="none" strike="noStrike"/>
                        <a:t>Done</a:t>
                      </a:r>
                      <a:endParaRPr sz="1600" u="none" cap="none" strike="noStrike"/>
                    </a:p>
                    <a:p>
                      <a:pPr indent="-171450" lvl="0" marL="285750" marR="0" rtl="0" algn="l">
                        <a:lnSpc>
                          <a:spcPct val="100000"/>
                        </a:lnSpc>
                        <a:spcBef>
                          <a:spcPts val="0"/>
                        </a:spcBef>
                        <a:spcAft>
                          <a:spcPts val="0"/>
                        </a:spcAft>
                        <a:buClr>
                          <a:srgbClr val="000000"/>
                        </a:buClr>
                        <a:buSzPts val="1600"/>
                        <a:buFont typeface="Arial"/>
                        <a:buNone/>
                      </a:pPr>
                      <a:r>
                        <a:rPr lang="en-US" sz="1600" u="none" cap="none" strike="noStrike"/>
                        <a:t>Done</a:t>
                      </a:r>
                      <a:endParaRPr sz="1600" u="none" cap="none" strike="noStrike"/>
                    </a:p>
                  </a:txBody>
                  <a:tcPr marT="45725" marB="45725" marR="91450" marL="91450"/>
                </a:tc>
              </a:tr>
              <a:tr h="9187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4/10</a:t>
                      </a:r>
                      <a:endParaRPr sz="1400" u="none" cap="none" strike="noStrike"/>
                    </a:p>
                  </a:txBody>
                  <a:tcPr marT="45725" marB="45725" marR="91450" marL="91450"/>
                </a:tc>
                <a:tc>
                  <a:txBody>
                    <a:bodyPr/>
                    <a:lstStyle/>
                    <a:p>
                      <a:pPr indent="-273050" lvl="0" marL="285750" marR="0" rtl="0" algn="l">
                        <a:lnSpc>
                          <a:spcPct val="100000"/>
                        </a:lnSpc>
                        <a:spcBef>
                          <a:spcPts val="0"/>
                        </a:spcBef>
                        <a:spcAft>
                          <a:spcPts val="0"/>
                        </a:spcAft>
                        <a:buClr>
                          <a:schemeClr val="dk1"/>
                        </a:buClr>
                        <a:buSzPts val="1600"/>
                        <a:buFont typeface="Arial"/>
                        <a:buChar char="•"/>
                      </a:pPr>
                      <a:r>
                        <a:rPr lang="en-US" sz="1600" u="none" cap="none" strike="noStrike"/>
                        <a:t>Display Clarius image in our app</a:t>
                      </a:r>
                      <a:endParaRPr sz="1600" u="none" cap="none" strike="noStrike"/>
                    </a:p>
                    <a:p>
                      <a:pPr indent="-273050" lvl="0" marL="285750" marR="0" rtl="0" algn="l">
                        <a:lnSpc>
                          <a:spcPct val="100000"/>
                        </a:lnSpc>
                        <a:spcBef>
                          <a:spcPts val="0"/>
                        </a:spcBef>
                        <a:spcAft>
                          <a:spcPts val="0"/>
                        </a:spcAft>
                        <a:buClr>
                          <a:srgbClr val="000000"/>
                        </a:buClr>
                        <a:buSzPts val="1600"/>
                        <a:buFont typeface="Arial"/>
                        <a:buChar char="•"/>
                      </a:pPr>
                      <a:r>
                        <a:rPr lang="en-US" sz="1600" u="none" cap="none" strike="noStrike"/>
                        <a:t>Compile Matlab beamforming code into C</a:t>
                      </a:r>
                      <a:endParaRPr sz="1600" u="none" cap="none" strike="noStrike"/>
                    </a:p>
                    <a:p>
                      <a:pPr indent="-273050" lvl="0" marL="285750" marR="0" rtl="0" algn="l">
                        <a:lnSpc>
                          <a:spcPct val="100000"/>
                        </a:lnSpc>
                        <a:spcBef>
                          <a:spcPts val="0"/>
                        </a:spcBef>
                        <a:spcAft>
                          <a:spcPts val="0"/>
                        </a:spcAft>
                        <a:buClr>
                          <a:srgbClr val="000000"/>
                        </a:buClr>
                        <a:buSzPts val="1600"/>
                        <a:buFont typeface="Arial"/>
                        <a:buChar char="•"/>
                      </a:pPr>
                      <a:r>
                        <a:rPr lang="en-US" sz="1600" u="none" cap="none" strike="noStrike"/>
                        <a:t>CSV file communication (bluetooth) from Arduino to app</a:t>
                      </a:r>
                      <a:endParaRPr sz="1600" u="none" cap="none" strike="noStrike"/>
                    </a:p>
                  </a:txBody>
                  <a:tcPr marT="45725" marB="45725" marR="91450" marL="91450"/>
                </a:tc>
                <a:tc>
                  <a:txBody>
                    <a:bodyPr/>
                    <a:lstStyle/>
                    <a:p>
                      <a:pPr indent="-171450" lvl="0" marL="285750" marR="0" rtl="0" algn="l">
                        <a:lnSpc>
                          <a:spcPct val="100000"/>
                        </a:lnSpc>
                        <a:spcBef>
                          <a:spcPts val="0"/>
                        </a:spcBef>
                        <a:spcAft>
                          <a:spcPts val="0"/>
                        </a:spcAft>
                        <a:buClr>
                          <a:srgbClr val="000000"/>
                        </a:buClr>
                        <a:buSzPts val="1600"/>
                        <a:buFont typeface="Arial"/>
                        <a:buNone/>
                      </a:pPr>
                      <a:r>
                        <a:rPr lang="en-US" sz="1600" u="none" cap="none" strike="noStrike"/>
                        <a:t>In progress</a:t>
                      </a:r>
                      <a:endParaRPr sz="1600" u="none" cap="none" strike="noStrike"/>
                    </a:p>
                    <a:p>
                      <a:pPr indent="-171450" lvl="0" marL="285750" marR="0" rtl="0" algn="l">
                        <a:lnSpc>
                          <a:spcPct val="100000"/>
                        </a:lnSpc>
                        <a:spcBef>
                          <a:spcPts val="0"/>
                        </a:spcBef>
                        <a:spcAft>
                          <a:spcPts val="0"/>
                        </a:spcAft>
                        <a:buClr>
                          <a:srgbClr val="000000"/>
                        </a:buClr>
                        <a:buSzPts val="1600"/>
                        <a:buFont typeface="Arial"/>
                        <a:buNone/>
                      </a:pPr>
                      <a:r>
                        <a:rPr lang="en-US" sz="1600" u="none" cap="none" strike="noStrike"/>
                        <a:t>Done</a:t>
                      </a:r>
                      <a:endParaRPr sz="1600" u="none" cap="none" strike="noStrike"/>
                    </a:p>
                    <a:p>
                      <a:pPr indent="-171450" lvl="0" marL="285750" marR="0" rtl="0" algn="l">
                        <a:lnSpc>
                          <a:spcPct val="100000"/>
                        </a:lnSpc>
                        <a:spcBef>
                          <a:spcPts val="0"/>
                        </a:spcBef>
                        <a:spcAft>
                          <a:spcPts val="0"/>
                        </a:spcAft>
                        <a:buClr>
                          <a:srgbClr val="000000"/>
                        </a:buClr>
                        <a:buSzPts val="1600"/>
                        <a:buFont typeface="Arial"/>
                        <a:buNone/>
                      </a:pPr>
                      <a:r>
                        <a:rPr lang="en-US" sz="1600" u="none" cap="none" strike="noStrike"/>
                        <a:t>In progress</a:t>
                      </a:r>
                      <a:endParaRPr sz="1600" u="none" cap="none" strike="noStrike"/>
                    </a:p>
                  </a:txBody>
                  <a:tcPr marT="45725" marB="45725" marR="91450" marL="91450"/>
                </a:tc>
              </a:tr>
              <a:tr h="5813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4/17</a:t>
                      </a:r>
                      <a:endParaRPr sz="1400" u="none" cap="none" strike="noStrike"/>
                    </a:p>
                  </a:txBody>
                  <a:tcPr marT="45725" marB="45725" marR="91450" marL="91450"/>
                </a:tc>
                <a:tc>
                  <a:txBody>
                    <a:bodyPr/>
                    <a:lstStyle/>
                    <a:p>
                      <a:pPr indent="-273050" lvl="0" marL="285750" marR="0" rtl="0" algn="l">
                        <a:lnSpc>
                          <a:spcPct val="100000"/>
                        </a:lnSpc>
                        <a:spcBef>
                          <a:spcPts val="0"/>
                        </a:spcBef>
                        <a:spcAft>
                          <a:spcPts val="0"/>
                        </a:spcAft>
                        <a:buClr>
                          <a:schemeClr val="dk1"/>
                        </a:buClr>
                        <a:buSzPts val="1600"/>
                        <a:buFont typeface="Arial"/>
                        <a:buChar char="•"/>
                      </a:pPr>
                      <a:r>
                        <a:rPr lang="en-US" sz="1600" u="none" cap="none" strike="noStrike"/>
                        <a:t>Be able to beamform locally saved data</a:t>
                      </a:r>
                      <a:endParaRPr sz="1200" u="none" cap="none" strike="noStrike"/>
                    </a:p>
                  </a:txBody>
                  <a:tcPr marT="45725" marB="45725" marR="91450" marL="91450"/>
                </a:tc>
                <a:tc>
                  <a:txBody>
                    <a:bodyPr/>
                    <a:lstStyle/>
                    <a:p>
                      <a:pPr indent="0" lvl="0" marL="114300" marR="0" rtl="0" algn="l">
                        <a:lnSpc>
                          <a:spcPct val="100000"/>
                        </a:lnSpc>
                        <a:spcBef>
                          <a:spcPts val="0"/>
                        </a:spcBef>
                        <a:spcAft>
                          <a:spcPts val="0"/>
                        </a:spcAft>
                        <a:buClr>
                          <a:srgbClr val="000000"/>
                        </a:buClr>
                        <a:buSzPts val="1600"/>
                        <a:buFont typeface="Arial"/>
                        <a:buNone/>
                      </a:pPr>
                      <a:r>
                        <a:rPr lang="en-US" sz="1600" u="none" cap="none" strike="noStrike"/>
                        <a:t>In progress</a:t>
                      </a:r>
                      <a:endParaRPr sz="1600" u="none" cap="none" strike="noStrike"/>
                    </a:p>
                  </a:txBody>
                  <a:tcPr marT="45725" marB="45725" marR="91450" marL="91450"/>
                </a:tc>
              </a:tr>
              <a:tr h="5813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4/24</a:t>
                      </a:r>
                      <a:endParaRPr sz="1400" u="none" cap="none" strike="noStrike"/>
                    </a:p>
                  </a:txBody>
                  <a:tcPr marT="45725" marB="45725" marR="91450" marL="91450"/>
                </a:tc>
                <a:tc>
                  <a:txBody>
                    <a:bodyPr/>
                    <a:lstStyle/>
                    <a:p>
                      <a:pPr indent="-273050" lvl="0" marL="285750" marR="0" rtl="0" algn="l">
                        <a:lnSpc>
                          <a:spcPct val="100000"/>
                        </a:lnSpc>
                        <a:spcBef>
                          <a:spcPts val="0"/>
                        </a:spcBef>
                        <a:spcAft>
                          <a:spcPts val="0"/>
                        </a:spcAft>
                        <a:buClr>
                          <a:schemeClr val="dk1"/>
                        </a:buClr>
                        <a:buSzPts val="1600"/>
                        <a:buFont typeface="Arial"/>
                        <a:buChar char="•"/>
                      </a:pPr>
                      <a:r>
                        <a:rPr lang="en-US" sz="1600" u="none" cap="none" strike="noStrike"/>
                        <a:t>Be able to beamform bluetooth transmitted saved data</a:t>
                      </a:r>
                      <a:endParaRPr sz="1200" u="none" cap="none" strike="noStrike"/>
                    </a:p>
                  </a:txBody>
                  <a:tcPr marT="45725" marB="45725" marR="91450" marL="91450"/>
                </a:tc>
                <a:tc>
                  <a:txBody>
                    <a:bodyPr/>
                    <a:lstStyle/>
                    <a:p>
                      <a:pPr indent="-171450" lvl="0" marL="285750" marR="0" rtl="0" algn="l">
                        <a:lnSpc>
                          <a:spcPct val="100000"/>
                        </a:lnSpc>
                        <a:spcBef>
                          <a:spcPts val="0"/>
                        </a:spcBef>
                        <a:spcAft>
                          <a:spcPts val="0"/>
                        </a:spcAft>
                        <a:buClr>
                          <a:srgbClr val="000000"/>
                        </a:buClr>
                        <a:buSzPts val="1600"/>
                        <a:buFont typeface="Arial"/>
                        <a:buNone/>
                      </a:pPr>
                      <a:r>
                        <a:rPr lang="en-US" sz="1600" u="none" cap="none" strike="noStrike"/>
                        <a:t>In progress</a:t>
                      </a:r>
                      <a:endParaRPr sz="1600" u="none" cap="none" strike="noStrike"/>
                    </a:p>
                  </a:txBody>
                  <a:tcPr marT="45725" marB="45725" marR="91450" marL="91450"/>
                </a:tc>
              </a:tr>
              <a:tr h="5813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5/1</a:t>
                      </a:r>
                      <a:endParaRPr sz="1400" u="none" cap="none" strike="noStrike"/>
                    </a:p>
                  </a:txBody>
                  <a:tcPr marT="45725" marB="45725" marR="91450" marL="91450"/>
                </a:tc>
                <a:tc>
                  <a:txBody>
                    <a:bodyPr/>
                    <a:lstStyle/>
                    <a:p>
                      <a:pPr indent="-273050" lvl="0" marL="285750" marR="0" rtl="0" algn="l">
                        <a:lnSpc>
                          <a:spcPct val="100000"/>
                        </a:lnSpc>
                        <a:spcBef>
                          <a:spcPts val="0"/>
                        </a:spcBef>
                        <a:spcAft>
                          <a:spcPts val="0"/>
                        </a:spcAft>
                        <a:buClr>
                          <a:schemeClr val="dk1"/>
                        </a:buClr>
                        <a:buSzPts val="1600"/>
                        <a:buFont typeface="Arial"/>
                        <a:buChar char="•"/>
                      </a:pPr>
                      <a:r>
                        <a:rPr lang="en-US" sz="1600" u="none" cap="none" strike="noStrike"/>
                        <a:t>Preliminary draft of paper</a:t>
                      </a:r>
                      <a:endParaRPr sz="1200" u="none" cap="none" strike="noStrike"/>
                    </a:p>
                  </a:txBody>
                  <a:tcPr marT="45725" marB="45725" marR="91450" marL="91450"/>
                </a:tc>
                <a:tc>
                  <a:txBody>
                    <a:bodyPr/>
                    <a:lstStyle/>
                    <a:p>
                      <a:pPr indent="-171450" lvl="0" marL="285750" marR="0" rtl="0" algn="l">
                        <a:lnSpc>
                          <a:spcPct val="100000"/>
                        </a:lnSpc>
                        <a:spcBef>
                          <a:spcPts val="0"/>
                        </a:spcBef>
                        <a:spcAft>
                          <a:spcPts val="0"/>
                        </a:spcAft>
                        <a:buClr>
                          <a:srgbClr val="000000"/>
                        </a:buClr>
                        <a:buSzPts val="1600"/>
                        <a:buFont typeface="Arial"/>
                        <a:buNone/>
                      </a:pPr>
                      <a:r>
                        <a:rPr lang="en-US" sz="1600" u="none" cap="none" strike="noStrike"/>
                        <a:t>Not started</a:t>
                      </a:r>
                      <a:endParaRPr sz="1600" u="none" cap="none" strike="noStrike"/>
                    </a:p>
                  </a:txBody>
                  <a:tcPr marT="45725" marB="45725" marR="91450" marL="91450"/>
                </a:tc>
              </a:tr>
              <a:tr h="5813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5/8</a:t>
                      </a:r>
                      <a:endParaRPr sz="1400" u="none" cap="none" strike="noStrike"/>
                    </a:p>
                  </a:txBody>
                  <a:tcPr marT="45725" marB="45725" marR="91450" marL="91450"/>
                </a:tc>
                <a:tc>
                  <a:txBody>
                    <a:bodyPr/>
                    <a:lstStyle/>
                    <a:p>
                      <a:pPr indent="-273050" lvl="0" marL="285750" marR="0" rtl="0" algn="l">
                        <a:lnSpc>
                          <a:spcPct val="100000"/>
                        </a:lnSpc>
                        <a:spcBef>
                          <a:spcPts val="0"/>
                        </a:spcBef>
                        <a:spcAft>
                          <a:spcPts val="0"/>
                        </a:spcAft>
                        <a:buClr>
                          <a:schemeClr val="dk1"/>
                        </a:buClr>
                        <a:buSzPts val="1600"/>
                        <a:buFont typeface="Arial"/>
                        <a:buChar char="•"/>
                      </a:pPr>
                      <a:r>
                        <a:rPr lang="en-US" sz="1600" u="none" cap="none" strike="noStrike"/>
                        <a:t>Final draft of paper</a:t>
                      </a:r>
                      <a:endParaRPr sz="1200" u="none" cap="none" strike="noStrike"/>
                    </a:p>
                  </a:txBody>
                  <a:tcPr marT="45725" marB="45725" marR="91450" marL="91450"/>
                </a:tc>
                <a:tc>
                  <a:txBody>
                    <a:bodyPr/>
                    <a:lstStyle/>
                    <a:p>
                      <a:pPr indent="-171450" lvl="0" marL="285750" marR="0" rtl="0" algn="l">
                        <a:lnSpc>
                          <a:spcPct val="100000"/>
                        </a:lnSpc>
                        <a:spcBef>
                          <a:spcPts val="0"/>
                        </a:spcBef>
                        <a:spcAft>
                          <a:spcPts val="0"/>
                        </a:spcAft>
                        <a:buClr>
                          <a:srgbClr val="000000"/>
                        </a:buClr>
                        <a:buSzPts val="1600"/>
                        <a:buFont typeface="Arial"/>
                        <a:buNone/>
                      </a:pPr>
                      <a:r>
                        <a:rPr lang="en-US" sz="1600" u="none" cap="none" strike="noStrike"/>
                        <a:t>Not started</a:t>
                      </a:r>
                      <a:endParaRPr sz="1600" u="none" cap="none" strike="noStrike"/>
                    </a:p>
                  </a:txBody>
                  <a:tcPr marT="45725" marB="45725" marR="91450" marL="91450"/>
                </a:tc>
              </a:tr>
            </a:tbl>
          </a:graphicData>
        </a:graphic>
      </p:graphicFrame>
      <p:sp>
        <p:nvSpPr>
          <p:cNvPr id="276" name="Google Shape;276;g7f7d9a3db6_0_11"/>
          <p:cNvSpPr/>
          <p:nvPr/>
        </p:nvSpPr>
        <p:spPr>
          <a:xfrm>
            <a:off x="569225" y="1288425"/>
            <a:ext cx="8117700" cy="81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0" i="0" lang="en-US" sz="3100" u="none" cap="none" strike="noStrike">
                <a:solidFill>
                  <a:srgbClr val="0000FF"/>
                </a:solidFill>
                <a:latin typeface="Times New Roman"/>
                <a:ea typeface="Times New Roman"/>
                <a:cs typeface="Times New Roman"/>
                <a:sym typeface="Times New Roman"/>
              </a:rPr>
              <a:t>Project Plan</a:t>
            </a:r>
            <a:endParaRPr b="0" i="0" sz="3100" u="none" cap="none" strike="noStrike">
              <a:solidFill>
                <a:schemeClr val="dk1"/>
              </a:solidFill>
              <a:latin typeface="Calibri"/>
              <a:ea typeface="Calibri"/>
              <a:cs typeface="Calibri"/>
              <a:sym typeface="Calibri"/>
            </a:endParaRPr>
          </a:p>
        </p:txBody>
      </p:sp>
      <p:sp>
        <p:nvSpPr>
          <p:cNvPr id="277" name="Google Shape;277;g7f7d9a3db6_0_11"/>
          <p:cNvSpPr txBox="1"/>
          <p:nvPr/>
        </p:nvSpPr>
        <p:spPr>
          <a:xfrm>
            <a:off x="7079100" y="62151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pic>
        <p:nvPicPr>
          <p:cNvPr id="282" name="Google Shape;282;g7288563296_0_204"/>
          <p:cNvPicPr preferRelativeResize="0"/>
          <p:nvPr/>
        </p:nvPicPr>
        <p:blipFill rotWithShape="1">
          <a:blip r:embed="rId3">
            <a:alphaModFix/>
          </a:blip>
          <a:srcRect b="0" l="0" r="0" t="0"/>
          <a:stretch/>
        </p:blipFill>
        <p:spPr>
          <a:xfrm>
            <a:off x="-1" y="0"/>
            <a:ext cx="1152789" cy="1005840"/>
          </a:xfrm>
          <a:prstGeom prst="rect">
            <a:avLst/>
          </a:prstGeom>
          <a:noFill/>
          <a:ln>
            <a:noFill/>
          </a:ln>
        </p:spPr>
      </p:pic>
      <p:sp>
        <p:nvSpPr>
          <p:cNvPr id="283" name="Google Shape;283;g7288563296_0_204"/>
          <p:cNvSpPr txBox="1"/>
          <p:nvPr/>
        </p:nvSpPr>
        <p:spPr>
          <a:xfrm>
            <a:off x="1188885" y="227066"/>
            <a:ext cx="74982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Verdana"/>
                <a:ea typeface="Verdana"/>
                <a:cs typeface="Verdana"/>
                <a:sym typeface="Verdana"/>
              </a:rPr>
              <a:t>An Implantable Wireless Ultrasound Device</a:t>
            </a:r>
            <a:br>
              <a:rPr b="1" i="0" lang="en-US" sz="2000" u="none" cap="none" strike="noStrike">
                <a:solidFill>
                  <a:schemeClr val="dk1"/>
                </a:solidFill>
                <a:latin typeface="Verdana"/>
                <a:ea typeface="Verdana"/>
                <a:cs typeface="Verdana"/>
                <a:sym typeface="Verdana"/>
              </a:rPr>
            </a:br>
            <a:r>
              <a:rPr b="1" i="0" lang="en-US" sz="2000" u="none" cap="none" strike="noStrike">
                <a:solidFill>
                  <a:schemeClr val="dk1"/>
                </a:solidFill>
                <a:latin typeface="Verdana"/>
                <a:ea typeface="Verdana"/>
                <a:cs typeface="Verdana"/>
                <a:sym typeface="Verdana"/>
              </a:rPr>
              <a:t>for Real-Time Diagnosis of Brain Diseases</a:t>
            </a:r>
            <a:endParaRPr b="1" i="0" sz="2000" u="none" cap="none" strike="noStrike">
              <a:solidFill>
                <a:schemeClr val="dk1"/>
              </a:solidFill>
              <a:latin typeface="Verdana"/>
              <a:ea typeface="Verdana"/>
              <a:cs typeface="Verdana"/>
              <a:sym typeface="Verdana"/>
            </a:endParaRPr>
          </a:p>
        </p:txBody>
      </p:sp>
      <p:sp>
        <p:nvSpPr>
          <p:cNvPr id="284" name="Google Shape;284;g7288563296_0_204"/>
          <p:cNvSpPr/>
          <p:nvPr/>
        </p:nvSpPr>
        <p:spPr>
          <a:xfrm>
            <a:off x="569225" y="1288425"/>
            <a:ext cx="8117700" cy="81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0" i="0" lang="en-US" sz="3100" u="none" cap="none" strike="noStrike">
                <a:solidFill>
                  <a:srgbClr val="0000FF"/>
                </a:solidFill>
                <a:latin typeface="Times New Roman"/>
                <a:ea typeface="Times New Roman"/>
                <a:cs typeface="Times New Roman"/>
                <a:sym typeface="Times New Roman"/>
              </a:rPr>
              <a:t>Project Plan</a:t>
            </a:r>
            <a:endParaRPr b="0" i="0" sz="3100" u="none" cap="none" strike="noStrike">
              <a:solidFill>
                <a:schemeClr val="dk1"/>
              </a:solidFill>
              <a:latin typeface="Calibri"/>
              <a:ea typeface="Calibri"/>
              <a:cs typeface="Calibri"/>
              <a:sym typeface="Calibri"/>
            </a:endParaRPr>
          </a:p>
        </p:txBody>
      </p:sp>
      <p:graphicFrame>
        <p:nvGraphicFramePr>
          <p:cNvPr id="285" name="Google Shape;285;g7288563296_0_204"/>
          <p:cNvGraphicFramePr/>
          <p:nvPr/>
        </p:nvGraphicFramePr>
        <p:xfrm>
          <a:off x="456865" y="1476226"/>
          <a:ext cx="8230270" cy="3905547"/>
        </p:xfrm>
        <a:graphic>
          <a:graphicData uri="http://schemas.openxmlformats.org/drawingml/2006/chart">
            <c:chart r:id="rId4"/>
          </a:graphicData>
        </a:graphic>
      </p:graphicFrame>
      <p:sp>
        <p:nvSpPr>
          <p:cNvPr id="286" name="Google Shape;286;g7288563296_0_204"/>
          <p:cNvSpPr txBox="1"/>
          <p:nvPr/>
        </p:nvSpPr>
        <p:spPr>
          <a:xfrm>
            <a:off x="2016807" y="5381773"/>
            <a:ext cx="511038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Verdana"/>
                <a:ea typeface="Verdana"/>
                <a:cs typeface="Verdana"/>
                <a:sym typeface="Verdana"/>
              </a:rPr>
              <a:t>Minimum		Expected		Maximum</a:t>
            </a:r>
            <a:endParaRPr b="0" i="0" sz="1400" u="none" cap="none" strike="noStrike">
              <a:solidFill>
                <a:srgbClr val="000000"/>
              </a:solidFill>
              <a:latin typeface="Arial"/>
              <a:ea typeface="Arial"/>
              <a:cs typeface="Arial"/>
              <a:sym typeface="Arial"/>
            </a:endParaRPr>
          </a:p>
        </p:txBody>
      </p:sp>
      <p:sp>
        <p:nvSpPr>
          <p:cNvPr id="287" name="Google Shape;287;g7288563296_0_204"/>
          <p:cNvSpPr/>
          <p:nvPr/>
        </p:nvSpPr>
        <p:spPr>
          <a:xfrm>
            <a:off x="1700613" y="5388305"/>
            <a:ext cx="316194" cy="307777"/>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8" name="Google Shape;288;g7288563296_0_204"/>
          <p:cNvSpPr/>
          <p:nvPr/>
        </p:nvSpPr>
        <p:spPr>
          <a:xfrm>
            <a:off x="3510897" y="5388305"/>
            <a:ext cx="316194" cy="307777"/>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9" name="Google Shape;289;g7288563296_0_204"/>
          <p:cNvSpPr/>
          <p:nvPr/>
        </p:nvSpPr>
        <p:spPr>
          <a:xfrm>
            <a:off x="5316911" y="5388304"/>
            <a:ext cx="316194" cy="30777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0" name="Google Shape;290;g7288563296_0_204"/>
          <p:cNvSpPr txBox="1"/>
          <p:nvPr/>
        </p:nvSpPr>
        <p:spPr>
          <a:xfrm>
            <a:off x="7079100" y="62151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g7288563296_0_0"/>
          <p:cNvSpPr txBox="1"/>
          <p:nvPr/>
        </p:nvSpPr>
        <p:spPr>
          <a:xfrm>
            <a:off x="1188885" y="227066"/>
            <a:ext cx="74982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Verdana"/>
                <a:ea typeface="Verdana"/>
                <a:cs typeface="Verdana"/>
                <a:sym typeface="Verdana"/>
              </a:rPr>
              <a:t>An Implantable Wireless Ultrasound Device</a:t>
            </a:r>
            <a:br>
              <a:rPr b="1" i="0" lang="en-US" sz="2000" u="none" cap="none" strike="noStrike">
                <a:solidFill>
                  <a:schemeClr val="dk1"/>
                </a:solidFill>
                <a:latin typeface="Verdana"/>
                <a:ea typeface="Verdana"/>
                <a:cs typeface="Verdana"/>
                <a:sym typeface="Verdana"/>
              </a:rPr>
            </a:br>
            <a:r>
              <a:rPr b="1" i="0" lang="en-US" sz="2000" u="none" cap="none" strike="noStrike">
                <a:solidFill>
                  <a:schemeClr val="dk1"/>
                </a:solidFill>
                <a:latin typeface="Verdana"/>
                <a:ea typeface="Verdana"/>
                <a:cs typeface="Verdana"/>
                <a:sym typeface="Verdana"/>
              </a:rPr>
              <a:t>for Real-Time Diagnosis of Brain Diseases</a:t>
            </a:r>
            <a:endParaRPr b="1" i="0" sz="2000" u="none" cap="none" strike="noStrike">
              <a:solidFill>
                <a:schemeClr val="dk1"/>
              </a:solidFill>
              <a:latin typeface="Verdana"/>
              <a:ea typeface="Verdana"/>
              <a:cs typeface="Verdana"/>
              <a:sym typeface="Verdana"/>
            </a:endParaRPr>
          </a:p>
        </p:txBody>
      </p:sp>
      <p:pic>
        <p:nvPicPr>
          <p:cNvPr id="296" name="Google Shape;296;g7288563296_0_0"/>
          <p:cNvPicPr preferRelativeResize="0"/>
          <p:nvPr/>
        </p:nvPicPr>
        <p:blipFill rotWithShape="1">
          <a:blip r:embed="rId3">
            <a:alphaModFix/>
          </a:blip>
          <a:srcRect b="0" l="0" r="0" t="0"/>
          <a:stretch/>
        </p:blipFill>
        <p:spPr>
          <a:xfrm>
            <a:off x="0" y="0"/>
            <a:ext cx="1152789" cy="1005840"/>
          </a:xfrm>
          <a:prstGeom prst="rect">
            <a:avLst/>
          </a:prstGeom>
          <a:noFill/>
          <a:ln>
            <a:noFill/>
          </a:ln>
        </p:spPr>
      </p:pic>
      <p:sp>
        <p:nvSpPr>
          <p:cNvPr id="297" name="Google Shape;297;g7288563296_0_0"/>
          <p:cNvSpPr/>
          <p:nvPr/>
        </p:nvSpPr>
        <p:spPr>
          <a:xfrm>
            <a:off x="569225" y="1288425"/>
            <a:ext cx="8117700" cy="81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0" i="0" lang="en-US" sz="3100" u="none" cap="none" strike="noStrike">
                <a:solidFill>
                  <a:srgbClr val="0000FF"/>
                </a:solidFill>
                <a:latin typeface="Times New Roman"/>
                <a:ea typeface="Times New Roman"/>
                <a:cs typeface="Times New Roman"/>
                <a:sym typeface="Times New Roman"/>
              </a:rPr>
              <a:t>Beamforming Updates</a:t>
            </a:r>
            <a:endParaRPr b="0" i="0" sz="3100" u="none" cap="none" strike="noStrike">
              <a:solidFill>
                <a:schemeClr val="dk1"/>
              </a:solidFill>
              <a:latin typeface="Calibri"/>
              <a:ea typeface="Calibri"/>
              <a:cs typeface="Calibri"/>
              <a:sym typeface="Calibri"/>
            </a:endParaRPr>
          </a:p>
        </p:txBody>
      </p:sp>
      <p:sp>
        <p:nvSpPr>
          <p:cNvPr id="298" name="Google Shape;298;g7288563296_0_0"/>
          <p:cNvSpPr txBox="1"/>
          <p:nvPr/>
        </p:nvSpPr>
        <p:spPr>
          <a:xfrm>
            <a:off x="683000" y="2260425"/>
            <a:ext cx="5082600" cy="4355400"/>
          </a:xfrm>
          <a:prstGeom prst="rect">
            <a:avLst/>
          </a:prstGeom>
          <a:noFill/>
          <a:ln>
            <a:noFill/>
          </a:ln>
        </p:spPr>
        <p:txBody>
          <a:bodyPr anchorCtr="0" anchor="t" bIns="91425" lIns="91425" spcFirstLastPara="1" rIns="91425" wrap="square" tIns="91425">
            <a:noAutofit/>
          </a:bodyPr>
          <a:lstStyle/>
          <a:p>
            <a:pPr indent="-374650" lvl="0" marL="457200" marR="0" rtl="0" algn="l">
              <a:lnSpc>
                <a:spcPct val="100000"/>
              </a:lnSpc>
              <a:spcBef>
                <a:spcPts val="0"/>
              </a:spcBef>
              <a:spcAft>
                <a:spcPts val="0"/>
              </a:spcAft>
              <a:buClr>
                <a:srgbClr val="000000"/>
              </a:buClr>
              <a:buSzPts val="2300"/>
              <a:buFont typeface="Calibri"/>
              <a:buChar char="●"/>
            </a:pPr>
            <a:r>
              <a:rPr b="0" i="0" lang="en-US" sz="2300" u="none" cap="none" strike="noStrike">
                <a:solidFill>
                  <a:srgbClr val="000000"/>
                </a:solidFill>
                <a:latin typeface="Calibri"/>
                <a:ea typeface="Calibri"/>
                <a:cs typeface="Calibri"/>
                <a:sym typeface="Calibri"/>
              </a:rPr>
              <a:t>Installed/configured the Field II library for Matlab beamforming and simulation</a:t>
            </a:r>
            <a:endParaRPr b="0" i="0" sz="2300" u="none" cap="none" strike="noStrike">
              <a:solidFill>
                <a:srgbClr val="000000"/>
              </a:solidFill>
              <a:latin typeface="Calibri"/>
              <a:ea typeface="Calibri"/>
              <a:cs typeface="Calibri"/>
              <a:sym typeface="Calibri"/>
            </a:endParaRPr>
          </a:p>
          <a:p>
            <a:pPr indent="-374650" lvl="0" marL="457200" marR="0" rtl="0" algn="l">
              <a:lnSpc>
                <a:spcPct val="100000"/>
              </a:lnSpc>
              <a:spcBef>
                <a:spcPts val="0"/>
              </a:spcBef>
              <a:spcAft>
                <a:spcPts val="0"/>
              </a:spcAft>
              <a:buClr>
                <a:srgbClr val="000000"/>
              </a:buClr>
              <a:buSzPts val="2300"/>
              <a:buFont typeface="Calibri"/>
              <a:buChar char="●"/>
            </a:pPr>
            <a:r>
              <a:rPr b="0" i="0" lang="en-US" sz="2300" u="none" cap="none" strike="noStrike">
                <a:solidFill>
                  <a:srgbClr val="000000"/>
                </a:solidFill>
                <a:latin typeface="Calibri"/>
                <a:ea typeface="Calibri"/>
                <a:cs typeface="Calibri"/>
                <a:sym typeface="Calibri"/>
              </a:rPr>
              <a:t>Ran example provided by Field II successfully (able to simulate a cyst phantom, save the data, and reconstruct the image using saved data)</a:t>
            </a:r>
            <a:endParaRPr b="0" i="0" sz="2300" u="none" cap="none" strike="noStrike">
              <a:solidFill>
                <a:srgbClr val="000000"/>
              </a:solidFill>
              <a:latin typeface="Calibri"/>
              <a:ea typeface="Calibri"/>
              <a:cs typeface="Calibri"/>
              <a:sym typeface="Calibri"/>
            </a:endParaRPr>
          </a:p>
          <a:p>
            <a:pPr indent="-374650" lvl="1" marL="914400" marR="0" rtl="0" algn="l">
              <a:lnSpc>
                <a:spcPct val="100000"/>
              </a:lnSpc>
              <a:spcBef>
                <a:spcPts val="0"/>
              </a:spcBef>
              <a:spcAft>
                <a:spcPts val="0"/>
              </a:spcAft>
              <a:buClr>
                <a:srgbClr val="000000"/>
              </a:buClr>
              <a:buSzPts val="2300"/>
              <a:buFont typeface="Calibri"/>
              <a:buChar char="○"/>
            </a:pPr>
            <a:r>
              <a:rPr b="0" i="0" lang="en-US" sz="2300" u="none" cap="none" strike="noStrike">
                <a:solidFill>
                  <a:srgbClr val="000000"/>
                </a:solidFill>
                <a:latin typeface="Calibri"/>
                <a:ea typeface="Calibri"/>
                <a:cs typeface="Calibri"/>
                <a:sym typeface="Calibri"/>
              </a:rPr>
              <a:t>Simulation takes time (~30 min) but creating the image takes </a:t>
            </a:r>
            <a:r>
              <a:rPr b="1" i="0" lang="en-US" sz="2300" u="none" cap="none" strike="noStrike">
                <a:solidFill>
                  <a:srgbClr val="000000"/>
                </a:solidFill>
                <a:latin typeface="Calibri"/>
                <a:ea typeface="Calibri"/>
                <a:cs typeface="Calibri"/>
                <a:sym typeface="Calibri"/>
              </a:rPr>
              <a:t>3s</a:t>
            </a:r>
            <a:endParaRPr b="1" i="0" sz="2300" u="none" cap="none" strike="noStrike">
              <a:solidFill>
                <a:srgbClr val="000000"/>
              </a:solidFill>
              <a:latin typeface="Calibri"/>
              <a:ea typeface="Calibri"/>
              <a:cs typeface="Calibri"/>
              <a:sym typeface="Calibri"/>
            </a:endParaRPr>
          </a:p>
          <a:p>
            <a:pPr indent="-374650" lvl="0" marL="457200" marR="0" rtl="0" algn="l">
              <a:lnSpc>
                <a:spcPct val="100000"/>
              </a:lnSpc>
              <a:spcBef>
                <a:spcPts val="0"/>
              </a:spcBef>
              <a:spcAft>
                <a:spcPts val="0"/>
              </a:spcAft>
              <a:buClr>
                <a:srgbClr val="000000"/>
              </a:buClr>
              <a:buSzPts val="2300"/>
              <a:buFont typeface="Calibri"/>
              <a:buChar char="●"/>
            </a:pPr>
            <a:r>
              <a:rPr b="0" i="0" lang="en-US" sz="2300" u="none" cap="none" strike="noStrike">
                <a:solidFill>
                  <a:srgbClr val="000000"/>
                </a:solidFill>
                <a:latin typeface="Calibri"/>
                <a:ea typeface="Calibri"/>
                <a:cs typeface="Calibri"/>
                <a:sym typeface="Calibri"/>
              </a:rPr>
              <a:t>Compiled Matlab code in C</a:t>
            </a:r>
            <a:endParaRPr b="0" i="0" sz="2300" u="none" cap="none" strike="noStrike">
              <a:solidFill>
                <a:srgbClr val="000000"/>
              </a:solidFill>
              <a:latin typeface="Calibri"/>
              <a:ea typeface="Calibri"/>
              <a:cs typeface="Calibri"/>
              <a:sym typeface="Calibri"/>
            </a:endParaRPr>
          </a:p>
        </p:txBody>
      </p:sp>
      <p:pic>
        <p:nvPicPr>
          <p:cNvPr id="299" name="Google Shape;299;g7288563296_0_0"/>
          <p:cNvPicPr preferRelativeResize="0"/>
          <p:nvPr/>
        </p:nvPicPr>
        <p:blipFill rotWithShape="1">
          <a:blip r:embed="rId4">
            <a:alphaModFix/>
          </a:blip>
          <a:srcRect b="0" l="0" r="0" t="0"/>
          <a:stretch/>
        </p:blipFill>
        <p:spPr>
          <a:xfrm>
            <a:off x="5918000" y="2260425"/>
            <a:ext cx="3073600" cy="4006418"/>
          </a:xfrm>
          <a:prstGeom prst="rect">
            <a:avLst/>
          </a:prstGeom>
          <a:noFill/>
          <a:ln>
            <a:noFill/>
          </a:ln>
        </p:spPr>
      </p:pic>
      <p:sp>
        <p:nvSpPr>
          <p:cNvPr id="300" name="Google Shape;300;g7288563296_0_0"/>
          <p:cNvSpPr txBox="1"/>
          <p:nvPr/>
        </p:nvSpPr>
        <p:spPr>
          <a:xfrm>
            <a:off x="7079100" y="62151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g7288563296_0_98"/>
          <p:cNvSpPr txBox="1"/>
          <p:nvPr/>
        </p:nvSpPr>
        <p:spPr>
          <a:xfrm>
            <a:off x="1188885" y="227066"/>
            <a:ext cx="74982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Verdana"/>
                <a:ea typeface="Verdana"/>
                <a:cs typeface="Verdana"/>
                <a:sym typeface="Verdana"/>
              </a:rPr>
              <a:t>An Implantable Wireless Ultrasound Device</a:t>
            </a:r>
            <a:br>
              <a:rPr b="1" i="0" lang="en-US" sz="2000" u="none" cap="none" strike="noStrike">
                <a:solidFill>
                  <a:schemeClr val="dk1"/>
                </a:solidFill>
                <a:latin typeface="Verdana"/>
                <a:ea typeface="Verdana"/>
                <a:cs typeface="Verdana"/>
                <a:sym typeface="Verdana"/>
              </a:rPr>
            </a:br>
            <a:r>
              <a:rPr b="1" i="0" lang="en-US" sz="2000" u="none" cap="none" strike="noStrike">
                <a:solidFill>
                  <a:schemeClr val="dk1"/>
                </a:solidFill>
                <a:latin typeface="Verdana"/>
                <a:ea typeface="Verdana"/>
                <a:cs typeface="Verdana"/>
                <a:sym typeface="Verdana"/>
              </a:rPr>
              <a:t>for Real-Time Diagnosis of Brain Diseases</a:t>
            </a:r>
            <a:endParaRPr b="1" i="0" sz="2000" u="none" cap="none" strike="noStrike">
              <a:solidFill>
                <a:schemeClr val="dk1"/>
              </a:solidFill>
              <a:latin typeface="Verdana"/>
              <a:ea typeface="Verdana"/>
              <a:cs typeface="Verdana"/>
              <a:sym typeface="Verdana"/>
            </a:endParaRPr>
          </a:p>
        </p:txBody>
      </p:sp>
      <p:pic>
        <p:nvPicPr>
          <p:cNvPr id="306" name="Google Shape;306;g7288563296_0_98"/>
          <p:cNvPicPr preferRelativeResize="0"/>
          <p:nvPr/>
        </p:nvPicPr>
        <p:blipFill rotWithShape="1">
          <a:blip r:embed="rId3">
            <a:alphaModFix/>
          </a:blip>
          <a:srcRect b="0" l="0" r="0" t="0"/>
          <a:stretch/>
        </p:blipFill>
        <p:spPr>
          <a:xfrm>
            <a:off x="0" y="0"/>
            <a:ext cx="1152789" cy="1005840"/>
          </a:xfrm>
          <a:prstGeom prst="rect">
            <a:avLst/>
          </a:prstGeom>
          <a:noFill/>
          <a:ln>
            <a:noFill/>
          </a:ln>
        </p:spPr>
      </p:pic>
      <p:sp>
        <p:nvSpPr>
          <p:cNvPr id="307" name="Google Shape;307;g7288563296_0_98"/>
          <p:cNvSpPr/>
          <p:nvPr/>
        </p:nvSpPr>
        <p:spPr>
          <a:xfrm>
            <a:off x="569225" y="1288425"/>
            <a:ext cx="8117700" cy="81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0" i="0" lang="en-US" sz="3100" u="none" cap="none" strike="noStrike">
                <a:solidFill>
                  <a:srgbClr val="0000FF"/>
                </a:solidFill>
                <a:latin typeface="Times New Roman"/>
                <a:ea typeface="Times New Roman"/>
                <a:cs typeface="Times New Roman"/>
                <a:sym typeface="Times New Roman"/>
              </a:rPr>
              <a:t>Documentation</a:t>
            </a:r>
            <a:endParaRPr b="0" i="0" sz="3100" u="none" cap="none" strike="noStrike">
              <a:solidFill>
                <a:schemeClr val="dk1"/>
              </a:solidFill>
              <a:latin typeface="Calibri"/>
              <a:ea typeface="Calibri"/>
              <a:cs typeface="Calibri"/>
              <a:sym typeface="Calibri"/>
            </a:endParaRPr>
          </a:p>
        </p:txBody>
      </p:sp>
      <p:pic>
        <p:nvPicPr>
          <p:cNvPr id="308" name="Google Shape;308;g7288563296_0_98"/>
          <p:cNvPicPr preferRelativeResize="0"/>
          <p:nvPr/>
        </p:nvPicPr>
        <p:blipFill rotWithShape="1">
          <a:blip r:embed="rId4">
            <a:alphaModFix/>
          </a:blip>
          <a:srcRect b="5124" l="30084" r="32539" t="28141"/>
          <a:stretch/>
        </p:blipFill>
        <p:spPr>
          <a:xfrm>
            <a:off x="696000" y="1882450"/>
            <a:ext cx="4891162" cy="4912151"/>
          </a:xfrm>
          <a:prstGeom prst="rect">
            <a:avLst/>
          </a:prstGeom>
          <a:noFill/>
          <a:ln>
            <a:noFill/>
          </a:ln>
        </p:spPr>
      </p:pic>
      <p:sp>
        <p:nvSpPr>
          <p:cNvPr id="309" name="Google Shape;309;g7288563296_0_98"/>
          <p:cNvSpPr txBox="1"/>
          <p:nvPr/>
        </p:nvSpPr>
        <p:spPr>
          <a:xfrm>
            <a:off x="7079100" y="62151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g7288563296_0_8"/>
          <p:cNvSpPr txBox="1"/>
          <p:nvPr/>
        </p:nvSpPr>
        <p:spPr>
          <a:xfrm>
            <a:off x="1188885" y="227066"/>
            <a:ext cx="74982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Verdana"/>
                <a:ea typeface="Verdana"/>
                <a:cs typeface="Verdana"/>
                <a:sym typeface="Verdana"/>
              </a:rPr>
              <a:t>An Implantable Wireless Ultrasound Device</a:t>
            </a:r>
            <a:br>
              <a:rPr b="1" i="0" lang="en-US" sz="2000" u="none" cap="none" strike="noStrike">
                <a:solidFill>
                  <a:schemeClr val="dk1"/>
                </a:solidFill>
                <a:latin typeface="Verdana"/>
                <a:ea typeface="Verdana"/>
                <a:cs typeface="Verdana"/>
                <a:sym typeface="Verdana"/>
              </a:rPr>
            </a:br>
            <a:r>
              <a:rPr b="1" i="0" lang="en-US" sz="2000" u="none" cap="none" strike="noStrike">
                <a:solidFill>
                  <a:schemeClr val="dk1"/>
                </a:solidFill>
                <a:latin typeface="Verdana"/>
                <a:ea typeface="Verdana"/>
                <a:cs typeface="Verdana"/>
                <a:sym typeface="Verdana"/>
              </a:rPr>
              <a:t>for Real-Time Diagnosis of Brain Diseases</a:t>
            </a:r>
            <a:endParaRPr b="1" i="0" sz="2000" u="none" cap="none" strike="noStrike">
              <a:solidFill>
                <a:schemeClr val="dk1"/>
              </a:solidFill>
              <a:latin typeface="Verdana"/>
              <a:ea typeface="Verdana"/>
              <a:cs typeface="Verdana"/>
              <a:sym typeface="Verdana"/>
            </a:endParaRPr>
          </a:p>
        </p:txBody>
      </p:sp>
      <p:pic>
        <p:nvPicPr>
          <p:cNvPr id="315" name="Google Shape;315;g7288563296_0_8"/>
          <p:cNvPicPr preferRelativeResize="0"/>
          <p:nvPr/>
        </p:nvPicPr>
        <p:blipFill rotWithShape="1">
          <a:blip r:embed="rId3">
            <a:alphaModFix/>
          </a:blip>
          <a:srcRect b="0" l="0" r="0" t="0"/>
          <a:stretch/>
        </p:blipFill>
        <p:spPr>
          <a:xfrm>
            <a:off x="0" y="0"/>
            <a:ext cx="1152789" cy="1005840"/>
          </a:xfrm>
          <a:prstGeom prst="rect">
            <a:avLst/>
          </a:prstGeom>
          <a:noFill/>
          <a:ln>
            <a:noFill/>
          </a:ln>
        </p:spPr>
      </p:pic>
      <p:sp>
        <p:nvSpPr>
          <p:cNvPr id="316" name="Google Shape;316;g7288563296_0_8"/>
          <p:cNvSpPr/>
          <p:nvPr/>
        </p:nvSpPr>
        <p:spPr>
          <a:xfrm>
            <a:off x="569225" y="1288425"/>
            <a:ext cx="8117700" cy="81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0" i="0" lang="en-US" sz="3100" u="none" cap="none" strike="noStrike">
                <a:solidFill>
                  <a:srgbClr val="0000FF"/>
                </a:solidFill>
                <a:latin typeface="Times New Roman"/>
                <a:ea typeface="Times New Roman"/>
                <a:cs typeface="Times New Roman"/>
                <a:sym typeface="Times New Roman"/>
              </a:rPr>
              <a:t>App Updates</a:t>
            </a:r>
            <a:endParaRPr b="0" i="0" sz="3100" u="none" cap="none" strike="noStrike">
              <a:solidFill>
                <a:schemeClr val="dk1"/>
              </a:solidFill>
              <a:latin typeface="Calibri"/>
              <a:ea typeface="Calibri"/>
              <a:cs typeface="Calibri"/>
              <a:sym typeface="Calibri"/>
            </a:endParaRPr>
          </a:p>
        </p:txBody>
      </p:sp>
      <p:sp>
        <p:nvSpPr>
          <p:cNvPr id="317" name="Google Shape;317;g7288563296_0_8"/>
          <p:cNvSpPr txBox="1"/>
          <p:nvPr/>
        </p:nvSpPr>
        <p:spPr>
          <a:xfrm>
            <a:off x="683000" y="2303025"/>
            <a:ext cx="5082600" cy="3656400"/>
          </a:xfrm>
          <a:prstGeom prst="rect">
            <a:avLst/>
          </a:prstGeom>
          <a:noFill/>
          <a:ln>
            <a:noFill/>
          </a:ln>
        </p:spPr>
        <p:txBody>
          <a:bodyPr anchorCtr="0" anchor="t" bIns="91425" lIns="91425" spcFirstLastPara="1" rIns="91425" wrap="square" tIns="91425">
            <a:noAutofit/>
          </a:bodyPr>
          <a:lstStyle/>
          <a:p>
            <a:pPr indent="-374650" lvl="0" marL="457200" marR="0" rtl="0" algn="l">
              <a:lnSpc>
                <a:spcPct val="100000"/>
              </a:lnSpc>
              <a:spcBef>
                <a:spcPts val="0"/>
              </a:spcBef>
              <a:spcAft>
                <a:spcPts val="0"/>
              </a:spcAft>
              <a:buClr>
                <a:schemeClr val="dk1"/>
              </a:buClr>
              <a:buSzPts val="2300"/>
              <a:buFont typeface="Calibri"/>
              <a:buChar char="●"/>
            </a:pPr>
            <a:r>
              <a:rPr b="0" i="0" lang="en-US" sz="2300" u="none" cap="none" strike="noStrike">
                <a:solidFill>
                  <a:schemeClr val="dk1"/>
                </a:solidFill>
                <a:latin typeface="Calibri"/>
                <a:ea typeface="Calibri"/>
                <a:cs typeface="Calibri"/>
                <a:sym typeface="Calibri"/>
              </a:rPr>
              <a:t>Wrote preliminary UI</a:t>
            </a:r>
            <a:endParaRPr b="0"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b="0" i="0" lang="en-US" sz="2300" u="none" cap="none" strike="noStrike">
                <a:solidFill>
                  <a:schemeClr val="dk1"/>
                </a:solidFill>
                <a:latin typeface="Calibri"/>
                <a:ea typeface="Calibri"/>
                <a:cs typeface="Calibri"/>
                <a:sym typeface="Calibri"/>
              </a:rPr>
              <a:t>Able to deploy the app onto a mobile phone for testing</a:t>
            </a:r>
            <a:endParaRPr b="0" i="0" sz="2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Calibri"/>
              <a:ea typeface="Calibri"/>
              <a:cs typeface="Calibri"/>
              <a:sym typeface="Calibri"/>
            </a:endParaRPr>
          </a:p>
        </p:txBody>
      </p:sp>
      <p:pic>
        <p:nvPicPr>
          <p:cNvPr id="318" name="Google Shape;318;g7288563296_0_8"/>
          <p:cNvPicPr preferRelativeResize="0"/>
          <p:nvPr/>
        </p:nvPicPr>
        <p:blipFill rotWithShape="1">
          <a:blip r:embed="rId4">
            <a:alphaModFix/>
          </a:blip>
          <a:srcRect b="0" l="0" r="0" t="0"/>
          <a:stretch/>
        </p:blipFill>
        <p:spPr>
          <a:xfrm>
            <a:off x="5897264" y="1005850"/>
            <a:ext cx="2688660" cy="5264776"/>
          </a:xfrm>
          <a:prstGeom prst="rect">
            <a:avLst/>
          </a:prstGeom>
          <a:noFill/>
          <a:ln>
            <a:noFill/>
          </a:ln>
        </p:spPr>
      </p:pic>
      <p:sp>
        <p:nvSpPr>
          <p:cNvPr id="319" name="Google Shape;319;g7288563296_0_8"/>
          <p:cNvSpPr txBox="1"/>
          <p:nvPr/>
        </p:nvSpPr>
        <p:spPr>
          <a:xfrm>
            <a:off x="7079100" y="62151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3"/>
          <p:cNvSpPr txBox="1"/>
          <p:nvPr>
            <p:ph type="title"/>
          </p:nvPr>
        </p:nvSpPr>
        <p:spPr>
          <a:xfrm>
            <a:off x="1140032" y="1201406"/>
            <a:ext cx="7341425" cy="91754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FF"/>
              </a:buClr>
              <a:buSzPts val="2400"/>
              <a:buFont typeface="Times New Roman"/>
              <a:buNone/>
            </a:pPr>
            <a:r>
              <a:rPr lang="en-US" sz="2400">
                <a:solidFill>
                  <a:srgbClr val="0000FF"/>
                </a:solidFill>
                <a:latin typeface="Times New Roman"/>
                <a:ea typeface="Times New Roman"/>
                <a:cs typeface="Times New Roman"/>
                <a:sym typeface="Times New Roman"/>
              </a:rPr>
              <a:t>Goal: An Implantable Ultrasound Device for Real-Time </a:t>
            </a:r>
            <a:br>
              <a:rPr lang="en-US" sz="2400">
                <a:solidFill>
                  <a:srgbClr val="0000FF"/>
                </a:solidFill>
                <a:latin typeface="Times New Roman"/>
                <a:ea typeface="Times New Roman"/>
                <a:cs typeface="Times New Roman"/>
                <a:sym typeface="Times New Roman"/>
              </a:rPr>
            </a:br>
            <a:r>
              <a:rPr lang="en-US" sz="2400">
                <a:solidFill>
                  <a:srgbClr val="0000FF"/>
                </a:solidFill>
                <a:latin typeface="Times New Roman"/>
                <a:ea typeface="Times New Roman"/>
                <a:cs typeface="Times New Roman"/>
                <a:sym typeface="Times New Roman"/>
              </a:rPr>
              <a:t>Diagnosis of Brain Diseases</a:t>
            </a:r>
            <a:endParaRPr sz="2400">
              <a:solidFill>
                <a:srgbClr val="0000FF"/>
              </a:solidFill>
              <a:latin typeface="Times New Roman"/>
              <a:ea typeface="Times New Roman"/>
              <a:cs typeface="Times New Roman"/>
              <a:sym typeface="Times New Roman"/>
            </a:endParaRPr>
          </a:p>
        </p:txBody>
      </p:sp>
      <p:sp>
        <p:nvSpPr>
          <p:cNvPr id="94" name="Google Shape;94;p3"/>
          <p:cNvSpPr txBox="1"/>
          <p:nvPr>
            <p:ph idx="1" type="body"/>
          </p:nvPr>
        </p:nvSpPr>
        <p:spPr>
          <a:xfrm>
            <a:off x="1152789" y="2443980"/>
            <a:ext cx="7662660" cy="3468349"/>
          </a:xfrm>
          <a:prstGeom prst="rect">
            <a:avLst/>
          </a:prstGeom>
          <a:noFill/>
          <a:ln>
            <a:noFill/>
          </a:ln>
        </p:spPr>
        <p:txBody>
          <a:bodyPr anchorCtr="0" anchor="t" bIns="45700" lIns="91425" spcFirstLastPara="1" rIns="91425" wrap="square" tIns="45700">
            <a:normAutofit/>
          </a:bodyPr>
          <a:lstStyle/>
          <a:p>
            <a:pPr indent="-228600" lvl="0" marL="228600" rtl="0" algn="l">
              <a:lnSpc>
                <a:spcPct val="150000"/>
              </a:lnSpc>
              <a:spcBef>
                <a:spcPts val="0"/>
              </a:spcBef>
              <a:spcAft>
                <a:spcPts val="0"/>
              </a:spcAft>
              <a:buClr>
                <a:schemeClr val="dk1"/>
              </a:buClr>
              <a:buSzPts val="2000"/>
              <a:buChar char="•"/>
            </a:pPr>
            <a:r>
              <a:rPr b="1" lang="en-US" sz="2000">
                <a:latin typeface="Times New Roman"/>
                <a:ea typeface="Times New Roman"/>
                <a:cs typeface="Times New Roman"/>
                <a:sym typeface="Times New Roman"/>
              </a:rPr>
              <a:t>To </a:t>
            </a:r>
            <a:r>
              <a:rPr lang="en-US" sz="2000">
                <a:latin typeface="Times New Roman"/>
                <a:ea typeface="Times New Roman"/>
                <a:cs typeface="Times New Roman"/>
                <a:sym typeface="Times New Roman"/>
              </a:rPr>
              <a:t>Develop the first implantable ultrasound device for long-term post-neurosurgical monitoring. </a:t>
            </a:r>
            <a:endParaRPr sz="2000">
              <a:latin typeface="Times New Roman"/>
              <a:ea typeface="Times New Roman"/>
              <a:cs typeface="Times New Roman"/>
              <a:sym typeface="Times New Roman"/>
            </a:endParaRPr>
          </a:p>
          <a:p>
            <a:pPr indent="-228600" lvl="0" marL="228600" rtl="0" algn="l">
              <a:lnSpc>
                <a:spcPct val="150000"/>
              </a:lnSpc>
              <a:spcBef>
                <a:spcPts val="1000"/>
              </a:spcBef>
              <a:spcAft>
                <a:spcPts val="0"/>
              </a:spcAft>
              <a:buClr>
                <a:schemeClr val="dk1"/>
              </a:buClr>
              <a:buSzPts val="2000"/>
              <a:buChar char="•"/>
            </a:pPr>
            <a:r>
              <a:rPr lang="en-US" sz="2000">
                <a:latin typeface="Times New Roman"/>
                <a:ea typeface="Times New Roman"/>
                <a:cs typeface="Times New Roman"/>
                <a:sym typeface="Times New Roman"/>
              </a:rPr>
              <a:t>The primary aim is to monitor the potential regrowth of brain tumor in real-time using an app. The ultrasound smart device will also assist physicians to monitor bleeding, cyst, growing tumor, etc., of the over 11 million patients that are affected annually with brain diseases.</a:t>
            </a:r>
            <a:endParaRPr sz="2000">
              <a:latin typeface="Times New Roman"/>
              <a:ea typeface="Times New Roman"/>
              <a:cs typeface="Times New Roman"/>
              <a:sym typeface="Times New Roman"/>
            </a:endParaRPr>
          </a:p>
          <a:p>
            <a:pPr indent="-177800" lvl="0" marL="228600" rtl="0" algn="l">
              <a:lnSpc>
                <a:spcPct val="90000"/>
              </a:lnSpc>
              <a:spcBef>
                <a:spcPts val="1000"/>
              </a:spcBef>
              <a:spcAft>
                <a:spcPts val="0"/>
              </a:spcAft>
              <a:buClr>
                <a:schemeClr val="dk1"/>
              </a:buClr>
              <a:buSzPts val="800"/>
              <a:buNone/>
            </a:pPr>
            <a:r>
              <a:t/>
            </a:r>
            <a:endParaRPr b="1" sz="800">
              <a:latin typeface="Verdana"/>
              <a:ea typeface="Verdana"/>
              <a:cs typeface="Verdana"/>
              <a:sym typeface="Verdana"/>
            </a:endParaRPr>
          </a:p>
        </p:txBody>
      </p:sp>
      <p:pic>
        <p:nvPicPr>
          <p:cNvPr id="95" name="Google Shape;95;p3"/>
          <p:cNvPicPr preferRelativeResize="0"/>
          <p:nvPr/>
        </p:nvPicPr>
        <p:blipFill rotWithShape="1">
          <a:blip r:embed="rId3">
            <a:alphaModFix/>
          </a:blip>
          <a:srcRect b="0" l="0" r="0" t="0"/>
          <a:stretch/>
        </p:blipFill>
        <p:spPr>
          <a:xfrm>
            <a:off x="0" y="0"/>
            <a:ext cx="1152789" cy="1005840"/>
          </a:xfrm>
          <a:prstGeom prst="rect">
            <a:avLst/>
          </a:prstGeom>
          <a:noFill/>
          <a:ln>
            <a:noFill/>
          </a:ln>
        </p:spPr>
      </p:pic>
      <p:sp>
        <p:nvSpPr>
          <p:cNvPr id="96" name="Google Shape;96;p3"/>
          <p:cNvSpPr txBox="1"/>
          <p:nvPr/>
        </p:nvSpPr>
        <p:spPr>
          <a:xfrm>
            <a:off x="1140032" y="213756"/>
            <a:ext cx="7901585" cy="662624"/>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959"/>
              <a:buFont typeface="Times New Roman"/>
              <a:buNone/>
            </a:pPr>
            <a:r>
              <a:rPr b="0" i="0" lang="en-US" sz="3959" u="none" cap="none" strike="noStrike">
                <a:solidFill>
                  <a:schemeClr val="dk1"/>
                </a:solidFill>
                <a:latin typeface="Times New Roman"/>
                <a:ea typeface="Times New Roman"/>
                <a:cs typeface="Times New Roman"/>
                <a:sym typeface="Times New Roman"/>
              </a:rPr>
              <a:t>Neuroplastic Surgery Center</a:t>
            </a:r>
            <a:endParaRPr b="0" i="0" sz="1400" u="none" cap="none" strike="noStrike">
              <a:solidFill>
                <a:srgbClr val="000000"/>
              </a:solidFill>
              <a:latin typeface="Arial"/>
              <a:ea typeface="Arial"/>
              <a:cs typeface="Arial"/>
              <a:sym typeface="Arial"/>
            </a:endParaRPr>
          </a:p>
        </p:txBody>
      </p:sp>
      <p:sp>
        <p:nvSpPr>
          <p:cNvPr id="97" name="Google Shape;97;p3"/>
          <p:cNvSpPr txBox="1"/>
          <p:nvPr/>
        </p:nvSpPr>
        <p:spPr>
          <a:xfrm>
            <a:off x="7079100" y="62151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pic>
        <p:nvPicPr>
          <p:cNvPr id="324" name="Google Shape;324;g7f7d9a3db6_0_1"/>
          <p:cNvPicPr preferRelativeResize="0"/>
          <p:nvPr/>
        </p:nvPicPr>
        <p:blipFill rotWithShape="1">
          <a:blip r:embed="rId3">
            <a:alphaModFix/>
          </a:blip>
          <a:srcRect b="0" l="0" r="0" t="0"/>
          <a:stretch/>
        </p:blipFill>
        <p:spPr>
          <a:xfrm>
            <a:off x="-1" y="0"/>
            <a:ext cx="1152789" cy="1005840"/>
          </a:xfrm>
          <a:prstGeom prst="rect">
            <a:avLst/>
          </a:prstGeom>
          <a:noFill/>
          <a:ln>
            <a:noFill/>
          </a:ln>
        </p:spPr>
      </p:pic>
      <p:sp>
        <p:nvSpPr>
          <p:cNvPr id="325" name="Google Shape;325;g7f7d9a3db6_0_1"/>
          <p:cNvSpPr txBox="1"/>
          <p:nvPr/>
        </p:nvSpPr>
        <p:spPr>
          <a:xfrm>
            <a:off x="1188885" y="227066"/>
            <a:ext cx="74982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Verdana"/>
                <a:ea typeface="Verdana"/>
                <a:cs typeface="Verdana"/>
                <a:sym typeface="Verdana"/>
              </a:rPr>
              <a:t>An Implantable Wireless Ultrasound Device</a:t>
            </a:r>
            <a:br>
              <a:rPr b="1" i="0" lang="en-US" sz="2000" u="none" cap="none" strike="noStrike">
                <a:solidFill>
                  <a:schemeClr val="dk1"/>
                </a:solidFill>
                <a:latin typeface="Verdana"/>
                <a:ea typeface="Verdana"/>
                <a:cs typeface="Verdana"/>
                <a:sym typeface="Verdana"/>
              </a:rPr>
            </a:br>
            <a:r>
              <a:rPr b="1" i="0" lang="en-US" sz="2000" u="none" cap="none" strike="noStrike">
                <a:solidFill>
                  <a:schemeClr val="dk1"/>
                </a:solidFill>
                <a:latin typeface="Verdana"/>
                <a:ea typeface="Verdana"/>
                <a:cs typeface="Verdana"/>
                <a:sym typeface="Verdana"/>
              </a:rPr>
              <a:t>for Real-Time Diagnosis of Brain Diseases</a:t>
            </a:r>
            <a:endParaRPr b="1" i="0" sz="2000" u="none" cap="none" strike="noStrike">
              <a:solidFill>
                <a:schemeClr val="dk1"/>
              </a:solidFill>
              <a:latin typeface="Verdana"/>
              <a:ea typeface="Verdana"/>
              <a:cs typeface="Verdana"/>
              <a:sym typeface="Verdana"/>
            </a:endParaRPr>
          </a:p>
        </p:txBody>
      </p:sp>
      <p:graphicFrame>
        <p:nvGraphicFramePr>
          <p:cNvPr id="326" name="Google Shape;326;g7f7d9a3db6_0_1"/>
          <p:cNvGraphicFramePr/>
          <p:nvPr/>
        </p:nvGraphicFramePr>
        <p:xfrm>
          <a:off x="294672" y="1978707"/>
          <a:ext cx="3000000" cy="3000000"/>
        </p:xfrm>
        <a:graphic>
          <a:graphicData uri="http://schemas.openxmlformats.org/drawingml/2006/table">
            <a:tbl>
              <a:tblPr bandRow="1" firstRow="1">
                <a:noFill/>
                <a:tableStyleId>{4259C2B6-F85E-443F-8FDE-447A2913CA32}</a:tableStyleId>
              </a:tblPr>
              <a:tblGrid>
                <a:gridCol w="845150"/>
                <a:gridCol w="6280175"/>
                <a:gridCol w="1429350"/>
              </a:tblGrid>
              <a:tr h="5813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Dates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Goals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Status</a:t>
                      </a:r>
                      <a:endParaRPr sz="1800" u="none" cap="none" strike="noStrike"/>
                    </a:p>
                  </a:txBody>
                  <a:tcPr marT="45725" marB="45725" marR="91450" marL="91450"/>
                </a:tc>
              </a:tr>
              <a:tr h="7287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4/3</a:t>
                      </a:r>
                      <a:endParaRPr sz="1400" u="none" cap="none" strike="noStrike"/>
                    </a:p>
                  </a:txBody>
                  <a:tcPr marT="45725" marB="45725" marR="91450" marL="91450"/>
                </a:tc>
                <a:tc>
                  <a:txBody>
                    <a:bodyPr/>
                    <a:lstStyle/>
                    <a:p>
                      <a:pPr indent="-273050" lvl="0" marL="285750" marR="0" rtl="0" algn="l">
                        <a:lnSpc>
                          <a:spcPct val="100000"/>
                        </a:lnSpc>
                        <a:spcBef>
                          <a:spcPts val="0"/>
                        </a:spcBef>
                        <a:spcAft>
                          <a:spcPts val="0"/>
                        </a:spcAft>
                        <a:buClr>
                          <a:schemeClr val="dk1"/>
                        </a:buClr>
                        <a:buSzPts val="1600"/>
                        <a:buFont typeface="Arial"/>
                        <a:buChar char="•"/>
                      </a:pPr>
                      <a:r>
                        <a:rPr lang="en-US" sz="1600" u="none" cap="none" strike="noStrike"/>
                        <a:t>Have Matlab simulation/beamforming code finalized</a:t>
                      </a:r>
                      <a:endParaRPr sz="1600" u="none" cap="none" strike="noStrike"/>
                    </a:p>
                    <a:p>
                      <a:pPr indent="-273050" lvl="0" marL="285750" marR="0" rtl="0" algn="l">
                        <a:lnSpc>
                          <a:spcPct val="100000"/>
                        </a:lnSpc>
                        <a:spcBef>
                          <a:spcPts val="0"/>
                        </a:spcBef>
                        <a:spcAft>
                          <a:spcPts val="0"/>
                        </a:spcAft>
                        <a:buClr>
                          <a:srgbClr val="000000"/>
                        </a:buClr>
                        <a:buSzPts val="1600"/>
                        <a:buFont typeface="Arial"/>
                        <a:buChar char="•"/>
                      </a:pPr>
                      <a:r>
                        <a:rPr lang="en-US" sz="1600" u="none" cap="none" strike="noStrike"/>
                        <a:t>Preliminary UI written, displayed in XCode Simulator</a:t>
                      </a:r>
                      <a:endParaRPr sz="1600" u="none" cap="none" strike="noStrike"/>
                    </a:p>
                  </a:txBody>
                  <a:tcPr marT="45725" marB="45725" marR="91450" marL="91450"/>
                </a:tc>
                <a:tc>
                  <a:txBody>
                    <a:bodyPr/>
                    <a:lstStyle/>
                    <a:p>
                      <a:pPr indent="-171450" lvl="0" marL="285750" marR="0" rtl="0" algn="l">
                        <a:lnSpc>
                          <a:spcPct val="100000"/>
                        </a:lnSpc>
                        <a:spcBef>
                          <a:spcPts val="0"/>
                        </a:spcBef>
                        <a:spcAft>
                          <a:spcPts val="0"/>
                        </a:spcAft>
                        <a:buClr>
                          <a:srgbClr val="000000"/>
                        </a:buClr>
                        <a:buSzPts val="1600"/>
                        <a:buFont typeface="Arial"/>
                        <a:buNone/>
                      </a:pPr>
                      <a:r>
                        <a:rPr lang="en-US" sz="1600" u="none" cap="none" strike="noStrike"/>
                        <a:t>Done</a:t>
                      </a:r>
                      <a:endParaRPr sz="1600" u="none" cap="none" strike="noStrike"/>
                    </a:p>
                    <a:p>
                      <a:pPr indent="-171450" lvl="0" marL="285750" marR="0" rtl="0" algn="l">
                        <a:lnSpc>
                          <a:spcPct val="100000"/>
                        </a:lnSpc>
                        <a:spcBef>
                          <a:spcPts val="0"/>
                        </a:spcBef>
                        <a:spcAft>
                          <a:spcPts val="0"/>
                        </a:spcAft>
                        <a:buClr>
                          <a:srgbClr val="000000"/>
                        </a:buClr>
                        <a:buSzPts val="1600"/>
                        <a:buFont typeface="Arial"/>
                        <a:buNone/>
                      </a:pPr>
                      <a:r>
                        <a:rPr lang="en-US" sz="1600" u="none" cap="none" strike="noStrike"/>
                        <a:t>Done</a:t>
                      </a:r>
                      <a:endParaRPr sz="1600" u="none" cap="none" strike="noStrike"/>
                    </a:p>
                  </a:txBody>
                  <a:tcPr marT="45725" marB="45725" marR="91450" marL="91450"/>
                </a:tc>
              </a:tr>
              <a:tr h="9187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4/10</a:t>
                      </a:r>
                      <a:endParaRPr sz="1400" u="none" cap="none" strike="noStrike"/>
                    </a:p>
                  </a:txBody>
                  <a:tcPr marT="45725" marB="45725" marR="91450" marL="91450"/>
                </a:tc>
                <a:tc>
                  <a:txBody>
                    <a:bodyPr/>
                    <a:lstStyle/>
                    <a:p>
                      <a:pPr indent="-273050" lvl="0" marL="285750" marR="0" rtl="0" algn="l">
                        <a:lnSpc>
                          <a:spcPct val="100000"/>
                        </a:lnSpc>
                        <a:spcBef>
                          <a:spcPts val="0"/>
                        </a:spcBef>
                        <a:spcAft>
                          <a:spcPts val="0"/>
                        </a:spcAft>
                        <a:buClr>
                          <a:schemeClr val="dk1"/>
                        </a:buClr>
                        <a:buSzPts val="1600"/>
                        <a:buFont typeface="Arial"/>
                        <a:buChar char="•"/>
                      </a:pPr>
                      <a:r>
                        <a:rPr lang="en-US" sz="1600" u="none" cap="none" strike="noStrike">
                          <a:highlight>
                            <a:srgbClr val="FFFF00"/>
                          </a:highlight>
                        </a:rPr>
                        <a:t>Display Clarius image in our app</a:t>
                      </a:r>
                      <a:endParaRPr sz="1600" u="none" cap="none" strike="noStrike">
                        <a:highlight>
                          <a:srgbClr val="FFFF00"/>
                        </a:highlight>
                      </a:endParaRPr>
                    </a:p>
                    <a:p>
                      <a:pPr indent="-273050" lvl="0" marL="285750" marR="0" rtl="0" algn="l">
                        <a:lnSpc>
                          <a:spcPct val="100000"/>
                        </a:lnSpc>
                        <a:spcBef>
                          <a:spcPts val="0"/>
                        </a:spcBef>
                        <a:spcAft>
                          <a:spcPts val="0"/>
                        </a:spcAft>
                        <a:buClr>
                          <a:srgbClr val="000000"/>
                        </a:buClr>
                        <a:buSzPts val="1600"/>
                        <a:buFont typeface="Arial"/>
                        <a:buChar char="•"/>
                      </a:pPr>
                      <a:r>
                        <a:rPr lang="en-US" sz="1600" u="none" cap="none" strike="noStrike"/>
                        <a:t>Compile Matlab beamforming code into C</a:t>
                      </a:r>
                      <a:endParaRPr sz="1600" u="none" cap="none" strike="noStrike"/>
                    </a:p>
                    <a:p>
                      <a:pPr indent="-273050" lvl="0" marL="285750" marR="0" rtl="0" algn="l">
                        <a:lnSpc>
                          <a:spcPct val="100000"/>
                        </a:lnSpc>
                        <a:spcBef>
                          <a:spcPts val="0"/>
                        </a:spcBef>
                        <a:spcAft>
                          <a:spcPts val="0"/>
                        </a:spcAft>
                        <a:buClr>
                          <a:srgbClr val="000000"/>
                        </a:buClr>
                        <a:buSzPts val="1600"/>
                        <a:buFont typeface="Arial"/>
                        <a:buChar char="•"/>
                      </a:pPr>
                      <a:r>
                        <a:rPr lang="en-US" sz="1600" u="none" cap="none" strike="noStrike">
                          <a:highlight>
                            <a:srgbClr val="FFFF00"/>
                          </a:highlight>
                        </a:rPr>
                        <a:t>CSV file communication (bluetooth) from Arduino to app</a:t>
                      </a:r>
                      <a:endParaRPr sz="1600" u="none" cap="none" strike="noStrike">
                        <a:highlight>
                          <a:srgbClr val="FFFF00"/>
                        </a:highlight>
                      </a:endParaRPr>
                    </a:p>
                  </a:txBody>
                  <a:tcPr marT="45725" marB="45725" marR="91450" marL="91450"/>
                </a:tc>
                <a:tc>
                  <a:txBody>
                    <a:bodyPr/>
                    <a:lstStyle/>
                    <a:p>
                      <a:pPr indent="-171450" lvl="0" marL="285750" marR="0" rtl="0" algn="l">
                        <a:lnSpc>
                          <a:spcPct val="100000"/>
                        </a:lnSpc>
                        <a:spcBef>
                          <a:spcPts val="0"/>
                        </a:spcBef>
                        <a:spcAft>
                          <a:spcPts val="0"/>
                        </a:spcAft>
                        <a:buClr>
                          <a:srgbClr val="000000"/>
                        </a:buClr>
                        <a:buSzPts val="1600"/>
                        <a:buFont typeface="Arial"/>
                        <a:buNone/>
                      </a:pPr>
                      <a:r>
                        <a:rPr lang="en-US" sz="1600" u="none" cap="none" strike="noStrike"/>
                        <a:t>In progress</a:t>
                      </a:r>
                      <a:endParaRPr sz="1600" u="none" cap="none" strike="noStrike"/>
                    </a:p>
                    <a:p>
                      <a:pPr indent="-171450" lvl="0" marL="285750" marR="0" rtl="0" algn="l">
                        <a:lnSpc>
                          <a:spcPct val="100000"/>
                        </a:lnSpc>
                        <a:spcBef>
                          <a:spcPts val="0"/>
                        </a:spcBef>
                        <a:spcAft>
                          <a:spcPts val="0"/>
                        </a:spcAft>
                        <a:buClr>
                          <a:srgbClr val="000000"/>
                        </a:buClr>
                        <a:buSzPts val="1600"/>
                        <a:buFont typeface="Arial"/>
                        <a:buNone/>
                      </a:pPr>
                      <a:r>
                        <a:rPr lang="en-US" sz="1600" u="none" cap="none" strike="noStrike"/>
                        <a:t>Done</a:t>
                      </a:r>
                      <a:endParaRPr sz="1600" u="none" cap="none" strike="noStrike"/>
                    </a:p>
                    <a:p>
                      <a:pPr indent="-171450" lvl="0" marL="285750" marR="0" rtl="0" algn="l">
                        <a:lnSpc>
                          <a:spcPct val="100000"/>
                        </a:lnSpc>
                        <a:spcBef>
                          <a:spcPts val="0"/>
                        </a:spcBef>
                        <a:spcAft>
                          <a:spcPts val="0"/>
                        </a:spcAft>
                        <a:buClr>
                          <a:srgbClr val="000000"/>
                        </a:buClr>
                        <a:buSzPts val="1600"/>
                        <a:buFont typeface="Arial"/>
                        <a:buNone/>
                      </a:pPr>
                      <a:r>
                        <a:rPr lang="en-US" sz="1600" u="none" cap="none" strike="noStrike"/>
                        <a:t>In progress</a:t>
                      </a:r>
                      <a:endParaRPr sz="1600" u="none" cap="none" strike="noStrike"/>
                    </a:p>
                  </a:txBody>
                  <a:tcPr marT="45725" marB="45725" marR="91450" marL="91450"/>
                </a:tc>
              </a:tr>
              <a:tr h="5813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4/17</a:t>
                      </a:r>
                      <a:endParaRPr sz="1400" u="none" cap="none" strike="noStrike"/>
                    </a:p>
                  </a:txBody>
                  <a:tcPr marT="45725" marB="45725" marR="91450" marL="91450"/>
                </a:tc>
                <a:tc>
                  <a:txBody>
                    <a:bodyPr/>
                    <a:lstStyle/>
                    <a:p>
                      <a:pPr indent="-273050" lvl="0" marL="285750" marR="0" rtl="0" algn="l">
                        <a:lnSpc>
                          <a:spcPct val="100000"/>
                        </a:lnSpc>
                        <a:spcBef>
                          <a:spcPts val="0"/>
                        </a:spcBef>
                        <a:spcAft>
                          <a:spcPts val="0"/>
                        </a:spcAft>
                        <a:buClr>
                          <a:schemeClr val="dk1"/>
                        </a:buClr>
                        <a:buSzPts val="1600"/>
                        <a:buFont typeface="Arial"/>
                        <a:buChar char="•"/>
                      </a:pPr>
                      <a:r>
                        <a:rPr lang="en-US" sz="1600" u="none" cap="none" strike="noStrike">
                          <a:highlight>
                            <a:srgbClr val="FFFF00"/>
                          </a:highlight>
                        </a:rPr>
                        <a:t>Be able to beamform locally saved data</a:t>
                      </a:r>
                      <a:endParaRPr sz="1200" u="none" cap="none" strike="noStrike">
                        <a:highlight>
                          <a:srgbClr val="FFFF00"/>
                        </a:highlight>
                      </a:endParaRPr>
                    </a:p>
                  </a:txBody>
                  <a:tcPr marT="45725" marB="45725" marR="91450" marL="91450"/>
                </a:tc>
                <a:tc>
                  <a:txBody>
                    <a:bodyPr/>
                    <a:lstStyle/>
                    <a:p>
                      <a:pPr indent="0" lvl="0" marL="114300" marR="0" rtl="0" algn="l">
                        <a:lnSpc>
                          <a:spcPct val="100000"/>
                        </a:lnSpc>
                        <a:spcBef>
                          <a:spcPts val="0"/>
                        </a:spcBef>
                        <a:spcAft>
                          <a:spcPts val="0"/>
                        </a:spcAft>
                        <a:buClr>
                          <a:srgbClr val="000000"/>
                        </a:buClr>
                        <a:buSzPts val="1600"/>
                        <a:buFont typeface="Arial"/>
                        <a:buNone/>
                      </a:pPr>
                      <a:r>
                        <a:rPr lang="en-US" sz="1600" u="none" cap="none" strike="noStrike"/>
                        <a:t>In progress</a:t>
                      </a:r>
                      <a:endParaRPr sz="1600" u="none" cap="none" strike="noStrike"/>
                    </a:p>
                  </a:txBody>
                  <a:tcPr marT="45725" marB="45725" marR="91450" marL="91450"/>
                </a:tc>
              </a:tr>
              <a:tr h="5813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4/24</a:t>
                      </a:r>
                      <a:endParaRPr sz="1400" u="none" cap="none" strike="noStrike"/>
                    </a:p>
                  </a:txBody>
                  <a:tcPr marT="45725" marB="45725" marR="91450" marL="91450"/>
                </a:tc>
                <a:tc>
                  <a:txBody>
                    <a:bodyPr/>
                    <a:lstStyle/>
                    <a:p>
                      <a:pPr indent="-273050" lvl="0" marL="285750" marR="0" rtl="0" algn="l">
                        <a:lnSpc>
                          <a:spcPct val="100000"/>
                        </a:lnSpc>
                        <a:spcBef>
                          <a:spcPts val="0"/>
                        </a:spcBef>
                        <a:spcAft>
                          <a:spcPts val="0"/>
                        </a:spcAft>
                        <a:buClr>
                          <a:schemeClr val="dk1"/>
                        </a:buClr>
                        <a:buSzPts val="1600"/>
                        <a:buFont typeface="Arial"/>
                        <a:buChar char="•"/>
                      </a:pPr>
                      <a:r>
                        <a:rPr lang="en-US" sz="1600" u="none" cap="none" strike="noStrike"/>
                        <a:t>Be able to beamform bluetooth transmitted saved data</a:t>
                      </a:r>
                      <a:endParaRPr sz="1200" u="none" cap="none" strike="noStrike"/>
                    </a:p>
                  </a:txBody>
                  <a:tcPr marT="45725" marB="45725" marR="91450" marL="91450"/>
                </a:tc>
                <a:tc>
                  <a:txBody>
                    <a:bodyPr/>
                    <a:lstStyle/>
                    <a:p>
                      <a:pPr indent="-171450" lvl="0" marL="285750" marR="0" rtl="0" algn="l">
                        <a:lnSpc>
                          <a:spcPct val="100000"/>
                        </a:lnSpc>
                        <a:spcBef>
                          <a:spcPts val="0"/>
                        </a:spcBef>
                        <a:spcAft>
                          <a:spcPts val="0"/>
                        </a:spcAft>
                        <a:buClr>
                          <a:srgbClr val="000000"/>
                        </a:buClr>
                        <a:buSzPts val="1600"/>
                        <a:buFont typeface="Arial"/>
                        <a:buNone/>
                      </a:pPr>
                      <a:r>
                        <a:rPr lang="en-US" sz="1600" u="none" cap="none" strike="noStrike"/>
                        <a:t>In progress</a:t>
                      </a:r>
                      <a:endParaRPr sz="1600" u="none" cap="none" strike="noStrike"/>
                    </a:p>
                  </a:txBody>
                  <a:tcPr marT="45725" marB="45725" marR="91450" marL="91450"/>
                </a:tc>
              </a:tr>
              <a:tr h="5813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5/1</a:t>
                      </a:r>
                      <a:endParaRPr sz="1400" u="none" cap="none" strike="noStrike"/>
                    </a:p>
                  </a:txBody>
                  <a:tcPr marT="45725" marB="45725" marR="91450" marL="91450"/>
                </a:tc>
                <a:tc>
                  <a:txBody>
                    <a:bodyPr/>
                    <a:lstStyle/>
                    <a:p>
                      <a:pPr indent="-273050" lvl="0" marL="285750" marR="0" rtl="0" algn="l">
                        <a:lnSpc>
                          <a:spcPct val="100000"/>
                        </a:lnSpc>
                        <a:spcBef>
                          <a:spcPts val="0"/>
                        </a:spcBef>
                        <a:spcAft>
                          <a:spcPts val="0"/>
                        </a:spcAft>
                        <a:buClr>
                          <a:schemeClr val="dk1"/>
                        </a:buClr>
                        <a:buSzPts val="1600"/>
                        <a:buFont typeface="Arial"/>
                        <a:buChar char="•"/>
                      </a:pPr>
                      <a:r>
                        <a:rPr lang="en-US" sz="1600" u="none" cap="none" strike="noStrike"/>
                        <a:t>Preliminary draft of paper</a:t>
                      </a:r>
                      <a:endParaRPr sz="1200" u="none" cap="none" strike="noStrike"/>
                    </a:p>
                  </a:txBody>
                  <a:tcPr marT="45725" marB="45725" marR="91450" marL="91450"/>
                </a:tc>
                <a:tc>
                  <a:txBody>
                    <a:bodyPr/>
                    <a:lstStyle/>
                    <a:p>
                      <a:pPr indent="-171450" lvl="0" marL="285750" marR="0" rtl="0" algn="l">
                        <a:lnSpc>
                          <a:spcPct val="100000"/>
                        </a:lnSpc>
                        <a:spcBef>
                          <a:spcPts val="0"/>
                        </a:spcBef>
                        <a:spcAft>
                          <a:spcPts val="0"/>
                        </a:spcAft>
                        <a:buClr>
                          <a:srgbClr val="000000"/>
                        </a:buClr>
                        <a:buSzPts val="1600"/>
                        <a:buFont typeface="Arial"/>
                        <a:buNone/>
                      </a:pPr>
                      <a:r>
                        <a:rPr lang="en-US" sz="1600" u="none" cap="none" strike="noStrike"/>
                        <a:t>Not started</a:t>
                      </a:r>
                      <a:endParaRPr sz="1600" u="none" cap="none" strike="noStrike"/>
                    </a:p>
                  </a:txBody>
                  <a:tcPr marT="45725" marB="45725" marR="91450" marL="91450"/>
                </a:tc>
              </a:tr>
              <a:tr h="5813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5/8</a:t>
                      </a:r>
                      <a:endParaRPr sz="1400" u="none" cap="none" strike="noStrike"/>
                    </a:p>
                  </a:txBody>
                  <a:tcPr marT="45725" marB="45725" marR="91450" marL="91450"/>
                </a:tc>
                <a:tc>
                  <a:txBody>
                    <a:bodyPr/>
                    <a:lstStyle/>
                    <a:p>
                      <a:pPr indent="-273050" lvl="0" marL="285750" marR="0" rtl="0" algn="l">
                        <a:lnSpc>
                          <a:spcPct val="100000"/>
                        </a:lnSpc>
                        <a:spcBef>
                          <a:spcPts val="0"/>
                        </a:spcBef>
                        <a:spcAft>
                          <a:spcPts val="0"/>
                        </a:spcAft>
                        <a:buClr>
                          <a:schemeClr val="dk1"/>
                        </a:buClr>
                        <a:buSzPts val="1600"/>
                        <a:buFont typeface="Arial"/>
                        <a:buChar char="•"/>
                      </a:pPr>
                      <a:r>
                        <a:rPr lang="en-US" sz="1600" u="none" cap="none" strike="noStrike"/>
                        <a:t>Final draft of paper</a:t>
                      </a:r>
                      <a:endParaRPr sz="1200" u="none" cap="none" strike="noStrike"/>
                    </a:p>
                  </a:txBody>
                  <a:tcPr marT="45725" marB="45725" marR="91450" marL="91450"/>
                </a:tc>
                <a:tc>
                  <a:txBody>
                    <a:bodyPr/>
                    <a:lstStyle/>
                    <a:p>
                      <a:pPr indent="-171450" lvl="0" marL="285750" marR="0" rtl="0" algn="l">
                        <a:lnSpc>
                          <a:spcPct val="100000"/>
                        </a:lnSpc>
                        <a:spcBef>
                          <a:spcPts val="0"/>
                        </a:spcBef>
                        <a:spcAft>
                          <a:spcPts val="0"/>
                        </a:spcAft>
                        <a:buClr>
                          <a:srgbClr val="000000"/>
                        </a:buClr>
                        <a:buSzPts val="1600"/>
                        <a:buFont typeface="Arial"/>
                        <a:buNone/>
                      </a:pPr>
                      <a:r>
                        <a:rPr lang="en-US" sz="1600" u="none" cap="none" strike="noStrike"/>
                        <a:t>Not started</a:t>
                      </a:r>
                      <a:endParaRPr sz="1600" u="none" cap="none" strike="noStrike"/>
                    </a:p>
                  </a:txBody>
                  <a:tcPr marT="45725" marB="45725" marR="91450" marL="91450"/>
                </a:tc>
              </a:tr>
            </a:tbl>
          </a:graphicData>
        </a:graphic>
      </p:graphicFrame>
      <p:sp>
        <p:nvSpPr>
          <p:cNvPr id="327" name="Google Shape;327;g7f7d9a3db6_0_1"/>
          <p:cNvSpPr/>
          <p:nvPr/>
        </p:nvSpPr>
        <p:spPr>
          <a:xfrm>
            <a:off x="569225" y="1288425"/>
            <a:ext cx="8117700" cy="81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0" i="0" lang="en-US" sz="3100" u="none" cap="none" strike="noStrike">
                <a:solidFill>
                  <a:srgbClr val="0000FF"/>
                </a:solidFill>
                <a:latin typeface="Times New Roman"/>
                <a:ea typeface="Times New Roman"/>
                <a:cs typeface="Times New Roman"/>
                <a:sym typeface="Times New Roman"/>
              </a:rPr>
              <a:t>Project Plan</a:t>
            </a:r>
            <a:endParaRPr b="0" i="0" sz="3100" u="none" cap="none" strike="noStrike">
              <a:solidFill>
                <a:schemeClr val="dk1"/>
              </a:solidFill>
              <a:latin typeface="Calibri"/>
              <a:ea typeface="Calibri"/>
              <a:cs typeface="Calibri"/>
              <a:sym typeface="Calibri"/>
            </a:endParaRPr>
          </a:p>
        </p:txBody>
      </p:sp>
      <p:sp>
        <p:nvSpPr>
          <p:cNvPr id="328" name="Google Shape;328;g7f7d9a3db6_0_1"/>
          <p:cNvSpPr txBox="1"/>
          <p:nvPr/>
        </p:nvSpPr>
        <p:spPr>
          <a:xfrm>
            <a:off x="7079100" y="62151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g7288563296_0_106"/>
          <p:cNvSpPr txBox="1"/>
          <p:nvPr>
            <p:ph type="title"/>
          </p:nvPr>
        </p:nvSpPr>
        <p:spPr>
          <a:xfrm>
            <a:off x="1140030" y="1201400"/>
            <a:ext cx="2260500" cy="917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FF"/>
              </a:buClr>
              <a:buSzPts val="2400"/>
              <a:buFont typeface="Times New Roman"/>
              <a:buNone/>
            </a:pPr>
            <a:r>
              <a:rPr lang="en-US" sz="2400">
                <a:solidFill>
                  <a:srgbClr val="0000FF"/>
                </a:solidFill>
                <a:latin typeface="Times New Roman"/>
                <a:ea typeface="Times New Roman"/>
                <a:cs typeface="Times New Roman"/>
                <a:sym typeface="Times New Roman"/>
              </a:rPr>
              <a:t>Background</a:t>
            </a:r>
            <a:endParaRPr sz="2400">
              <a:solidFill>
                <a:srgbClr val="0000FF"/>
              </a:solidFill>
              <a:latin typeface="Times New Roman"/>
              <a:ea typeface="Times New Roman"/>
              <a:cs typeface="Times New Roman"/>
              <a:sym typeface="Times New Roman"/>
            </a:endParaRPr>
          </a:p>
        </p:txBody>
      </p:sp>
      <p:sp>
        <p:nvSpPr>
          <p:cNvPr id="103" name="Google Shape;103;g7288563296_0_106"/>
          <p:cNvSpPr txBox="1"/>
          <p:nvPr>
            <p:ph idx="1" type="body"/>
          </p:nvPr>
        </p:nvSpPr>
        <p:spPr>
          <a:xfrm>
            <a:off x="1152800" y="1821825"/>
            <a:ext cx="7662600" cy="44646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900"/>
              <a:buNone/>
            </a:pPr>
            <a:r>
              <a:t/>
            </a:r>
            <a:endParaRPr sz="1900">
              <a:latin typeface="Verdana"/>
              <a:ea typeface="Verdana"/>
              <a:cs typeface="Verdana"/>
              <a:sym typeface="Verdana"/>
            </a:endParaRPr>
          </a:p>
          <a:p>
            <a:pPr indent="-228600" lvl="0" marL="228600" rtl="0" algn="l">
              <a:lnSpc>
                <a:spcPct val="140000"/>
              </a:lnSpc>
              <a:spcBef>
                <a:spcPts val="1000"/>
              </a:spcBef>
              <a:spcAft>
                <a:spcPts val="0"/>
              </a:spcAft>
              <a:buClr>
                <a:schemeClr val="dk1"/>
              </a:buClr>
              <a:buSzPts val="2000"/>
              <a:buChar char="•"/>
            </a:pPr>
            <a:r>
              <a:rPr lang="en-US" sz="2000">
                <a:latin typeface="Times New Roman"/>
                <a:ea typeface="Times New Roman"/>
                <a:cs typeface="Times New Roman"/>
                <a:sym typeface="Times New Roman"/>
              </a:rPr>
              <a:t>C</a:t>
            </a:r>
            <a:r>
              <a:rPr lang="en-US" sz="1800">
                <a:latin typeface="Times New Roman"/>
                <a:ea typeface="Times New Roman"/>
                <a:cs typeface="Times New Roman"/>
                <a:sym typeface="Times New Roman"/>
              </a:rPr>
              <a:t>urrently, the standard of care for patients who have undergone neurosurgery is to get periodic MRI scans (approximately every 3 months) </a:t>
            </a:r>
            <a:endParaRPr sz="1800">
              <a:latin typeface="Times New Roman"/>
              <a:ea typeface="Times New Roman"/>
              <a:cs typeface="Times New Roman"/>
              <a:sym typeface="Times New Roman"/>
            </a:endParaRPr>
          </a:p>
          <a:p>
            <a:pPr indent="-228600" lvl="1" marL="685800" rtl="0" algn="l">
              <a:lnSpc>
                <a:spcPct val="140000"/>
              </a:lnSpc>
              <a:spcBef>
                <a:spcPts val="1000"/>
              </a:spcBef>
              <a:spcAft>
                <a:spcPts val="0"/>
              </a:spcAft>
              <a:buSzPts val="1800"/>
              <a:buFont typeface="Times New Roman"/>
              <a:buChar char="•"/>
            </a:pPr>
            <a:r>
              <a:rPr lang="en-US" sz="1800">
                <a:latin typeface="Times New Roman"/>
                <a:ea typeface="Times New Roman"/>
                <a:cs typeface="Times New Roman"/>
                <a:sym typeface="Times New Roman"/>
              </a:rPr>
              <a:t>Average cost of the scan is $3000</a:t>
            </a:r>
            <a:endParaRPr sz="1800">
              <a:latin typeface="Times New Roman"/>
              <a:ea typeface="Times New Roman"/>
              <a:cs typeface="Times New Roman"/>
              <a:sym typeface="Times New Roman"/>
            </a:endParaRPr>
          </a:p>
          <a:p>
            <a:pPr indent="-228600" lvl="1" marL="685800" rtl="0" algn="l">
              <a:lnSpc>
                <a:spcPct val="140000"/>
              </a:lnSpc>
              <a:spcBef>
                <a:spcPts val="1000"/>
              </a:spcBef>
              <a:spcAft>
                <a:spcPts val="0"/>
              </a:spcAft>
              <a:buSzPts val="1800"/>
              <a:buFont typeface="Times New Roman"/>
              <a:buChar char="•"/>
            </a:pPr>
            <a:r>
              <a:rPr lang="en-US" sz="1800">
                <a:latin typeface="Times New Roman"/>
                <a:ea typeface="Times New Roman"/>
                <a:cs typeface="Times New Roman"/>
                <a:sym typeface="Times New Roman"/>
              </a:rPr>
              <a:t>Ultrasound (US) works with a lower resolution but insightful information can be deciphered</a:t>
            </a:r>
            <a:endParaRPr sz="1800">
              <a:latin typeface="Times New Roman"/>
              <a:ea typeface="Times New Roman"/>
              <a:cs typeface="Times New Roman"/>
              <a:sym typeface="Times New Roman"/>
            </a:endParaRPr>
          </a:p>
          <a:p>
            <a:pPr indent="-228600" lvl="1" marL="685800" rtl="0" algn="l">
              <a:lnSpc>
                <a:spcPct val="140000"/>
              </a:lnSpc>
              <a:spcBef>
                <a:spcPts val="1000"/>
              </a:spcBef>
              <a:spcAft>
                <a:spcPts val="0"/>
              </a:spcAft>
              <a:buSzPts val="1800"/>
              <a:buFont typeface="Times New Roman"/>
              <a:buChar char="•"/>
            </a:pPr>
            <a:r>
              <a:rPr lang="en-US" sz="1800">
                <a:latin typeface="Times New Roman"/>
                <a:ea typeface="Times New Roman"/>
                <a:cs typeface="Times New Roman"/>
                <a:sym typeface="Times New Roman"/>
              </a:rPr>
              <a:t>A cranial implant is needed after neurosurgery so there is precedent for an implantable device (shunt management system created by Dr. Gordon)</a:t>
            </a:r>
            <a:endParaRPr sz="1800">
              <a:latin typeface="Times New Roman"/>
              <a:ea typeface="Times New Roman"/>
              <a:cs typeface="Times New Roman"/>
              <a:sym typeface="Times New Roman"/>
            </a:endParaRPr>
          </a:p>
          <a:p>
            <a:pPr indent="-228600" lvl="1" marL="685800" rtl="0" algn="l">
              <a:lnSpc>
                <a:spcPct val="140000"/>
              </a:lnSpc>
              <a:spcBef>
                <a:spcPts val="1000"/>
              </a:spcBef>
              <a:spcAft>
                <a:spcPts val="0"/>
              </a:spcAft>
              <a:buSzPts val="1800"/>
              <a:buFont typeface="Times New Roman"/>
              <a:buChar char="•"/>
            </a:pPr>
            <a:r>
              <a:rPr lang="en-US" sz="1800">
                <a:latin typeface="Times New Roman"/>
                <a:ea typeface="Times New Roman"/>
                <a:cs typeface="Times New Roman"/>
                <a:sym typeface="Times New Roman"/>
              </a:rPr>
              <a:t>Integration of an US system would allow for more imaging to determine adverse events in a more expedient time frame (&lt; 1 month)</a:t>
            </a:r>
            <a:endParaRPr sz="1800">
              <a:latin typeface="Times New Roman"/>
              <a:ea typeface="Times New Roman"/>
              <a:cs typeface="Times New Roman"/>
              <a:sym typeface="Times New Roman"/>
            </a:endParaRPr>
          </a:p>
        </p:txBody>
      </p:sp>
      <p:pic>
        <p:nvPicPr>
          <p:cNvPr id="104" name="Google Shape;104;g7288563296_0_106"/>
          <p:cNvPicPr preferRelativeResize="0"/>
          <p:nvPr/>
        </p:nvPicPr>
        <p:blipFill rotWithShape="1">
          <a:blip r:embed="rId3">
            <a:alphaModFix/>
          </a:blip>
          <a:srcRect b="0" l="0" r="0" t="0"/>
          <a:stretch/>
        </p:blipFill>
        <p:spPr>
          <a:xfrm>
            <a:off x="0" y="0"/>
            <a:ext cx="1152789" cy="1005840"/>
          </a:xfrm>
          <a:prstGeom prst="rect">
            <a:avLst/>
          </a:prstGeom>
          <a:noFill/>
          <a:ln>
            <a:noFill/>
          </a:ln>
        </p:spPr>
      </p:pic>
      <p:sp>
        <p:nvSpPr>
          <p:cNvPr id="105" name="Google Shape;105;g7288563296_0_106"/>
          <p:cNvSpPr txBox="1"/>
          <p:nvPr/>
        </p:nvSpPr>
        <p:spPr>
          <a:xfrm>
            <a:off x="1140032" y="213756"/>
            <a:ext cx="7901700" cy="662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959"/>
              <a:buFont typeface="Times New Roman"/>
              <a:buNone/>
            </a:pPr>
            <a:r>
              <a:rPr b="0" i="0" lang="en-US" sz="3959" u="none" cap="none" strike="noStrike">
                <a:solidFill>
                  <a:schemeClr val="lt1"/>
                </a:solidFill>
                <a:latin typeface="Times New Roman"/>
                <a:ea typeface="Times New Roman"/>
                <a:cs typeface="Times New Roman"/>
                <a:sym typeface="Times New Roman"/>
              </a:rPr>
              <a:t>Neuroplastic Surgery Center</a:t>
            </a:r>
            <a:endParaRPr b="0" i="0" sz="1400" u="none" cap="none" strike="noStrike">
              <a:solidFill>
                <a:srgbClr val="000000"/>
              </a:solidFill>
              <a:latin typeface="Arial"/>
              <a:ea typeface="Arial"/>
              <a:cs typeface="Arial"/>
              <a:sym typeface="Arial"/>
            </a:endParaRPr>
          </a:p>
        </p:txBody>
      </p:sp>
      <p:sp>
        <p:nvSpPr>
          <p:cNvPr id="106" name="Google Shape;106;g7288563296_0_106"/>
          <p:cNvSpPr txBox="1"/>
          <p:nvPr/>
        </p:nvSpPr>
        <p:spPr>
          <a:xfrm>
            <a:off x="1188885" y="227066"/>
            <a:ext cx="74982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Verdana"/>
                <a:ea typeface="Verdana"/>
                <a:cs typeface="Verdana"/>
                <a:sym typeface="Verdana"/>
              </a:rPr>
              <a:t>An Implantable Wireless Ultrasound Device</a:t>
            </a:r>
            <a:br>
              <a:rPr b="1" i="0" lang="en-US" sz="2000" u="none" cap="none" strike="noStrike">
                <a:solidFill>
                  <a:schemeClr val="dk1"/>
                </a:solidFill>
                <a:latin typeface="Verdana"/>
                <a:ea typeface="Verdana"/>
                <a:cs typeface="Verdana"/>
                <a:sym typeface="Verdana"/>
              </a:rPr>
            </a:br>
            <a:r>
              <a:rPr b="1" i="0" lang="en-US" sz="2000" u="none" cap="none" strike="noStrike">
                <a:solidFill>
                  <a:schemeClr val="dk1"/>
                </a:solidFill>
                <a:latin typeface="Verdana"/>
                <a:ea typeface="Verdana"/>
                <a:cs typeface="Verdana"/>
                <a:sym typeface="Verdana"/>
              </a:rPr>
              <a:t>for Real-Time Diagnosis of Brain Diseases</a:t>
            </a:r>
            <a:endParaRPr b="1" i="0" sz="2000" u="none" cap="none" strike="noStrike">
              <a:solidFill>
                <a:schemeClr val="dk1"/>
              </a:solidFill>
              <a:latin typeface="Verdana"/>
              <a:ea typeface="Verdana"/>
              <a:cs typeface="Verdana"/>
              <a:sym typeface="Verdana"/>
            </a:endParaRPr>
          </a:p>
        </p:txBody>
      </p:sp>
      <p:sp>
        <p:nvSpPr>
          <p:cNvPr id="107" name="Google Shape;107;g7288563296_0_106"/>
          <p:cNvSpPr txBox="1"/>
          <p:nvPr/>
        </p:nvSpPr>
        <p:spPr>
          <a:xfrm>
            <a:off x="7079100" y="62151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6"/>
          <p:cNvPicPr preferRelativeResize="0"/>
          <p:nvPr/>
        </p:nvPicPr>
        <p:blipFill rotWithShape="1">
          <a:blip r:embed="rId3">
            <a:alphaModFix/>
          </a:blip>
          <a:srcRect b="0" l="0" r="0" t="0"/>
          <a:stretch/>
        </p:blipFill>
        <p:spPr>
          <a:xfrm>
            <a:off x="3514331" y="1433501"/>
            <a:ext cx="5223691" cy="2776964"/>
          </a:xfrm>
          <a:prstGeom prst="rect">
            <a:avLst/>
          </a:prstGeom>
          <a:noFill/>
          <a:ln>
            <a:noFill/>
          </a:ln>
        </p:spPr>
      </p:pic>
      <p:sp>
        <p:nvSpPr>
          <p:cNvPr id="113" name="Google Shape;113;p6"/>
          <p:cNvSpPr txBox="1"/>
          <p:nvPr/>
        </p:nvSpPr>
        <p:spPr>
          <a:xfrm>
            <a:off x="4117202" y="4101073"/>
            <a:ext cx="435210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Coronal view ：Diagrammatic drawing</a:t>
            </a:r>
            <a:endParaRPr b="0" i="0" sz="1800" u="none" cap="none" strike="noStrike">
              <a:solidFill>
                <a:schemeClr val="dk1"/>
              </a:solidFill>
              <a:latin typeface="Times New Roman"/>
              <a:ea typeface="Times New Roman"/>
              <a:cs typeface="Times New Roman"/>
              <a:sym typeface="Times New Roman"/>
            </a:endParaRPr>
          </a:p>
        </p:txBody>
      </p:sp>
      <p:sp>
        <p:nvSpPr>
          <p:cNvPr id="114" name="Google Shape;114;p6"/>
          <p:cNvSpPr/>
          <p:nvPr/>
        </p:nvSpPr>
        <p:spPr>
          <a:xfrm>
            <a:off x="380999" y="1749951"/>
            <a:ext cx="2422071" cy="451248"/>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Ultrasound</a:t>
            </a:r>
            <a:r>
              <a:rPr b="0" i="0" lang="en-US" sz="1800" u="none" cap="none" strike="noStrike">
                <a:solidFill>
                  <a:schemeClr val="dk1"/>
                </a:solidFill>
                <a:latin typeface="Times New Roman"/>
                <a:ea typeface="Times New Roman"/>
                <a:cs typeface="Times New Roman"/>
                <a:sym typeface="Times New Roman"/>
              </a:rPr>
              <a:t> </a:t>
            </a:r>
            <a:r>
              <a:rPr b="0" i="0" lang="en-US" sz="2400" u="none" cap="none" strike="noStrike">
                <a:solidFill>
                  <a:schemeClr val="dk1"/>
                </a:solidFill>
                <a:latin typeface="Times New Roman"/>
                <a:ea typeface="Times New Roman"/>
                <a:cs typeface="Times New Roman"/>
                <a:sym typeface="Times New Roman"/>
              </a:rPr>
              <a:t>probe</a:t>
            </a:r>
            <a:endParaRPr b="0" i="0" sz="2400" u="none" cap="none" strike="noStrike">
              <a:solidFill>
                <a:schemeClr val="dk1"/>
              </a:solidFill>
              <a:latin typeface="Times New Roman"/>
              <a:ea typeface="Times New Roman"/>
              <a:cs typeface="Times New Roman"/>
              <a:sym typeface="Times New Roman"/>
            </a:endParaRPr>
          </a:p>
        </p:txBody>
      </p:sp>
      <p:sp>
        <p:nvSpPr>
          <p:cNvPr id="115" name="Google Shape;115;p6"/>
          <p:cNvSpPr/>
          <p:nvPr/>
        </p:nvSpPr>
        <p:spPr>
          <a:xfrm>
            <a:off x="674689" y="2909621"/>
            <a:ext cx="1443627" cy="451248"/>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Bluetooth </a:t>
            </a:r>
            <a:r>
              <a:rPr b="0" i="0" lang="en-US" sz="1800" u="none" cap="none" strike="noStrike">
                <a:solidFill>
                  <a:schemeClr val="dk1"/>
                </a:solidFill>
                <a:latin typeface="Arial"/>
                <a:ea typeface="Arial"/>
                <a:cs typeface="Arial"/>
                <a:sym typeface="Arial"/>
              </a:rPr>
              <a:t> </a:t>
            </a:r>
            <a:endParaRPr b="0" i="0" sz="2400" u="none" cap="none" strike="noStrike">
              <a:solidFill>
                <a:schemeClr val="dk1"/>
              </a:solidFill>
              <a:latin typeface="Arial"/>
              <a:ea typeface="Arial"/>
              <a:cs typeface="Arial"/>
              <a:sym typeface="Arial"/>
            </a:endParaRPr>
          </a:p>
        </p:txBody>
      </p:sp>
      <p:sp>
        <p:nvSpPr>
          <p:cNvPr id="116" name="Google Shape;116;p6"/>
          <p:cNvSpPr/>
          <p:nvPr/>
        </p:nvSpPr>
        <p:spPr>
          <a:xfrm>
            <a:off x="674689" y="3999909"/>
            <a:ext cx="1443627" cy="421112"/>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Battery </a:t>
            </a:r>
            <a:endParaRPr b="0" i="0" sz="2400" u="none" cap="none" strike="noStrike">
              <a:solidFill>
                <a:schemeClr val="dk1"/>
              </a:solidFill>
              <a:latin typeface="Times New Roman"/>
              <a:ea typeface="Times New Roman"/>
              <a:cs typeface="Times New Roman"/>
              <a:sym typeface="Times New Roman"/>
            </a:endParaRPr>
          </a:p>
        </p:txBody>
      </p:sp>
      <p:sp>
        <p:nvSpPr>
          <p:cNvPr id="117" name="Google Shape;117;p6"/>
          <p:cNvSpPr/>
          <p:nvPr/>
        </p:nvSpPr>
        <p:spPr>
          <a:xfrm>
            <a:off x="380999" y="5199499"/>
            <a:ext cx="2422072" cy="451248"/>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Micro-processor</a:t>
            </a:r>
            <a:endParaRPr b="0" i="0" sz="2400" u="none" cap="none" strike="noStrike">
              <a:solidFill>
                <a:schemeClr val="dk1"/>
              </a:solidFill>
              <a:latin typeface="Times New Roman"/>
              <a:ea typeface="Times New Roman"/>
              <a:cs typeface="Times New Roman"/>
              <a:sym typeface="Times New Roman"/>
            </a:endParaRPr>
          </a:p>
        </p:txBody>
      </p:sp>
      <p:pic>
        <p:nvPicPr>
          <p:cNvPr id="118" name="Google Shape;118;p6"/>
          <p:cNvPicPr preferRelativeResize="0"/>
          <p:nvPr/>
        </p:nvPicPr>
        <p:blipFill rotWithShape="1">
          <a:blip r:embed="rId4">
            <a:alphaModFix/>
          </a:blip>
          <a:srcRect b="0" l="0" r="0" t="0"/>
          <a:stretch/>
        </p:blipFill>
        <p:spPr>
          <a:xfrm>
            <a:off x="4938043" y="4662597"/>
            <a:ext cx="1426389" cy="1865152"/>
          </a:xfrm>
          <a:prstGeom prst="rect">
            <a:avLst/>
          </a:prstGeom>
          <a:noFill/>
          <a:ln>
            <a:noFill/>
          </a:ln>
        </p:spPr>
      </p:pic>
      <p:sp>
        <p:nvSpPr>
          <p:cNvPr id="119" name="Google Shape;119;p6"/>
          <p:cNvSpPr/>
          <p:nvPr/>
        </p:nvSpPr>
        <p:spPr>
          <a:xfrm>
            <a:off x="2773681" y="1600200"/>
            <a:ext cx="357755" cy="4264550"/>
          </a:xfrm>
          <a:prstGeom prst="rightBrace">
            <a:avLst>
              <a:gd fmla="val 22521" name="adj1"/>
              <a:gd fmla="val 50000" name="adj2"/>
            </a:avLst>
          </a:prstGeom>
          <a:noFill/>
          <a:ln cap="flat" cmpd="sng" w="12700">
            <a:solidFill>
              <a:schemeClr val="accent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Arial"/>
              <a:ea typeface="Arial"/>
              <a:cs typeface="Arial"/>
              <a:sym typeface="Arial"/>
            </a:endParaRPr>
          </a:p>
        </p:txBody>
      </p:sp>
      <p:cxnSp>
        <p:nvCxnSpPr>
          <p:cNvPr id="120" name="Google Shape;120;p6"/>
          <p:cNvCxnSpPr/>
          <p:nvPr/>
        </p:nvCxnSpPr>
        <p:spPr>
          <a:xfrm flipH="1" rot="10800000">
            <a:off x="3199924" y="1480675"/>
            <a:ext cx="2812500" cy="2251800"/>
          </a:xfrm>
          <a:prstGeom prst="bentConnector4">
            <a:avLst>
              <a:gd fmla="val 3570" name="adj1"/>
              <a:gd fmla="val 110158" name="adj2"/>
            </a:avLst>
          </a:prstGeom>
          <a:noFill/>
          <a:ln cap="flat" cmpd="sng" w="19050">
            <a:solidFill>
              <a:srgbClr val="FF0000"/>
            </a:solidFill>
            <a:prstDash val="solid"/>
            <a:miter lim="800000"/>
            <a:headEnd len="sm" w="sm" type="none"/>
            <a:tailEnd len="med" w="med" type="triangle"/>
          </a:ln>
        </p:spPr>
      </p:cxnSp>
      <p:pic>
        <p:nvPicPr>
          <p:cNvPr id="121" name="Google Shape;121;p6"/>
          <p:cNvPicPr preferRelativeResize="0"/>
          <p:nvPr/>
        </p:nvPicPr>
        <p:blipFill rotWithShape="1">
          <a:blip r:embed="rId5">
            <a:alphaModFix amt="85000"/>
          </a:blip>
          <a:srcRect b="0" l="0" r="0" t="0"/>
          <a:stretch/>
        </p:blipFill>
        <p:spPr>
          <a:xfrm>
            <a:off x="6898177" y="4903336"/>
            <a:ext cx="1962658" cy="1383674"/>
          </a:xfrm>
          <a:prstGeom prst="rect">
            <a:avLst/>
          </a:prstGeom>
          <a:noFill/>
          <a:ln>
            <a:noFill/>
          </a:ln>
        </p:spPr>
      </p:pic>
      <p:sp>
        <p:nvSpPr>
          <p:cNvPr id="122" name="Google Shape;122;p6"/>
          <p:cNvSpPr/>
          <p:nvPr/>
        </p:nvSpPr>
        <p:spPr>
          <a:xfrm flipH="1" rot="10800000">
            <a:off x="3915251" y="4695336"/>
            <a:ext cx="978094" cy="1264996"/>
          </a:xfrm>
          <a:prstGeom prst="bentArrow">
            <a:avLst>
              <a:gd fmla="val 17005" name="adj1"/>
              <a:gd fmla="val 25730" name="adj2"/>
              <a:gd fmla="val 17696" name="adj3"/>
              <a:gd fmla="val 5018" name="adj4"/>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Arial"/>
              <a:ea typeface="Arial"/>
              <a:cs typeface="Arial"/>
              <a:sym typeface="Arial"/>
            </a:endParaRPr>
          </a:p>
        </p:txBody>
      </p:sp>
      <p:sp>
        <p:nvSpPr>
          <p:cNvPr id="123" name="Google Shape;123;p6"/>
          <p:cNvSpPr/>
          <p:nvPr/>
        </p:nvSpPr>
        <p:spPr>
          <a:xfrm>
            <a:off x="6370167" y="5595173"/>
            <a:ext cx="533400" cy="369332"/>
          </a:xfrm>
          <a:prstGeom prst="stripedRightArrow">
            <a:avLst>
              <a:gd fmla="val 50000" name="adj1"/>
              <a:gd fmla="val 50000" name="adj2"/>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Arial"/>
              <a:ea typeface="Arial"/>
              <a:cs typeface="Arial"/>
              <a:sym typeface="Arial"/>
            </a:endParaRPr>
          </a:p>
        </p:txBody>
      </p:sp>
      <p:sp>
        <p:nvSpPr>
          <p:cNvPr id="124" name="Google Shape;124;p6"/>
          <p:cNvSpPr txBox="1"/>
          <p:nvPr/>
        </p:nvSpPr>
        <p:spPr>
          <a:xfrm>
            <a:off x="1188885" y="227066"/>
            <a:ext cx="7498315"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Verdana"/>
                <a:ea typeface="Verdana"/>
                <a:cs typeface="Verdana"/>
                <a:sym typeface="Verdana"/>
              </a:rPr>
              <a:t>An Implantable Wireless Ultrasound Device</a:t>
            </a:r>
            <a:br>
              <a:rPr b="1" i="0" lang="en-US" sz="2000" u="none" cap="none" strike="noStrike">
                <a:solidFill>
                  <a:schemeClr val="dk1"/>
                </a:solidFill>
                <a:latin typeface="Verdana"/>
                <a:ea typeface="Verdana"/>
                <a:cs typeface="Verdana"/>
                <a:sym typeface="Verdana"/>
              </a:rPr>
            </a:br>
            <a:r>
              <a:rPr b="1" i="0" lang="en-US" sz="2000" u="none" cap="none" strike="noStrike">
                <a:solidFill>
                  <a:schemeClr val="dk1"/>
                </a:solidFill>
                <a:latin typeface="Verdana"/>
                <a:ea typeface="Verdana"/>
                <a:cs typeface="Verdana"/>
                <a:sym typeface="Verdana"/>
              </a:rPr>
              <a:t>for Real-Time Diagnosis of Brain Diseases</a:t>
            </a:r>
            <a:endParaRPr b="1" i="0" sz="2000" u="none" cap="none" strike="noStrike">
              <a:solidFill>
                <a:schemeClr val="dk1"/>
              </a:solidFill>
              <a:latin typeface="Verdana"/>
              <a:ea typeface="Verdana"/>
              <a:cs typeface="Verdana"/>
              <a:sym typeface="Verdana"/>
            </a:endParaRPr>
          </a:p>
        </p:txBody>
      </p:sp>
      <p:pic>
        <p:nvPicPr>
          <p:cNvPr id="125" name="Google Shape;125;p6"/>
          <p:cNvPicPr preferRelativeResize="0"/>
          <p:nvPr/>
        </p:nvPicPr>
        <p:blipFill rotWithShape="1">
          <a:blip r:embed="rId6">
            <a:alphaModFix/>
          </a:blip>
          <a:srcRect b="0" l="0" r="0" t="0"/>
          <a:stretch/>
        </p:blipFill>
        <p:spPr>
          <a:xfrm>
            <a:off x="0" y="0"/>
            <a:ext cx="1152789" cy="1005840"/>
          </a:xfrm>
          <a:prstGeom prst="rect">
            <a:avLst/>
          </a:prstGeom>
          <a:noFill/>
          <a:ln>
            <a:noFill/>
          </a:ln>
        </p:spPr>
      </p:pic>
      <p:sp>
        <p:nvSpPr>
          <p:cNvPr id="126" name="Google Shape;126;p6"/>
          <p:cNvSpPr txBox="1"/>
          <p:nvPr/>
        </p:nvSpPr>
        <p:spPr>
          <a:xfrm>
            <a:off x="3199925" y="6527750"/>
            <a:ext cx="2957700" cy="35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Source: Dr. Ma</a:t>
            </a:r>
            <a:endParaRPr b="0" i="0" sz="1400" u="none" cap="none" strike="noStrike">
              <a:solidFill>
                <a:srgbClr val="000000"/>
              </a:solidFill>
              <a:latin typeface="Calibri"/>
              <a:ea typeface="Calibri"/>
              <a:cs typeface="Calibri"/>
              <a:sym typeface="Calibri"/>
            </a:endParaRPr>
          </a:p>
        </p:txBody>
      </p:sp>
      <p:sp>
        <p:nvSpPr>
          <p:cNvPr id="127" name="Google Shape;127;p6"/>
          <p:cNvSpPr txBox="1"/>
          <p:nvPr/>
        </p:nvSpPr>
        <p:spPr>
          <a:xfrm>
            <a:off x="7079100" y="62151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g52be9a6014_0_10"/>
          <p:cNvSpPr txBox="1"/>
          <p:nvPr/>
        </p:nvSpPr>
        <p:spPr>
          <a:xfrm>
            <a:off x="1188885" y="227066"/>
            <a:ext cx="74982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Verdana"/>
                <a:ea typeface="Verdana"/>
                <a:cs typeface="Verdana"/>
                <a:sym typeface="Verdana"/>
              </a:rPr>
              <a:t>An Implantable Wireless Ultrasound Device</a:t>
            </a:r>
            <a:br>
              <a:rPr b="1" i="0" lang="en-US" sz="2000" u="none" cap="none" strike="noStrike">
                <a:solidFill>
                  <a:schemeClr val="dk1"/>
                </a:solidFill>
                <a:latin typeface="Verdana"/>
                <a:ea typeface="Verdana"/>
                <a:cs typeface="Verdana"/>
                <a:sym typeface="Verdana"/>
              </a:rPr>
            </a:br>
            <a:r>
              <a:rPr b="1" i="0" lang="en-US" sz="2000" u="none" cap="none" strike="noStrike">
                <a:solidFill>
                  <a:schemeClr val="dk1"/>
                </a:solidFill>
                <a:latin typeface="Verdana"/>
                <a:ea typeface="Verdana"/>
                <a:cs typeface="Verdana"/>
                <a:sym typeface="Verdana"/>
              </a:rPr>
              <a:t>for Real-Time Diagnosis of Brain Diseases</a:t>
            </a:r>
            <a:endParaRPr b="1" i="0" sz="2000" u="none" cap="none" strike="noStrike">
              <a:solidFill>
                <a:schemeClr val="dk1"/>
              </a:solidFill>
              <a:latin typeface="Verdana"/>
              <a:ea typeface="Verdana"/>
              <a:cs typeface="Verdana"/>
              <a:sym typeface="Verdana"/>
            </a:endParaRPr>
          </a:p>
        </p:txBody>
      </p:sp>
      <p:pic>
        <p:nvPicPr>
          <p:cNvPr id="133" name="Google Shape;133;g52be9a6014_0_10"/>
          <p:cNvPicPr preferRelativeResize="0"/>
          <p:nvPr/>
        </p:nvPicPr>
        <p:blipFill rotWithShape="1">
          <a:blip r:embed="rId3">
            <a:alphaModFix/>
          </a:blip>
          <a:srcRect b="0" l="0" r="0" t="0"/>
          <a:stretch/>
        </p:blipFill>
        <p:spPr>
          <a:xfrm>
            <a:off x="0" y="0"/>
            <a:ext cx="1152789" cy="1005840"/>
          </a:xfrm>
          <a:prstGeom prst="rect">
            <a:avLst/>
          </a:prstGeom>
          <a:noFill/>
          <a:ln>
            <a:noFill/>
          </a:ln>
        </p:spPr>
      </p:pic>
      <p:sp>
        <p:nvSpPr>
          <p:cNvPr id="134" name="Google Shape;134;g52be9a6014_0_10"/>
          <p:cNvSpPr/>
          <p:nvPr/>
        </p:nvSpPr>
        <p:spPr>
          <a:xfrm>
            <a:off x="569225" y="1288425"/>
            <a:ext cx="8117700" cy="81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rgbClr val="0000FF"/>
                </a:solidFill>
                <a:latin typeface="Times New Roman"/>
                <a:ea typeface="Times New Roman"/>
                <a:cs typeface="Times New Roman"/>
                <a:sym typeface="Times New Roman"/>
              </a:rPr>
              <a:t>Proposed Approach: Capacitive Micromachined Ultrasound Transducer</a:t>
            </a:r>
            <a:endParaRPr b="0" i="0" sz="2500" u="none" cap="none" strike="noStrike">
              <a:solidFill>
                <a:schemeClr val="dk1"/>
              </a:solidFill>
              <a:latin typeface="Calibri"/>
              <a:ea typeface="Calibri"/>
              <a:cs typeface="Calibri"/>
              <a:sym typeface="Calibri"/>
            </a:endParaRPr>
          </a:p>
        </p:txBody>
      </p:sp>
      <p:sp>
        <p:nvSpPr>
          <p:cNvPr id="135" name="Google Shape;135;g52be9a6014_0_10"/>
          <p:cNvSpPr txBox="1"/>
          <p:nvPr/>
        </p:nvSpPr>
        <p:spPr>
          <a:xfrm>
            <a:off x="683000" y="2303025"/>
            <a:ext cx="2827800" cy="365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Ultrasound (Traditional)</a:t>
            </a:r>
            <a:endParaRPr b="0" i="0" sz="1600" u="none" cap="none" strike="noStrike">
              <a:solidFill>
                <a:srgbClr val="000000"/>
              </a:solidFill>
              <a:latin typeface="Calibri"/>
              <a:ea typeface="Calibri"/>
              <a:cs typeface="Calibri"/>
              <a:sym typeface="Calibri"/>
            </a:endParaRPr>
          </a:p>
          <a:p>
            <a:pPr indent="-330200" lvl="0" marL="457200" marR="0" rtl="0" algn="l">
              <a:lnSpc>
                <a:spcPct val="100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produced sound waves by utilizing piezoelectric crystal technology</a:t>
            </a:r>
            <a:endParaRPr b="0" i="0" sz="1600" u="none" cap="none" strike="noStrike">
              <a:solidFill>
                <a:srgbClr val="000000"/>
              </a:solidFill>
              <a:latin typeface="Calibri"/>
              <a:ea typeface="Calibri"/>
              <a:cs typeface="Calibri"/>
              <a:sym typeface="Calibri"/>
            </a:endParaRPr>
          </a:p>
          <a:p>
            <a:pPr indent="-330200" lvl="0" marL="457200" marR="0" rtl="0" algn="l">
              <a:lnSpc>
                <a:spcPct val="100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high production cost</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CMUT</a:t>
            </a:r>
            <a:endParaRPr b="0" i="0" sz="1600" u="none" cap="none" strike="noStrike">
              <a:solidFill>
                <a:srgbClr val="000000"/>
              </a:solidFill>
              <a:latin typeface="Calibri"/>
              <a:ea typeface="Calibri"/>
              <a:cs typeface="Calibri"/>
              <a:sym typeface="Calibri"/>
            </a:endParaRPr>
          </a:p>
          <a:p>
            <a:pPr indent="-330200" lvl="0" marL="457200" marR="0" rtl="0" algn="l">
              <a:lnSpc>
                <a:spcPct val="100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silicon chips that convert voltage to resonance</a:t>
            </a:r>
            <a:endParaRPr b="0" i="0" sz="1600" u="none" cap="none" strike="noStrike">
              <a:solidFill>
                <a:srgbClr val="000000"/>
              </a:solidFill>
              <a:latin typeface="Calibri"/>
              <a:ea typeface="Calibri"/>
              <a:cs typeface="Calibri"/>
              <a:sym typeface="Calibri"/>
            </a:endParaRPr>
          </a:p>
          <a:p>
            <a:pPr indent="-330200" lvl="0" marL="457200" marR="0" rtl="0" algn="l">
              <a:lnSpc>
                <a:spcPct val="100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customizable with electronics</a:t>
            </a:r>
            <a:endParaRPr b="0" i="0" sz="1600" u="none" cap="none" strike="noStrike">
              <a:solidFill>
                <a:srgbClr val="000000"/>
              </a:solidFill>
              <a:latin typeface="Calibri"/>
              <a:ea typeface="Calibri"/>
              <a:cs typeface="Calibri"/>
              <a:sym typeface="Calibri"/>
            </a:endParaRPr>
          </a:p>
          <a:p>
            <a:pPr indent="-330200" lvl="0" marL="457200" marR="0" rtl="0" algn="l">
              <a:lnSpc>
                <a:spcPct val="100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small in size</a:t>
            </a:r>
            <a:endParaRPr b="0" i="0" sz="1600" u="none" cap="none" strike="noStrike">
              <a:solidFill>
                <a:srgbClr val="000000"/>
              </a:solidFill>
              <a:latin typeface="Calibri"/>
              <a:ea typeface="Calibri"/>
              <a:cs typeface="Calibri"/>
              <a:sym typeface="Calibri"/>
            </a:endParaRPr>
          </a:p>
          <a:p>
            <a:pPr indent="-330200" lvl="0" marL="457200" marR="0" rtl="0" algn="l">
              <a:lnSpc>
                <a:spcPct val="100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can be mass produced</a:t>
            </a:r>
            <a:endParaRPr b="0" i="0" sz="1600" u="none" cap="none" strike="noStrike">
              <a:solidFill>
                <a:srgbClr val="000000"/>
              </a:solidFill>
              <a:latin typeface="Calibri"/>
              <a:ea typeface="Calibri"/>
              <a:cs typeface="Calibri"/>
              <a:sym typeface="Calibri"/>
            </a:endParaRPr>
          </a:p>
          <a:p>
            <a:pPr indent="-330200" lvl="0" marL="457200" marR="0" rtl="0" algn="l">
              <a:lnSpc>
                <a:spcPct val="100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low cost</a:t>
            </a:r>
            <a:endParaRPr b="0" i="0" sz="1600" u="none" cap="none" strike="noStrike">
              <a:solidFill>
                <a:srgbClr val="000000"/>
              </a:solidFill>
              <a:latin typeface="Calibri"/>
              <a:ea typeface="Calibri"/>
              <a:cs typeface="Calibri"/>
              <a:sym typeface="Calibri"/>
            </a:endParaRPr>
          </a:p>
        </p:txBody>
      </p:sp>
      <p:pic>
        <p:nvPicPr>
          <p:cNvPr id="136" name="Google Shape;136;g52be9a6014_0_10"/>
          <p:cNvPicPr preferRelativeResize="0"/>
          <p:nvPr/>
        </p:nvPicPr>
        <p:blipFill rotWithShape="1">
          <a:blip r:embed="rId4">
            <a:alphaModFix/>
          </a:blip>
          <a:srcRect b="0" l="0" r="0" t="0"/>
          <a:stretch/>
        </p:blipFill>
        <p:spPr>
          <a:xfrm>
            <a:off x="4817025" y="2303025"/>
            <a:ext cx="3383451" cy="2090225"/>
          </a:xfrm>
          <a:prstGeom prst="rect">
            <a:avLst/>
          </a:prstGeom>
          <a:noFill/>
          <a:ln>
            <a:noFill/>
          </a:ln>
        </p:spPr>
      </p:pic>
      <p:pic>
        <p:nvPicPr>
          <p:cNvPr id="137" name="Google Shape;137;g52be9a6014_0_10"/>
          <p:cNvPicPr preferRelativeResize="0"/>
          <p:nvPr/>
        </p:nvPicPr>
        <p:blipFill rotWithShape="1">
          <a:blip r:embed="rId5">
            <a:alphaModFix/>
          </a:blip>
          <a:srcRect b="0" l="0" r="0" t="0"/>
          <a:stretch/>
        </p:blipFill>
        <p:spPr>
          <a:xfrm>
            <a:off x="4130813" y="4677950"/>
            <a:ext cx="4755874" cy="1479600"/>
          </a:xfrm>
          <a:prstGeom prst="rect">
            <a:avLst/>
          </a:prstGeom>
          <a:noFill/>
          <a:ln>
            <a:noFill/>
          </a:ln>
        </p:spPr>
      </p:pic>
      <p:sp>
        <p:nvSpPr>
          <p:cNvPr id="138" name="Google Shape;138;g52be9a6014_0_10"/>
          <p:cNvSpPr txBox="1"/>
          <p:nvPr/>
        </p:nvSpPr>
        <p:spPr>
          <a:xfrm>
            <a:off x="4197625" y="6157550"/>
            <a:ext cx="2600400" cy="50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Source: Philips,Fraunhofer IPMS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9" name="Google Shape;139;g52be9a6014_0_10"/>
          <p:cNvSpPr txBox="1"/>
          <p:nvPr/>
        </p:nvSpPr>
        <p:spPr>
          <a:xfrm>
            <a:off x="7079100" y="62151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g70346d66d0_0_69"/>
          <p:cNvSpPr txBox="1"/>
          <p:nvPr/>
        </p:nvSpPr>
        <p:spPr>
          <a:xfrm>
            <a:off x="1188885" y="227066"/>
            <a:ext cx="74982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Verdana"/>
                <a:ea typeface="Verdana"/>
                <a:cs typeface="Verdana"/>
                <a:sym typeface="Verdana"/>
              </a:rPr>
              <a:t>An Implantable Wireless Ultrasound Device</a:t>
            </a:r>
            <a:br>
              <a:rPr b="1" i="0" lang="en-US" sz="2000" u="none" cap="none" strike="noStrike">
                <a:solidFill>
                  <a:schemeClr val="dk1"/>
                </a:solidFill>
                <a:latin typeface="Verdana"/>
                <a:ea typeface="Verdana"/>
                <a:cs typeface="Verdana"/>
                <a:sym typeface="Verdana"/>
              </a:rPr>
            </a:br>
            <a:r>
              <a:rPr b="1" i="0" lang="en-US" sz="2000" u="none" cap="none" strike="noStrike">
                <a:solidFill>
                  <a:schemeClr val="dk1"/>
                </a:solidFill>
                <a:latin typeface="Verdana"/>
                <a:ea typeface="Verdana"/>
                <a:cs typeface="Verdana"/>
                <a:sym typeface="Verdana"/>
              </a:rPr>
              <a:t>for Real-Time Diagnosis of Brain Diseases</a:t>
            </a:r>
            <a:endParaRPr b="1" i="0" sz="2000" u="none" cap="none" strike="noStrike">
              <a:solidFill>
                <a:schemeClr val="dk1"/>
              </a:solidFill>
              <a:latin typeface="Verdana"/>
              <a:ea typeface="Verdana"/>
              <a:cs typeface="Verdana"/>
              <a:sym typeface="Verdana"/>
            </a:endParaRPr>
          </a:p>
        </p:txBody>
      </p:sp>
      <p:pic>
        <p:nvPicPr>
          <p:cNvPr id="145" name="Google Shape;145;g70346d66d0_0_69"/>
          <p:cNvPicPr preferRelativeResize="0"/>
          <p:nvPr/>
        </p:nvPicPr>
        <p:blipFill rotWithShape="1">
          <a:blip r:embed="rId3">
            <a:alphaModFix/>
          </a:blip>
          <a:srcRect b="0" l="0" r="0" t="0"/>
          <a:stretch/>
        </p:blipFill>
        <p:spPr>
          <a:xfrm>
            <a:off x="0" y="0"/>
            <a:ext cx="1152789" cy="1005840"/>
          </a:xfrm>
          <a:prstGeom prst="rect">
            <a:avLst/>
          </a:prstGeom>
          <a:noFill/>
          <a:ln>
            <a:noFill/>
          </a:ln>
        </p:spPr>
      </p:pic>
      <p:grpSp>
        <p:nvGrpSpPr>
          <p:cNvPr id="146" name="Google Shape;146;g70346d66d0_0_69"/>
          <p:cNvGrpSpPr/>
          <p:nvPr/>
        </p:nvGrpSpPr>
        <p:grpSpPr>
          <a:xfrm>
            <a:off x="629775" y="2332350"/>
            <a:ext cx="8057300" cy="4525651"/>
            <a:chOff x="629775" y="2332350"/>
            <a:chExt cx="8057300" cy="4525651"/>
          </a:xfrm>
        </p:grpSpPr>
        <p:grpSp>
          <p:nvGrpSpPr>
            <p:cNvPr id="147" name="Google Shape;147;g70346d66d0_0_69"/>
            <p:cNvGrpSpPr/>
            <p:nvPr/>
          </p:nvGrpSpPr>
          <p:grpSpPr>
            <a:xfrm>
              <a:off x="629775" y="2332350"/>
              <a:ext cx="7996600" cy="4525651"/>
              <a:chOff x="95575" y="2274225"/>
              <a:chExt cx="7996600" cy="4525651"/>
            </a:xfrm>
          </p:grpSpPr>
          <p:pic>
            <p:nvPicPr>
              <p:cNvPr id="148" name="Google Shape;148;g70346d66d0_0_69"/>
              <p:cNvPicPr preferRelativeResize="0"/>
              <p:nvPr/>
            </p:nvPicPr>
            <p:blipFill rotWithShape="1">
              <a:blip r:embed="rId4">
                <a:alphaModFix/>
              </a:blip>
              <a:srcRect b="5394" l="12575" r="12167" t="21657"/>
              <a:stretch/>
            </p:blipFill>
            <p:spPr>
              <a:xfrm>
                <a:off x="95575" y="2439900"/>
                <a:ext cx="7996598" cy="4359976"/>
              </a:xfrm>
              <a:prstGeom prst="rect">
                <a:avLst/>
              </a:prstGeom>
              <a:noFill/>
              <a:ln>
                <a:noFill/>
              </a:ln>
            </p:spPr>
          </p:pic>
          <p:sp>
            <p:nvSpPr>
              <p:cNvPr id="149" name="Google Shape;149;g70346d66d0_0_69"/>
              <p:cNvSpPr txBox="1"/>
              <p:nvPr/>
            </p:nvSpPr>
            <p:spPr>
              <a:xfrm>
                <a:off x="6152375" y="2274225"/>
                <a:ext cx="1939800" cy="39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OD: 8.1mm ID: 5.2mm</a:t>
                </a:r>
                <a:endParaRPr b="0" i="0" sz="1400" u="none" cap="none" strike="noStrike">
                  <a:solidFill>
                    <a:srgbClr val="000000"/>
                  </a:solidFill>
                  <a:latin typeface="Calibri"/>
                  <a:ea typeface="Calibri"/>
                  <a:cs typeface="Calibri"/>
                  <a:sym typeface="Calibri"/>
                </a:endParaRPr>
              </a:p>
            </p:txBody>
          </p:sp>
        </p:grpSp>
        <p:sp>
          <p:nvSpPr>
            <p:cNvPr id="150" name="Google Shape;150;g70346d66d0_0_69"/>
            <p:cNvSpPr/>
            <p:nvPr/>
          </p:nvSpPr>
          <p:spPr>
            <a:xfrm>
              <a:off x="3661175" y="4695900"/>
              <a:ext cx="5025900" cy="2162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1" name="Google Shape;151;g70346d66d0_0_69"/>
          <p:cNvPicPr preferRelativeResize="0"/>
          <p:nvPr/>
        </p:nvPicPr>
        <p:blipFill rotWithShape="1">
          <a:blip r:embed="rId5">
            <a:alphaModFix/>
          </a:blip>
          <a:srcRect b="46236" l="28825" r="34701" t="35346"/>
          <a:stretch/>
        </p:blipFill>
        <p:spPr>
          <a:xfrm>
            <a:off x="2019450" y="1096300"/>
            <a:ext cx="4848427" cy="1236049"/>
          </a:xfrm>
          <a:prstGeom prst="rect">
            <a:avLst/>
          </a:prstGeom>
          <a:noFill/>
          <a:ln>
            <a:noFill/>
          </a:ln>
        </p:spPr>
      </p:pic>
      <p:pic>
        <p:nvPicPr>
          <p:cNvPr id="152" name="Google Shape;152;g70346d66d0_0_69"/>
          <p:cNvPicPr preferRelativeResize="0"/>
          <p:nvPr/>
        </p:nvPicPr>
        <p:blipFill rotWithShape="1">
          <a:blip r:embed="rId6">
            <a:alphaModFix/>
          </a:blip>
          <a:srcRect b="58124" l="28038" r="50823" t="18027"/>
          <a:stretch/>
        </p:blipFill>
        <p:spPr>
          <a:xfrm>
            <a:off x="3687625" y="4558850"/>
            <a:ext cx="3180250" cy="2299150"/>
          </a:xfrm>
          <a:prstGeom prst="rect">
            <a:avLst/>
          </a:prstGeom>
          <a:noFill/>
          <a:ln>
            <a:noFill/>
          </a:ln>
        </p:spPr>
      </p:pic>
      <p:sp>
        <p:nvSpPr>
          <p:cNvPr id="153" name="Google Shape;153;g70346d66d0_0_69"/>
          <p:cNvSpPr/>
          <p:nvPr/>
        </p:nvSpPr>
        <p:spPr>
          <a:xfrm>
            <a:off x="3687625" y="5456800"/>
            <a:ext cx="3180300" cy="434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g70346d66d0_0_69"/>
          <p:cNvSpPr txBox="1"/>
          <p:nvPr/>
        </p:nvSpPr>
        <p:spPr>
          <a:xfrm>
            <a:off x="7079100" y="62151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pic>
        <p:nvPicPr>
          <p:cNvPr id="159" name="Google Shape;159;g71c855da65_0_82"/>
          <p:cNvPicPr preferRelativeResize="0"/>
          <p:nvPr/>
        </p:nvPicPr>
        <p:blipFill rotWithShape="1">
          <a:blip r:embed="rId3">
            <a:alphaModFix/>
          </a:blip>
          <a:srcRect b="0" l="0" r="0" t="0"/>
          <a:stretch/>
        </p:blipFill>
        <p:spPr>
          <a:xfrm>
            <a:off x="-1" y="0"/>
            <a:ext cx="1152789" cy="1005840"/>
          </a:xfrm>
          <a:prstGeom prst="rect">
            <a:avLst/>
          </a:prstGeom>
          <a:noFill/>
          <a:ln>
            <a:noFill/>
          </a:ln>
        </p:spPr>
      </p:pic>
      <p:sp>
        <p:nvSpPr>
          <p:cNvPr id="160" name="Google Shape;160;g71c855da65_0_82"/>
          <p:cNvSpPr txBox="1"/>
          <p:nvPr/>
        </p:nvSpPr>
        <p:spPr>
          <a:xfrm>
            <a:off x="1188885" y="227066"/>
            <a:ext cx="74982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Verdana"/>
                <a:ea typeface="Verdana"/>
                <a:cs typeface="Verdana"/>
                <a:sym typeface="Verdana"/>
              </a:rPr>
              <a:t>An Implantable Wireless Ultrasound Device</a:t>
            </a:r>
            <a:br>
              <a:rPr b="1" i="0" lang="en-US" sz="2000" u="none" cap="none" strike="noStrike">
                <a:solidFill>
                  <a:schemeClr val="dk1"/>
                </a:solidFill>
                <a:latin typeface="Verdana"/>
                <a:ea typeface="Verdana"/>
                <a:cs typeface="Verdana"/>
                <a:sym typeface="Verdana"/>
              </a:rPr>
            </a:br>
            <a:r>
              <a:rPr b="1" i="0" lang="en-US" sz="2000" u="none" cap="none" strike="noStrike">
                <a:solidFill>
                  <a:schemeClr val="dk1"/>
                </a:solidFill>
                <a:latin typeface="Verdana"/>
                <a:ea typeface="Verdana"/>
                <a:cs typeface="Verdana"/>
                <a:sym typeface="Verdana"/>
              </a:rPr>
              <a:t>for Real-Time Diagnosis of Brain Diseases</a:t>
            </a:r>
            <a:endParaRPr b="1" i="0" sz="2000" u="none" cap="none" strike="noStrike">
              <a:solidFill>
                <a:schemeClr val="dk1"/>
              </a:solidFill>
              <a:latin typeface="Verdana"/>
              <a:ea typeface="Verdana"/>
              <a:cs typeface="Verdana"/>
              <a:sym typeface="Verdana"/>
            </a:endParaRPr>
          </a:p>
        </p:txBody>
      </p:sp>
      <p:sp>
        <p:nvSpPr>
          <p:cNvPr id="161" name="Google Shape;161;g71c855da65_0_82"/>
          <p:cNvSpPr/>
          <p:nvPr/>
        </p:nvSpPr>
        <p:spPr>
          <a:xfrm>
            <a:off x="1188885" y="1288437"/>
            <a:ext cx="74982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FF"/>
                </a:solidFill>
                <a:latin typeface="Times New Roman"/>
                <a:ea typeface="Times New Roman"/>
                <a:cs typeface="Times New Roman"/>
                <a:sym typeface="Times New Roman"/>
              </a:rPr>
              <a:t>Original Deliverables</a:t>
            </a:r>
            <a:endParaRPr b="0" i="0" sz="2800" u="none" cap="none" strike="noStrike">
              <a:solidFill>
                <a:schemeClr val="dk1"/>
              </a:solidFill>
              <a:latin typeface="Calibri"/>
              <a:ea typeface="Calibri"/>
              <a:cs typeface="Calibri"/>
              <a:sym typeface="Calibri"/>
            </a:endParaRPr>
          </a:p>
        </p:txBody>
      </p:sp>
      <p:sp>
        <p:nvSpPr>
          <p:cNvPr id="162" name="Google Shape;162;g71c855da65_0_82"/>
          <p:cNvSpPr txBox="1"/>
          <p:nvPr/>
        </p:nvSpPr>
        <p:spPr>
          <a:xfrm>
            <a:off x="1188875" y="2102299"/>
            <a:ext cx="7229700" cy="4755600"/>
          </a:xfrm>
          <a:prstGeom prst="rect">
            <a:avLst/>
          </a:prstGeom>
          <a:noFill/>
          <a:ln>
            <a:noFill/>
          </a:ln>
        </p:spPr>
        <p:txBody>
          <a:bodyPr anchorCtr="0" anchor="t" bIns="45700" lIns="91425" spcFirstLastPara="1" rIns="91425" wrap="square" tIns="45700">
            <a:noAutofit/>
          </a:bodyPr>
          <a:lstStyle/>
          <a:p>
            <a:pPr indent="-285750" lvl="1" marL="28575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Verdana"/>
                <a:ea typeface="Verdana"/>
                <a:cs typeface="Verdana"/>
                <a:sym typeface="Verdana"/>
              </a:rPr>
              <a:t>Minimum</a:t>
            </a:r>
            <a:r>
              <a:rPr b="0" i="0" lang="en-US" sz="1600" u="none" cap="none" strike="noStrike">
                <a:solidFill>
                  <a:schemeClr val="dk1"/>
                </a:solidFill>
                <a:latin typeface="Verdana"/>
                <a:ea typeface="Verdana"/>
                <a:cs typeface="Verdana"/>
                <a:sym typeface="Verdana"/>
              </a:rPr>
              <a:t>: Mock ultrasound image communication from a microprocessor with stored images to mobile app</a:t>
            </a:r>
            <a:br>
              <a:rPr b="0" i="0" lang="en-US" sz="1600" u="none" cap="none" strike="noStrike">
                <a:solidFill>
                  <a:schemeClr val="dk1"/>
                </a:solidFill>
                <a:latin typeface="Verdana"/>
                <a:ea typeface="Verdana"/>
                <a:cs typeface="Verdana"/>
                <a:sym typeface="Verdana"/>
              </a:rPr>
            </a:br>
            <a:endParaRPr b="0" i="0" sz="1400" u="none" cap="none" strike="noStrike">
              <a:solidFill>
                <a:srgbClr val="000000"/>
              </a:solidFill>
              <a:latin typeface="Arial"/>
              <a:ea typeface="Arial"/>
              <a:cs typeface="Arial"/>
              <a:sym typeface="Arial"/>
            </a:endParaRPr>
          </a:p>
          <a:p>
            <a:pPr indent="-285750" lvl="1" marL="288925"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Verdana"/>
                <a:ea typeface="Verdana"/>
                <a:cs typeface="Verdana"/>
                <a:sym typeface="Verdana"/>
              </a:rPr>
              <a:t>Expected: </a:t>
            </a:r>
            <a:r>
              <a:rPr b="0" i="0" lang="en-US" sz="1600" u="none" cap="none" strike="noStrike">
                <a:solidFill>
                  <a:schemeClr val="dk1"/>
                </a:solidFill>
                <a:latin typeface="Verdana"/>
                <a:ea typeface="Verdana"/>
                <a:cs typeface="Verdana"/>
                <a:sym typeface="Verdana"/>
              </a:rPr>
              <a:t>Mock ultrasound image communication and macro scale integration (images obtained from an ultrasound system to the microprocessor and mobile app)</a:t>
            </a:r>
            <a:br>
              <a:rPr b="0" i="0" lang="en-US" sz="1600" u="none" cap="none" strike="noStrike">
                <a:solidFill>
                  <a:schemeClr val="dk1"/>
                </a:solidFill>
                <a:latin typeface="Verdana"/>
                <a:ea typeface="Verdana"/>
                <a:cs typeface="Verdana"/>
                <a:sym typeface="Verdana"/>
              </a:rPr>
            </a:br>
            <a:endParaRPr b="0" i="0" sz="1400" u="none" cap="none" strike="noStrike">
              <a:solidFill>
                <a:srgbClr val="000000"/>
              </a:solidFill>
              <a:latin typeface="Arial"/>
              <a:ea typeface="Arial"/>
              <a:cs typeface="Arial"/>
              <a:sym typeface="Arial"/>
            </a:endParaRPr>
          </a:p>
          <a:p>
            <a:pPr indent="-285750" lvl="1" marL="288925"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Verdana"/>
                <a:ea typeface="Verdana"/>
                <a:cs typeface="Verdana"/>
                <a:sym typeface="Verdana"/>
              </a:rPr>
              <a:t>Maximum：</a:t>
            </a:r>
            <a:r>
              <a:rPr b="0" i="0" lang="en-US" sz="1600" u="none" cap="none" strike="noStrike">
                <a:solidFill>
                  <a:schemeClr val="dk1"/>
                </a:solidFill>
                <a:latin typeface="Verdana"/>
                <a:ea typeface="Verdana"/>
                <a:cs typeface="Verdana"/>
                <a:sym typeface="Verdana"/>
              </a:rPr>
              <a:t>Miniature patentable ultrasound device with mobile app communication</a:t>
            </a:r>
            <a:endParaRPr b="0" i="0" sz="16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Times New Roman"/>
                <a:ea typeface="Times New Roman"/>
                <a:cs typeface="Times New Roman"/>
                <a:sym typeface="Times New Roman"/>
              </a:rPr>
              <a:t>Management</a:t>
            </a:r>
            <a:endParaRPr b="1"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Communication with the medicine delivery team regarding electronics constraints, wireless functionality, and wireless charging via weekly lab meetings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Weekly lab meetings with Dr. Gordon, Dr. Armand, Dr. Scott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Additional weekly meeting with Dr. Ma</a:t>
            </a:r>
            <a:endParaRPr b="0" i="0" sz="1800" u="none" cap="none" strike="noStrike">
              <a:solidFill>
                <a:schemeClr val="dk1"/>
              </a:solidFill>
              <a:latin typeface="Times New Roman"/>
              <a:ea typeface="Times New Roman"/>
              <a:cs typeface="Times New Roman"/>
              <a:sym typeface="Times New Roman"/>
            </a:endParaRPr>
          </a:p>
          <a:p>
            <a:pPr indent="-285750" lvl="0" marL="285750" marR="0" rtl="0" algn="l">
              <a:lnSpc>
                <a:spcPct val="100000"/>
              </a:lnSpc>
              <a:spcBef>
                <a:spcPts val="0"/>
              </a:spcBef>
              <a:spcAft>
                <a:spcPts val="0"/>
              </a:spcAft>
              <a:buClr>
                <a:schemeClr val="dk1"/>
              </a:buClr>
              <a:buSzPts val="1800"/>
              <a:buFont typeface="Times New Roman"/>
              <a:buChar char="•"/>
            </a:pPr>
            <a:r>
              <a:rPr b="0" i="0" lang="en-US" sz="1800" u="none" cap="none" strike="noStrike">
                <a:solidFill>
                  <a:schemeClr val="dk1"/>
                </a:solidFill>
                <a:latin typeface="Times New Roman"/>
                <a:ea typeface="Times New Roman"/>
                <a:cs typeface="Times New Roman"/>
                <a:sym typeface="Times New Roman"/>
              </a:rPr>
              <a:t>Meetings after class within the team</a:t>
            </a:r>
            <a:endParaRPr b="0" i="0" sz="1800" u="none" cap="none" strike="noStrike">
              <a:solidFill>
                <a:schemeClr val="dk1"/>
              </a:solidFill>
              <a:latin typeface="Times New Roman"/>
              <a:ea typeface="Times New Roman"/>
              <a:cs typeface="Times New Roman"/>
              <a:sym typeface="Times New Roman"/>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190500" lvl="0" marL="34290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163" name="Google Shape;163;g71c855da65_0_82"/>
          <p:cNvSpPr txBox="1"/>
          <p:nvPr/>
        </p:nvSpPr>
        <p:spPr>
          <a:xfrm>
            <a:off x="7079100" y="62151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g6f0e90e4ad_0_0"/>
          <p:cNvSpPr/>
          <p:nvPr/>
        </p:nvSpPr>
        <p:spPr>
          <a:xfrm>
            <a:off x="2777850" y="5059335"/>
            <a:ext cx="3588300" cy="1437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     </a:t>
            </a:r>
            <a:br>
              <a:rPr b="0" i="0" lang="en-US" sz="2700" u="none" cap="none" strike="noStrike">
                <a:solidFill>
                  <a:srgbClr val="000000"/>
                </a:solidFill>
                <a:latin typeface="Arial"/>
                <a:ea typeface="Arial"/>
                <a:cs typeface="Arial"/>
                <a:sym typeface="Arial"/>
              </a:rPr>
            </a:br>
            <a:br>
              <a:rPr b="0" i="0" lang="en-US" sz="2700" u="none" cap="none" strike="noStrike">
                <a:solidFill>
                  <a:srgbClr val="000000"/>
                </a:solidFill>
                <a:latin typeface="Arial"/>
                <a:ea typeface="Arial"/>
                <a:cs typeface="Arial"/>
                <a:sym typeface="Arial"/>
              </a:rPr>
            </a:br>
            <a:r>
              <a:rPr b="0" i="0" lang="en-US" sz="2700" u="none" cap="none" strike="noStrike">
                <a:solidFill>
                  <a:srgbClr val="000000"/>
                </a:solidFill>
                <a:latin typeface="Arial"/>
                <a:ea typeface="Arial"/>
                <a:cs typeface="Arial"/>
                <a:sym typeface="Arial"/>
              </a:rPr>
              <a:t>          App (iOS)</a:t>
            </a:r>
            <a:endParaRPr b="0" i="0" sz="2700" u="none" cap="none" strike="noStrike">
              <a:solidFill>
                <a:srgbClr val="000000"/>
              </a:solidFill>
              <a:latin typeface="Arial"/>
              <a:ea typeface="Arial"/>
              <a:cs typeface="Arial"/>
              <a:sym typeface="Arial"/>
            </a:endParaRPr>
          </a:p>
        </p:txBody>
      </p:sp>
      <p:sp>
        <p:nvSpPr>
          <p:cNvPr id="169" name="Google Shape;169;g6f0e90e4ad_0_0"/>
          <p:cNvSpPr txBox="1"/>
          <p:nvPr/>
        </p:nvSpPr>
        <p:spPr>
          <a:xfrm>
            <a:off x="1188885" y="227066"/>
            <a:ext cx="74982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Verdana"/>
                <a:ea typeface="Verdana"/>
                <a:cs typeface="Verdana"/>
                <a:sym typeface="Verdana"/>
              </a:rPr>
              <a:t>An Implantable Wireless Ultrasound Device</a:t>
            </a:r>
            <a:br>
              <a:rPr b="1" i="0" lang="en-US" sz="2000" u="none" cap="none" strike="noStrike">
                <a:solidFill>
                  <a:schemeClr val="dk1"/>
                </a:solidFill>
                <a:latin typeface="Verdana"/>
                <a:ea typeface="Verdana"/>
                <a:cs typeface="Verdana"/>
                <a:sym typeface="Verdana"/>
              </a:rPr>
            </a:br>
            <a:r>
              <a:rPr b="1" i="0" lang="en-US" sz="2000" u="none" cap="none" strike="noStrike">
                <a:solidFill>
                  <a:schemeClr val="dk1"/>
                </a:solidFill>
                <a:latin typeface="Verdana"/>
                <a:ea typeface="Verdana"/>
                <a:cs typeface="Verdana"/>
                <a:sym typeface="Verdana"/>
              </a:rPr>
              <a:t>for Real-Time Diagnosis of Brain Diseases</a:t>
            </a:r>
            <a:endParaRPr b="1" i="0" sz="2000" u="none" cap="none" strike="noStrike">
              <a:solidFill>
                <a:schemeClr val="dk1"/>
              </a:solidFill>
              <a:latin typeface="Verdana"/>
              <a:ea typeface="Verdana"/>
              <a:cs typeface="Verdana"/>
              <a:sym typeface="Verdana"/>
            </a:endParaRPr>
          </a:p>
        </p:txBody>
      </p:sp>
      <p:pic>
        <p:nvPicPr>
          <p:cNvPr id="170" name="Google Shape;170;g6f0e90e4ad_0_0"/>
          <p:cNvPicPr preferRelativeResize="0"/>
          <p:nvPr/>
        </p:nvPicPr>
        <p:blipFill rotWithShape="1">
          <a:blip r:embed="rId3">
            <a:alphaModFix/>
          </a:blip>
          <a:srcRect b="0" l="0" r="0" t="0"/>
          <a:stretch/>
        </p:blipFill>
        <p:spPr>
          <a:xfrm>
            <a:off x="0" y="0"/>
            <a:ext cx="1152789" cy="1005840"/>
          </a:xfrm>
          <a:prstGeom prst="rect">
            <a:avLst/>
          </a:prstGeom>
          <a:noFill/>
          <a:ln>
            <a:noFill/>
          </a:ln>
        </p:spPr>
      </p:pic>
      <p:sp>
        <p:nvSpPr>
          <p:cNvPr id="171" name="Google Shape;171;g6f0e90e4ad_0_0"/>
          <p:cNvSpPr/>
          <p:nvPr/>
        </p:nvSpPr>
        <p:spPr>
          <a:xfrm>
            <a:off x="3339275" y="2590591"/>
            <a:ext cx="2523600" cy="1437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Arial"/>
                <a:ea typeface="Arial"/>
                <a:cs typeface="Arial"/>
                <a:sym typeface="Arial"/>
              </a:rPr>
              <a:t>Microprocessor w/ Bluetooth Chip</a:t>
            </a:r>
            <a:endParaRPr b="0" i="0" sz="2100" u="none" cap="none" strike="noStrike">
              <a:solidFill>
                <a:srgbClr val="000000"/>
              </a:solidFill>
              <a:latin typeface="Arial"/>
              <a:ea typeface="Arial"/>
              <a:cs typeface="Arial"/>
              <a:sym typeface="Arial"/>
            </a:endParaRPr>
          </a:p>
        </p:txBody>
      </p:sp>
      <p:sp>
        <p:nvSpPr>
          <p:cNvPr id="172" name="Google Shape;172;g6f0e90e4ad_0_0"/>
          <p:cNvSpPr/>
          <p:nvPr/>
        </p:nvSpPr>
        <p:spPr>
          <a:xfrm>
            <a:off x="263000" y="2590591"/>
            <a:ext cx="1974300" cy="1437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Ultrasound</a:t>
            </a:r>
            <a:endParaRPr b="0" i="0" sz="2400" u="none" cap="none" strike="noStrike">
              <a:solidFill>
                <a:srgbClr val="000000"/>
              </a:solidFill>
              <a:latin typeface="Arial"/>
              <a:ea typeface="Arial"/>
              <a:cs typeface="Arial"/>
              <a:sym typeface="Arial"/>
            </a:endParaRPr>
          </a:p>
        </p:txBody>
      </p:sp>
      <p:sp>
        <p:nvSpPr>
          <p:cNvPr id="173" name="Google Shape;173;g6f0e90e4ad_0_0"/>
          <p:cNvSpPr/>
          <p:nvPr/>
        </p:nvSpPr>
        <p:spPr>
          <a:xfrm>
            <a:off x="3480400" y="5185207"/>
            <a:ext cx="1879500" cy="622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Bluetooth</a:t>
            </a:r>
            <a:endParaRPr b="0" i="0" sz="2000" u="none" cap="none" strike="noStrike">
              <a:solidFill>
                <a:srgbClr val="000000"/>
              </a:solidFill>
              <a:latin typeface="Arial"/>
              <a:ea typeface="Arial"/>
              <a:cs typeface="Arial"/>
              <a:sym typeface="Arial"/>
            </a:endParaRPr>
          </a:p>
        </p:txBody>
      </p:sp>
      <p:cxnSp>
        <p:nvCxnSpPr>
          <p:cNvPr id="174" name="Google Shape;174;g6f0e90e4ad_0_0"/>
          <p:cNvCxnSpPr/>
          <p:nvPr/>
        </p:nvCxnSpPr>
        <p:spPr>
          <a:xfrm>
            <a:off x="2237300" y="3356139"/>
            <a:ext cx="1049400" cy="15600"/>
          </a:xfrm>
          <a:prstGeom prst="straightConnector1">
            <a:avLst/>
          </a:prstGeom>
          <a:noFill/>
          <a:ln cap="flat" cmpd="sng" w="38100">
            <a:solidFill>
              <a:schemeClr val="dk2"/>
            </a:solidFill>
            <a:prstDash val="solid"/>
            <a:round/>
            <a:headEnd len="sm" w="sm" type="none"/>
            <a:tailEnd len="med" w="med" type="triangle"/>
          </a:ln>
        </p:spPr>
      </p:cxnSp>
      <p:cxnSp>
        <p:nvCxnSpPr>
          <p:cNvPr id="175" name="Google Shape;175;g6f0e90e4ad_0_0"/>
          <p:cNvCxnSpPr/>
          <p:nvPr/>
        </p:nvCxnSpPr>
        <p:spPr>
          <a:xfrm>
            <a:off x="4889425" y="4028135"/>
            <a:ext cx="0" cy="1152300"/>
          </a:xfrm>
          <a:prstGeom prst="straightConnector1">
            <a:avLst/>
          </a:prstGeom>
          <a:noFill/>
          <a:ln cap="flat" cmpd="sng" w="38100">
            <a:solidFill>
              <a:schemeClr val="dk2"/>
            </a:solidFill>
            <a:prstDash val="solid"/>
            <a:round/>
            <a:headEnd len="sm" w="sm" type="none"/>
            <a:tailEnd len="med" w="med" type="triangle"/>
          </a:ln>
        </p:spPr>
      </p:cxnSp>
      <p:sp>
        <p:nvSpPr>
          <p:cNvPr id="176" name="Google Shape;176;g6f0e90e4ad_0_0"/>
          <p:cNvSpPr txBox="1"/>
          <p:nvPr/>
        </p:nvSpPr>
        <p:spPr>
          <a:xfrm>
            <a:off x="5077150" y="4250252"/>
            <a:ext cx="1071600" cy="71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Send Images</a:t>
            </a:r>
            <a:endParaRPr b="0" i="0" sz="1900" u="none" cap="none" strike="noStrike">
              <a:solidFill>
                <a:srgbClr val="000000"/>
              </a:solidFill>
              <a:latin typeface="Calibri"/>
              <a:ea typeface="Calibri"/>
              <a:cs typeface="Calibri"/>
              <a:sym typeface="Calibri"/>
            </a:endParaRPr>
          </a:p>
        </p:txBody>
      </p:sp>
      <p:cxnSp>
        <p:nvCxnSpPr>
          <p:cNvPr id="177" name="Google Shape;177;g6f0e90e4ad_0_0"/>
          <p:cNvCxnSpPr/>
          <p:nvPr/>
        </p:nvCxnSpPr>
        <p:spPr>
          <a:xfrm flipH="1" rot="10800000">
            <a:off x="4092250" y="4061151"/>
            <a:ext cx="11700" cy="1091100"/>
          </a:xfrm>
          <a:prstGeom prst="straightConnector1">
            <a:avLst/>
          </a:prstGeom>
          <a:noFill/>
          <a:ln cap="flat" cmpd="sng" w="38100">
            <a:solidFill>
              <a:schemeClr val="dk2"/>
            </a:solidFill>
            <a:prstDash val="solid"/>
            <a:round/>
            <a:headEnd len="sm" w="sm" type="none"/>
            <a:tailEnd len="med" w="med" type="triangle"/>
          </a:ln>
        </p:spPr>
      </p:cxnSp>
      <p:sp>
        <p:nvSpPr>
          <p:cNvPr id="178" name="Google Shape;178;g6f0e90e4ad_0_0"/>
          <p:cNvSpPr txBox="1"/>
          <p:nvPr/>
        </p:nvSpPr>
        <p:spPr>
          <a:xfrm>
            <a:off x="2971238" y="4250242"/>
            <a:ext cx="1071600" cy="712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Request info</a:t>
            </a:r>
            <a:endParaRPr b="0" i="0" sz="1900" u="none" cap="none" strike="noStrike">
              <a:solidFill>
                <a:srgbClr val="000000"/>
              </a:solidFill>
              <a:latin typeface="Calibri"/>
              <a:ea typeface="Calibri"/>
              <a:cs typeface="Calibri"/>
              <a:sym typeface="Calibri"/>
            </a:endParaRPr>
          </a:p>
        </p:txBody>
      </p:sp>
      <p:sp>
        <p:nvSpPr>
          <p:cNvPr id="179" name="Google Shape;179;g6f0e90e4ad_0_0"/>
          <p:cNvSpPr/>
          <p:nvPr/>
        </p:nvSpPr>
        <p:spPr>
          <a:xfrm>
            <a:off x="6964825" y="2861001"/>
            <a:ext cx="1879500" cy="100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Arial"/>
                <a:ea typeface="Arial"/>
                <a:cs typeface="Arial"/>
                <a:sym typeface="Arial"/>
              </a:rPr>
              <a:t>Storage (e.g. microSD card or on-board)</a:t>
            </a:r>
            <a:endParaRPr b="0" i="0" sz="2100" u="none" cap="none" strike="noStrike">
              <a:solidFill>
                <a:srgbClr val="000000"/>
              </a:solidFill>
              <a:latin typeface="Arial"/>
              <a:ea typeface="Arial"/>
              <a:cs typeface="Arial"/>
              <a:sym typeface="Arial"/>
            </a:endParaRPr>
          </a:p>
        </p:txBody>
      </p:sp>
      <p:sp>
        <p:nvSpPr>
          <p:cNvPr id="180" name="Google Shape;180;g6f0e90e4ad_0_0"/>
          <p:cNvSpPr txBox="1"/>
          <p:nvPr/>
        </p:nvSpPr>
        <p:spPr>
          <a:xfrm>
            <a:off x="2226200" y="2650980"/>
            <a:ext cx="1071600" cy="50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Send Images</a:t>
            </a:r>
            <a:endParaRPr b="0" i="0" sz="1900" u="none" cap="none" strike="noStrike">
              <a:solidFill>
                <a:srgbClr val="000000"/>
              </a:solidFill>
              <a:latin typeface="Calibri"/>
              <a:ea typeface="Calibri"/>
              <a:cs typeface="Calibri"/>
              <a:sym typeface="Calibri"/>
            </a:endParaRPr>
          </a:p>
        </p:txBody>
      </p:sp>
      <p:cxnSp>
        <p:nvCxnSpPr>
          <p:cNvPr id="181" name="Google Shape;181;g6f0e90e4ad_0_0"/>
          <p:cNvCxnSpPr/>
          <p:nvPr/>
        </p:nvCxnSpPr>
        <p:spPr>
          <a:xfrm>
            <a:off x="5889150" y="3197284"/>
            <a:ext cx="1049400" cy="15600"/>
          </a:xfrm>
          <a:prstGeom prst="straightConnector1">
            <a:avLst/>
          </a:prstGeom>
          <a:noFill/>
          <a:ln cap="flat" cmpd="sng" w="38100">
            <a:solidFill>
              <a:schemeClr val="dk2"/>
            </a:solidFill>
            <a:prstDash val="solid"/>
            <a:round/>
            <a:headEnd len="sm" w="sm" type="none"/>
            <a:tailEnd len="med" w="med" type="triangle"/>
          </a:ln>
        </p:spPr>
      </p:cxnSp>
      <p:sp>
        <p:nvSpPr>
          <p:cNvPr id="182" name="Google Shape;182;g6f0e90e4ad_0_0"/>
          <p:cNvSpPr txBox="1"/>
          <p:nvPr/>
        </p:nvSpPr>
        <p:spPr>
          <a:xfrm>
            <a:off x="5878050" y="2492125"/>
            <a:ext cx="1071600" cy="50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Save Images</a:t>
            </a:r>
            <a:endParaRPr b="0" i="0" sz="1900" u="none" cap="none" strike="noStrike">
              <a:solidFill>
                <a:srgbClr val="000000"/>
              </a:solidFill>
              <a:latin typeface="Calibri"/>
              <a:ea typeface="Calibri"/>
              <a:cs typeface="Calibri"/>
              <a:sym typeface="Calibri"/>
            </a:endParaRPr>
          </a:p>
        </p:txBody>
      </p:sp>
      <p:cxnSp>
        <p:nvCxnSpPr>
          <p:cNvPr id="183" name="Google Shape;183;g6f0e90e4ad_0_0"/>
          <p:cNvCxnSpPr/>
          <p:nvPr/>
        </p:nvCxnSpPr>
        <p:spPr>
          <a:xfrm rot="10800000">
            <a:off x="5939750" y="3549864"/>
            <a:ext cx="1025100" cy="0"/>
          </a:xfrm>
          <a:prstGeom prst="straightConnector1">
            <a:avLst/>
          </a:prstGeom>
          <a:noFill/>
          <a:ln cap="flat" cmpd="sng" w="38100">
            <a:solidFill>
              <a:schemeClr val="dk2"/>
            </a:solidFill>
            <a:prstDash val="solid"/>
            <a:round/>
            <a:headEnd len="sm" w="sm" type="none"/>
            <a:tailEnd len="med" w="med" type="triangle"/>
          </a:ln>
        </p:spPr>
      </p:cxnSp>
      <p:sp>
        <p:nvSpPr>
          <p:cNvPr id="184" name="Google Shape;184;g6f0e90e4ad_0_0"/>
          <p:cNvSpPr txBox="1"/>
          <p:nvPr/>
        </p:nvSpPr>
        <p:spPr>
          <a:xfrm flipH="1">
            <a:off x="5878050" y="3646080"/>
            <a:ext cx="1071600" cy="50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Retrieve Images</a:t>
            </a:r>
            <a:endParaRPr b="0" i="0" sz="1900" u="none" cap="none" strike="noStrike">
              <a:solidFill>
                <a:srgbClr val="000000"/>
              </a:solidFill>
              <a:latin typeface="Calibri"/>
              <a:ea typeface="Calibri"/>
              <a:cs typeface="Calibri"/>
              <a:sym typeface="Calibri"/>
            </a:endParaRPr>
          </a:p>
        </p:txBody>
      </p:sp>
      <p:cxnSp>
        <p:nvCxnSpPr>
          <p:cNvPr id="185" name="Google Shape;185;g6f0e90e4ad_0_0"/>
          <p:cNvCxnSpPr/>
          <p:nvPr/>
        </p:nvCxnSpPr>
        <p:spPr>
          <a:xfrm>
            <a:off x="4572000" y="2004925"/>
            <a:ext cx="0" cy="646200"/>
          </a:xfrm>
          <a:prstGeom prst="straightConnector1">
            <a:avLst/>
          </a:prstGeom>
          <a:noFill/>
          <a:ln cap="flat" cmpd="sng" w="38100">
            <a:solidFill>
              <a:schemeClr val="dk2"/>
            </a:solidFill>
            <a:prstDash val="dot"/>
            <a:round/>
            <a:headEnd len="sm" w="sm" type="none"/>
            <a:tailEnd len="med" w="med" type="triangle"/>
          </a:ln>
        </p:spPr>
      </p:cxnSp>
      <p:sp>
        <p:nvSpPr>
          <p:cNvPr id="186" name="Google Shape;186;g6f0e90e4ad_0_0"/>
          <p:cNvSpPr/>
          <p:nvPr/>
        </p:nvSpPr>
        <p:spPr>
          <a:xfrm>
            <a:off x="3094650" y="1359602"/>
            <a:ext cx="2954700" cy="609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Wireless Charging</a:t>
            </a:r>
            <a:endParaRPr b="0" i="0" sz="2400" u="none" cap="none" strike="noStrike">
              <a:solidFill>
                <a:srgbClr val="000000"/>
              </a:solidFill>
              <a:latin typeface="Arial"/>
              <a:ea typeface="Arial"/>
              <a:cs typeface="Arial"/>
              <a:sym typeface="Arial"/>
            </a:endParaRPr>
          </a:p>
        </p:txBody>
      </p:sp>
      <p:sp>
        <p:nvSpPr>
          <p:cNvPr id="187" name="Google Shape;187;g6f0e90e4ad_0_0"/>
          <p:cNvSpPr/>
          <p:nvPr/>
        </p:nvSpPr>
        <p:spPr>
          <a:xfrm>
            <a:off x="2971250" y="2300600"/>
            <a:ext cx="5942100" cy="2126700"/>
          </a:xfrm>
          <a:prstGeom prst="rect">
            <a:avLst/>
          </a:pr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g6f0e90e4ad_0_0"/>
          <p:cNvSpPr txBox="1"/>
          <p:nvPr/>
        </p:nvSpPr>
        <p:spPr>
          <a:xfrm>
            <a:off x="7079100" y="62151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g70346d66d0_0_5"/>
          <p:cNvSpPr txBox="1"/>
          <p:nvPr/>
        </p:nvSpPr>
        <p:spPr>
          <a:xfrm>
            <a:off x="1188885" y="227066"/>
            <a:ext cx="74982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Verdana"/>
                <a:ea typeface="Verdana"/>
                <a:cs typeface="Verdana"/>
                <a:sym typeface="Verdana"/>
              </a:rPr>
              <a:t>An Implantable Wireless Ultrasound Device</a:t>
            </a:r>
            <a:br>
              <a:rPr b="1" i="0" lang="en-US" sz="2000" u="none" cap="none" strike="noStrike">
                <a:solidFill>
                  <a:schemeClr val="dk1"/>
                </a:solidFill>
                <a:latin typeface="Verdana"/>
                <a:ea typeface="Verdana"/>
                <a:cs typeface="Verdana"/>
                <a:sym typeface="Verdana"/>
              </a:rPr>
            </a:br>
            <a:r>
              <a:rPr b="1" i="0" lang="en-US" sz="2000" u="none" cap="none" strike="noStrike">
                <a:solidFill>
                  <a:schemeClr val="dk1"/>
                </a:solidFill>
                <a:latin typeface="Verdana"/>
                <a:ea typeface="Verdana"/>
                <a:cs typeface="Verdana"/>
                <a:sym typeface="Verdana"/>
              </a:rPr>
              <a:t>for Real-Time Diagnosis of Brain Diseases</a:t>
            </a:r>
            <a:endParaRPr b="1" i="0" sz="2000" u="none" cap="none" strike="noStrike">
              <a:solidFill>
                <a:schemeClr val="dk1"/>
              </a:solidFill>
              <a:latin typeface="Verdana"/>
              <a:ea typeface="Verdana"/>
              <a:cs typeface="Verdana"/>
              <a:sym typeface="Verdana"/>
            </a:endParaRPr>
          </a:p>
        </p:txBody>
      </p:sp>
      <p:pic>
        <p:nvPicPr>
          <p:cNvPr id="194" name="Google Shape;194;g70346d66d0_0_5"/>
          <p:cNvPicPr preferRelativeResize="0"/>
          <p:nvPr/>
        </p:nvPicPr>
        <p:blipFill rotWithShape="1">
          <a:blip r:embed="rId3">
            <a:alphaModFix/>
          </a:blip>
          <a:srcRect b="0" l="0" r="0" t="0"/>
          <a:stretch/>
        </p:blipFill>
        <p:spPr>
          <a:xfrm>
            <a:off x="0" y="0"/>
            <a:ext cx="1152789" cy="1005840"/>
          </a:xfrm>
          <a:prstGeom prst="rect">
            <a:avLst/>
          </a:prstGeom>
          <a:noFill/>
          <a:ln>
            <a:noFill/>
          </a:ln>
        </p:spPr>
      </p:pic>
      <p:sp>
        <p:nvSpPr>
          <p:cNvPr id="195" name="Google Shape;195;g70346d66d0_0_5"/>
          <p:cNvSpPr/>
          <p:nvPr/>
        </p:nvSpPr>
        <p:spPr>
          <a:xfrm>
            <a:off x="569225" y="1288425"/>
            <a:ext cx="8117700" cy="81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rgbClr val="0000FF"/>
                </a:solidFill>
                <a:latin typeface="Times New Roman"/>
                <a:ea typeface="Times New Roman"/>
                <a:cs typeface="Times New Roman"/>
                <a:sym typeface="Times New Roman"/>
              </a:rPr>
              <a:t>Arduino -- SD Card Communication</a:t>
            </a:r>
            <a:endParaRPr b="0" i="0" sz="2500" u="none" cap="none" strike="noStrike">
              <a:solidFill>
                <a:schemeClr val="dk1"/>
              </a:solidFill>
              <a:latin typeface="Calibri"/>
              <a:ea typeface="Calibri"/>
              <a:cs typeface="Calibri"/>
              <a:sym typeface="Calibri"/>
            </a:endParaRPr>
          </a:p>
        </p:txBody>
      </p:sp>
      <p:pic>
        <p:nvPicPr>
          <p:cNvPr id="196" name="Google Shape;196;g70346d66d0_0_5"/>
          <p:cNvPicPr preferRelativeResize="0"/>
          <p:nvPr/>
        </p:nvPicPr>
        <p:blipFill rotWithShape="1">
          <a:blip r:embed="rId4">
            <a:alphaModFix/>
          </a:blip>
          <a:srcRect b="0" l="0" r="0" t="0"/>
          <a:stretch/>
        </p:blipFill>
        <p:spPr>
          <a:xfrm>
            <a:off x="569225" y="2108025"/>
            <a:ext cx="6192825" cy="4463225"/>
          </a:xfrm>
          <a:prstGeom prst="rect">
            <a:avLst/>
          </a:prstGeom>
          <a:noFill/>
          <a:ln>
            <a:noFill/>
          </a:ln>
        </p:spPr>
      </p:pic>
      <p:pic>
        <p:nvPicPr>
          <p:cNvPr id="197" name="Google Shape;197;g70346d66d0_0_5"/>
          <p:cNvPicPr preferRelativeResize="0"/>
          <p:nvPr/>
        </p:nvPicPr>
        <p:blipFill rotWithShape="1">
          <a:blip r:embed="rId5">
            <a:alphaModFix/>
          </a:blip>
          <a:srcRect b="0" l="0" r="0" t="0"/>
          <a:stretch/>
        </p:blipFill>
        <p:spPr>
          <a:xfrm>
            <a:off x="5574626" y="1005850"/>
            <a:ext cx="3370248" cy="2527701"/>
          </a:xfrm>
          <a:prstGeom prst="rect">
            <a:avLst/>
          </a:prstGeom>
          <a:noFill/>
          <a:ln>
            <a:noFill/>
          </a:ln>
        </p:spPr>
      </p:pic>
      <p:sp>
        <p:nvSpPr>
          <p:cNvPr id="198" name="Google Shape;198;g70346d66d0_0_5"/>
          <p:cNvSpPr txBox="1"/>
          <p:nvPr/>
        </p:nvSpPr>
        <p:spPr>
          <a:xfrm>
            <a:off x="7079100" y="6215100"/>
            <a:ext cx="2064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CONFIDENTIAL</a:t>
            </a:r>
            <a:endParaRPr sz="2400">
              <a:solidFill>
                <a:srgbClr val="FF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2020-02-11T18:31:46Z</dcterms:created>
  <dc:creator>Jess Rilakkuma</dc:creator>
</cp:coreProperties>
</file>