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2"/>
    <p:sldId id="281" r:id="rId3"/>
    <p:sldId id="280" r:id="rId4"/>
    <p:sldId id="278" r:id="rId5"/>
    <p:sldId id="276" r:id="rId6"/>
    <p:sldId id="277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8BB4FD"/>
    <a:srgbClr val="CCCCFF"/>
    <a:srgbClr val="9999FF"/>
    <a:srgbClr val="FF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13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600.446/646 CIS2 Spring 2017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3810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 u="sng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Project description: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algorithms to speed-up / assist / automate anatomical measurements of anatomical alignment in cone-beam CT –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(viz., foot and ankle joints for orthopedics).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Algorithms for Fast / Automatic Anatomical Measurement </a:t>
            </a: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 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Cone-Beam 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/>
          <p:nvPr/>
        </p:nvPicPr>
        <p:blipFill rotWithShape="1">
          <a:blip r:embed="rId2"/>
          <a:srcRect l="10816" t="24571" r="11924" b="24136"/>
          <a:stretch/>
        </p:blipFill>
        <p:spPr>
          <a:xfrm rot="16200000">
            <a:off x="4366365" y="4728172"/>
            <a:ext cx="2327734" cy="1307764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814" y="4572000"/>
            <a:ext cx="4298618" cy="12192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1600" b="1" u="sng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Manual measurement: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Time consuming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User variability (training-dependent)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16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600" b="1" u="sng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Unmet clinical need: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Software to simplify / assist / automate the measurement of key metrics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t="11331" r="1505" b="3684"/>
          <a:stretch/>
        </p:blipFill>
        <p:spPr>
          <a:xfrm>
            <a:off x="423018" y="1556511"/>
            <a:ext cx="2272452" cy="272694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3" name="Picture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6" t="17435" r="28153" b="7645"/>
          <a:stretch/>
        </p:blipFill>
        <p:spPr>
          <a:xfrm>
            <a:off x="6049873" y="3477980"/>
            <a:ext cx="1735941" cy="26368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54344" y="1018593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sz="1600" b="1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Extremity Cone-Beam CT (CBCT)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600" b="1" kern="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722094" y="2586703"/>
            <a:ext cx="506800" cy="255709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CCEC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914400"/>
            <a:ext cx="284148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1600" b="1" u="sng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New capabilities: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High resolution 3D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Weight- bearing</a:t>
            </a:r>
            <a:endParaRPr lang="en-US" sz="16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0" name="Right Arrow 19"/>
          <p:cNvSpPr/>
          <p:nvPr/>
        </p:nvSpPr>
        <p:spPr>
          <a:xfrm rot="1748300" flipV="1">
            <a:off x="5945809" y="2855195"/>
            <a:ext cx="1041934" cy="195730"/>
          </a:xfrm>
          <a:prstGeom prst="rightArrow">
            <a:avLst>
              <a:gd name="adj1" fmla="val 65772"/>
              <a:gd name="adj2" fmla="val 74446"/>
            </a:avLst>
          </a:prstGeom>
          <a:solidFill>
            <a:srgbClr val="4F81BD"/>
          </a:solidFill>
          <a:ln w="25400" cap="flat" cmpd="sng" algn="ctr">
            <a:solidFill>
              <a:srgbClr val="CCEC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756071"/>
            <a:ext cx="266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sz="1600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Various measurements of joint alignment are used for diagnosis and to plan surgery.</a:t>
            </a:r>
            <a:r>
              <a:rPr lang="en-US" sz="1800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800" kern="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800" kern="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800" b="1" kern="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5686" t="24590" r="6664" b="21486"/>
          <a:stretch/>
        </p:blipFill>
        <p:spPr>
          <a:xfrm rot="16200000">
            <a:off x="6664311" y="3536171"/>
            <a:ext cx="3001869" cy="150030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30" name="Right Arrow 29"/>
          <p:cNvSpPr/>
          <p:nvPr/>
        </p:nvSpPr>
        <p:spPr>
          <a:xfrm rot="10800000" flipV="1">
            <a:off x="4523279" y="5348894"/>
            <a:ext cx="336742" cy="228655"/>
          </a:xfrm>
          <a:prstGeom prst="rightArrow">
            <a:avLst>
              <a:gd name="adj1" fmla="val 65772"/>
              <a:gd name="adj2" fmla="val 74446"/>
            </a:avLst>
          </a:prstGeom>
          <a:solidFill>
            <a:srgbClr val="4F81BD"/>
          </a:solidFill>
          <a:ln w="25400" cap="flat" cmpd="sng" algn="ctr">
            <a:solidFill>
              <a:srgbClr val="CCEC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l="28015" t="22047" r="32537" b="22441"/>
          <a:stretch/>
        </p:blipFill>
        <p:spPr>
          <a:xfrm>
            <a:off x="3254178" y="1663491"/>
            <a:ext cx="2678582" cy="240560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7844716" y="3726197"/>
            <a:ext cx="9144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</a:rPr>
              <a:t>T-M1</a:t>
            </a:r>
            <a:endParaRPr kumimoji="0" lang="en-US" sz="2400" b="1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65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184114" y="5154232"/>
            <a:ext cx="9144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kumimoji="0" lang="en-US" sz="2400" b="1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</a:rPr>
              <a:t>T</a:t>
            </a:r>
            <a:endParaRPr kumimoji="0" lang="en-US" sz="2400" b="1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65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905373" y="4891750"/>
            <a:ext cx="9144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q</a:t>
            </a:r>
            <a:r>
              <a:rPr kumimoji="0" lang="en-US" sz="2400" b="1" i="0" u="none" strike="noStrike" cap="none" normalizeH="0" baseline="-2500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</a:rPr>
              <a:t>T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</a:rPr>
              <a:t>-N</a:t>
            </a:r>
            <a:endParaRPr kumimoji="0" lang="en-US" sz="2400" b="1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65" charset="0"/>
            </a:endParaRPr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Algorithms for Fast / Automatic Anatomical Measurement </a:t>
            </a: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 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Cone-Beam CT</a:t>
            </a:r>
          </a:p>
        </p:txBody>
      </p:sp>
    </p:spTree>
    <p:extLst>
      <p:ext uri="{BB962C8B-B14F-4D97-AF65-F5344CB8AC3E}">
        <p14:creationId xmlns:p14="http://schemas.microsoft.com/office/powerpoint/2010/main" val="9896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010" y="1263776"/>
            <a:ext cx="4384719" cy="1565352"/>
          </a:xfrm>
        </p:spPr>
        <p:txBody>
          <a:bodyPr/>
          <a:lstStyle/>
          <a:p>
            <a:pPr marL="457200" lvl="1" indent="0" algn="just">
              <a:lnSpc>
                <a:spcPct val="90000"/>
              </a:lnSpc>
              <a:buNone/>
            </a:pP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JMAT is software that supports anatomical measurements in CBCT data. You will extend JMAT to the metrics of foot and ankle.</a:t>
            </a:r>
            <a:endParaRPr lang="en-US" sz="16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7115" y="2362201"/>
            <a:ext cx="3728733" cy="3904262"/>
            <a:chOff x="5958369" y="622369"/>
            <a:chExt cx="5127933" cy="4781653"/>
          </a:xfrm>
        </p:grpSpPr>
        <p:grpSp>
          <p:nvGrpSpPr>
            <p:cNvPr id="5" name="Group 4"/>
            <p:cNvGrpSpPr/>
            <p:nvPr/>
          </p:nvGrpSpPr>
          <p:grpSpPr>
            <a:xfrm>
              <a:off x="5958369" y="622369"/>
              <a:ext cx="5127933" cy="4781653"/>
              <a:chOff x="7710616" y="1222935"/>
              <a:chExt cx="3857652" cy="3883834"/>
            </a:xfrm>
          </p:grpSpPr>
          <p:pic>
            <p:nvPicPr>
              <p:cNvPr id="10" name="Picture 9"/>
              <p:cNvPicPr/>
              <p:nvPr/>
            </p:nvPicPr>
            <p:blipFill rotWithShape="1">
              <a:blip r:embed="rId2"/>
              <a:srcRect l="50100" t="23362" r="10821" b="24856"/>
              <a:stretch/>
            </p:blipFill>
            <p:spPr bwMode="auto">
              <a:xfrm>
                <a:off x="7710616" y="1222935"/>
                <a:ext cx="3857652" cy="388383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8079058" y="1523624"/>
                <a:ext cx="2439003" cy="2275340"/>
                <a:chOff x="4639274" y="1478658"/>
                <a:chExt cx="2439003" cy="227534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4639274" y="1478658"/>
                  <a:ext cx="2439003" cy="361360"/>
                  <a:chOff x="4639274" y="1316098"/>
                  <a:chExt cx="2439003" cy="361360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5502463" y="1417469"/>
                    <a:ext cx="1575814" cy="259989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 cap="flat">
                    <a:solidFill>
                      <a:srgbClr val="00B0F0"/>
                    </a:solidFill>
                    <a:prstDash val="solid"/>
                    <a:bevel/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fontAlgn="auto" latinLnBrk="1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100" b="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rPr>
                      <a:t>Load DICOM </a:t>
                    </a:r>
                    <a:r>
                      <a:rPr lang="en-US" sz="1100" b="0" kern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rPr>
                      <a:t>volume</a:t>
                    </a:r>
                    <a:endParaRPr lang="en-US" sz="1100" b="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cxnSp>
                <p:nvCxnSpPr>
                  <p:cNvPr id="19" name="Straight Arrow Connector 18"/>
                  <p:cNvCxnSpPr>
                    <a:stCxn id="18" idx="1"/>
                  </p:cNvCxnSpPr>
                  <p:nvPr/>
                </p:nvCxnSpPr>
                <p:spPr>
                  <a:xfrm flipH="1" flipV="1">
                    <a:off x="4639274" y="1316098"/>
                    <a:ext cx="863189" cy="231365"/>
                  </a:xfrm>
                  <a:prstGeom prst="straightConnector1">
                    <a:avLst/>
                  </a:prstGeom>
                  <a:noFill/>
                  <a:ln w="25400" cap="flat">
                    <a:solidFill>
                      <a:srgbClr val="00B0F0"/>
                    </a:solidFill>
                    <a:prstDash val="solid"/>
                    <a:bevel/>
                    <a:tailEnd type="arrow"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sp>
              <p:nvSpPr>
                <p:cNvPr id="14" name="Rectangle 13"/>
                <p:cNvSpPr/>
                <p:nvPr/>
              </p:nvSpPr>
              <p:spPr>
                <a:xfrm>
                  <a:off x="6067533" y="2892133"/>
                  <a:ext cx="1010743" cy="271991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0B0F0"/>
                  </a:solidFill>
                  <a:prstDash val="solid"/>
                  <a:bevel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fontAlgn="auto" latinLnBrk="1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100" b="0" kern="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rPr>
                    <a:t>Landmarks</a:t>
                  </a:r>
                  <a:endParaRPr lang="en-US" sz="1100" b="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6514032" y="3164705"/>
                  <a:ext cx="294971" cy="589293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B0F0"/>
                  </a:solidFill>
                  <a:prstDash val="solid"/>
                  <a:bevel/>
                  <a:tailEnd type="arrow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  <p:sp>
          <p:nvSpPr>
            <p:cNvPr id="6" name="Plus 5"/>
            <p:cNvSpPr/>
            <p:nvPr/>
          </p:nvSpPr>
          <p:spPr>
            <a:xfrm>
              <a:off x="8752808" y="3891896"/>
              <a:ext cx="218324" cy="222421"/>
            </a:xfrm>
            <a:prstGeom prst="mathPlus">
              <a:avLst>
                <a:gd name="adj1" fmla="val 8426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lus 6"/>
            <p:cNvSpPr/>
            <p:nvPr/>
          </p:nvSpPr>
          <p:spPr>
            <a:xfrm>
              <a:off x="8800165" y="4784122"/>
              <a:ext cx="218324" cy="222421"/>
            </a:xfrm>
            <a:prstGeom prst="mathPlus">
              <a:avLst>
                <a:gd name="adj1" fmla="val 8426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lus 7"/>
            <p:cNvSpPr/>
            <p:nvPr/>
          </p:nvSpPr>
          <p:spPr>
            <a:xfrm>
              <a:off x="9301429" y="4755313"/>
              <a:ext cx="218324" cy="222421"/>
            </a:xfrm>
            <a:prstGeom prst="mathPlus">
              <a:avLst>
                <a:gd name="adj1" fmla="val 8426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lus 8"/>
            <p:cNvSpPr/>
            <p:nvPr/>
          </p:nvSpPr>
          <p:spPr>
            <a:xfrm>
              <a:off x="9301429" y="3763696"/>
              <a:ext cx="218324" cy="222421"/>
            </a:xfrm>
            <a:prstGeom prst="mathPlus">
              <a:avLst>
                <a:gd name="adj1" fmla="val 8426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506366" y="2390193"/>
            <a:ext cx="4425028" cy="3818161"/>
            <a:chOff x="7257539" y="3494564"/>
            <a:chExt cx="3874894" cy="3132975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46" r="27486"/>
            <a:stretch/>
          </p:blipFill>
          <p:spPr>
            <a:xfrm>
              <a:off x="7738688" y="5363219"/>
              <a:ext cx="570449" cy="952568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46" r="27486"/>
            <a:stretch/>
          </p:blipFill>
          <p:spPr>
            <a:xfrm>
              <a:off x="8368300" y="5233919"/>
              <a:ext cx="522674" cy="872792"/>
            </a:xfrm>
            <a:prstGeom prst="rect">
              <a:avLst/>
            </a:prstGeom>
          </p:spPr>
        </p:pic>
        <p:grpSp>
          <p:nvGrpSpPr>
            <p:cNvPr id="126" name="Group 125"/>
            <p:cNvGrpSpPr/>
            <p:nvPr/>
          </p:nvGrpSpPr>
          <p:grpSpPr>
            <a:xfrm>
              <a:off x="7257539" y="3494564"/>
              <a:ext cx="3874894" cy="3132975"/>
              <a:chOff x="5089140" y="1844089"/>
              <a:chExt cx="5904483" cy="4885631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5134527" y="1844089"/>
                <a:ext cx="5859096" cy="4605790"/>
                <a:chOff x="4769122" y="1573041"/>
                <a:chExt cx="5859096" cy="4605790"/>
              </a:xfrm>
            </p:grpSpPr>
            <p:sp>
              <p:nvSpPr>
                <p:cNvPr id="150" name="TextBox 149"/>
                <p:cNvSpPr txBox="1"/>
                <p:nvPr/>
              </p:nvSpPr>
              <p:spPr>
                <a:xfrm>
                  <a:off x="7979214" y="1771821"/>
                  <a:ext cx="2313712" cy="51197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Deformable registration</a:t>
                  </a:r>
                </a:p>
                <a:p>
                  <a:pPr algn="ctr"/>
                  <a:endParaRPr lang="en-US" sz="10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47" name="Picture 146"/>
                <p:cNvPicPr/>
                <p:nvPr/>
              </p:nvPicPr>
              <p:blipFill rotWithShape="1">
                <a:blip r:embed="rId4"/>
                <a:srcRect l="27449" t="25851" r="58659" b="54027"/>
                <a:stretch/>
              </p:blipFill>
              <p:spPr bwMode="auto">
                <a:xfrm>
                  <a:off x="5529952" y="1916976"/>
                  <a:ext cx="1628185" cy="1617222"/>
                </a:xfrm>
                <a:prstGeom prst="rect">
                  <a:avLst/>
                </a:prstGeom>
                <a:ln>
                  <a:solidFill>
                    <a:srgbClr val="FFFFFF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48" name="TextBox 147"/>
                <p:cNvSpPr txBox="1"/>
                <p:nvPr/>
              </p:nvSpPr>
              <p:spPr>
                <a:xfrm>
                  <a:off x="4769122" y="1573041"/>
                  <a:ext cx="3117810" cy="31505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Register atlas volumes  to new scan</a:t>
                  </a:r>
                </a:p>
              </p:txBody>
            </p:sp>
            <p:pic>
              <p:nvPicPr>
                <p:cNvPr id="149" name="Picture 148"/>
                <p:cNvPicPr/>
                <p:nvPr/>
              </p:nvPicPr>
              <p:blipFill rotWithShape="1">
                <a:blip r:embed="rId4"/>
                <a:srcRect l="24907" t="51768" r="58570" b="28537"/>
                <a:stretch/>
              </p:blipFill>
              <p:spPr bwMode="auto">
                <a:xfrm>
                  <a:off x="8308886" y="2068005"/>
                  <a:ext cx="1715586" cy="149735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51" name="Picture 150"/>
                <p:cNvPicPr/>
                <p:nvPr/>
              </p:nvPicPr>
              <p:blipFill rotWithShape="1">
                <a:blip r:embed="rId4"/>
                <a:srcRect l="41655" t="51768" r="42720" b="28537"/>
                <a:stretch/>
              </p:blipFill>
              <p:spPr bwMode="auto">
                <a:xfrm>
                  <a:off x="8319775" y="4599665"/>
                  <a:ext cx="1826682" cy="157916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52" name="TextBox 151"/>
                <p:cNvSpPr txBox="1"/>
                <p:nvPr/>
              </p:nvSpPr>
              <p:spPr>
                <a:xfrm>
                  <a:off x="7736641" y="4293570"/>
                  <a:ext cx="2891577" cy="31505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Transformed landmarks</a:t>
                  </a:r>
                  <a:endParaRPr lang="en-US" sz="10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8393044" y="2034624"/>
                  <a:ext cx="917239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Atlas landmarks</a:t>
                  </a:r>
                  <a:endParaRPr lang="en-US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54" name="Straight Arrow Connector 153"/>
                <p:cNvCxnSpPr/>
                <p:nvPr/>
              </p:nvCxnSpPr>
              <p:spPr>
                <a:xfrm>
                  <a:off x="9310282" y="2389478"/>
                  <a:ext cx="438804" cy="388418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/>
                <p:cNvCxnSpPr/>
                <p:nvPr/>
              </p:nvCxnSpPr>
              <p:spPr>
                <a:xfrm flipH="1">
                  <a:off x="8639213" y="2292199"/>
                  <a:ext cx="395683" cy="194561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/>
            </p:nvGrpSpPr>
            <p:grpSpPr>
              <a:xfrm>
                <a:off x="5089140" y="4106028"/>
                <a:ext cx="3182795" cy="2623692"/>
                <a:chOff x="4973120" y="4184308"/>
                <a:chExt cx="3182795" cy="2623692"/>
              </a:xfrm>
            </p:grpSpPr>
            <p:sp>
              <p:nvSpPr>
                <p:cNvPr id="129" name="Cloud 128"/>
                <p:cNvSpPr/>
                <p:nvPr/>
              </p:nvSpPr>
              <p:spPr>
                <a:xfrm>
                  <a:off x="4973120" y="4323800"/>
                  <a:ext cx="3182795" cy="2484200"/>
                </a:xfrm>
                <a:prstGeom prst="cloud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Plus 129"/>
                <p:cNvSpPr/>
                <p:nvPr/>
              </p:nvSpPr>
              <p:spPr>
                <a:xfrm>
                  <a:off x="5987683" y="5719893"/>
                  <a:ext cx="82379" cy="108958"/>
                </a:xfrm>
                <a:prstGeom prst="mathPlus">
                  <a:avLst>
                    <a:gd name="adj1" fmla="val 2468"/>
                  </a:avLst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Plus 130"/>
                <p:cNvSpPr/>
                <p:nvPr/>
              </p:nvSpPr>
              <p:spPr>
                <a:xfrm>
                  <a:off x="5822711" y="5719667"/>
                  <a:ext cx="82379" cy="108958"/>
                </a:xfrm>
                <a:prstGeom prst="mathPlus">
                  <a:avLst>
                    <a:gd name="adj1" fmla="val 2468"/>
                  </a:avLst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Plus 131"/>
                <p:cNvSpPr/>
                <p:nvPr/>
              </p:nvSpPr>
              <p:spPr>
                <a:xfrm>
                  <a:off x="5836144" y="5934179"/>
                  <a:ext cx="82379" cy="108958"/>
                </a:xfrm>
                <a:prstGeom prst="mathPlus">
                  <a:avLst>
                    <a:gd name="adj1" fmla="val 2468"/>
                  </a:avLst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Plus 132"/>
                <p:cNvSpPr/>
                <p:nvPr/>
              </p:nvSpPr>
              <p:spPr>
                <a:xfrm>
                  <a:off x="5966717" y="5948632"/>
                  <a:ext cx="82379" cy="108958"/>
                </a:xfrm>
                <a:prstGeom prst="mathPlus">
                  <a:avLst>
                    <a:gd name="adj1" fmla="val 2468"/>
                  </a:avLst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Plus 141"/>
                <p:cNvSpPr/>
                <p:nvPr/>
              </p:nvSpPr>
              <p:spPr>
                <a:xfrm>
                  <a:off x="6926894" y="5372284"/>
                  <a:ext cx="82379" cy="108958"/>
                </a:xfrm>
                <a:prstGeom prst="mathPlus">
                  <a:avLst>
                    <a:gd name="adj1" fmla="val 2468"/>
                  </a:avLst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Plus 142"/>
                <p:cNvSpPr/>
                <p:nvPr/>
              </p:nvSpPr>
              <p:spPr>
                <a:xfrm>
                  <a:off x="6782888" y="5426762"/>
                  <a:ext cx="82379" cy="108958"/>
                </a:xfrm>
                <a:prstGeom prst="mathPlus">
                  <a:avLst>
                    <a:gd name="adj1" fmla="val 2468"/>
                  </a:avLst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Plus 143"/>
                <p:cNvSpPr/>
                <p:nvPr/>
              </p:nvSpPr>
              <p:spPr>
                <a:xfrm>
                  <a:off x="6796320" y="5641275"/>
                  <a:ext cx="82379" cy="108958"/>
                </a:xfrm>
                <a:prstGeom prst="mathPlus">
                  <a:avLst>
                    <a:gd name="adj1" fmla="val 2468"/>
                  </a:avLst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Plus 144"/>
                <p:cNvSpPr/>
                <p:nvPr/>
              </p:nvSpPr>
              <p:spPr>
                <a:xfrm>
                  <a:off x="6893409" y="5611385"/>
                  <a:ext cx="82379" cy="108958"/>
                </a:xfrm>
                <a:prstGeom prst="mathPlus">
                  <a:avLst>
                    <a:gd name="adj1" fmla="val 2468"/>
                  </a:avLst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5030494" y="4184308"/>
                  <a:ext cx="862608" cy="31505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Atlas</a:t>
                  </a:r>
                  <a:endParaRPr lang="en-US" sz="10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63" name="Right Arrow 162"/>
          <p:cNvSpPr/>
          <p:nvPr/>
        </p:nvSpPr>
        <p:spPr>
          <a:xfrm>
            <a:off x="6524519" y="3302409"/>
            <a:ext cx="517077" cy="255709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CCEC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Right Arrow 163"/>
          <p:cNvSpPr/>
          <p:nvPr/>
        </p:nvSpPr>
        <p:spPr>
          <a:xfrm rot="5400000">
            <a:off x="7640354" y="4171420"/>
            <a:ext cx="433538" cy="255709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CCEC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Right Arrow 164"/>
          <p:cNvSpPr/>
          <p:nvPr/>
        </p:nvSpPr>
        <p:spPr>
          <a:xfrm rot="16200000">
            <a:off x="5602412" y="3975269"/>
            <a:ext cx="264298" cy="255709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CCEC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136368" y="1199580"/>
            <a:ext cx="4796591" cy="102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457200" lvl="1" indent="0" algn="just">
              <a:lnSpc>
                <a:spcPct val="90000"/>
              </a:lnSpc>
              <a:buFontTx/>
              <a:buNone/>
            </a:pPr>
            <a:r>
              <a:rPr lang="en-US" sz="1600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JMAT is </a:t>
            </a:r>
            <a:r>
              <a:rPr lang="en-US" sz="1600" i="1" u="sng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semi-automated</a:t>
            </a:r>
            <a:r>
              <a:rPr lang="en-US" sz="1600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 needs user input to select anatomical landmarks. We want to develop a </a:t>
            </a:r>
            <a:r>
              <a:rPr lang="en-US" sz="1600" i="1" u="sng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fully automated </a:t>
            </a:r>
            <a:r>
              <a:rPr lang="en-US" sz="1600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method. You will help to develop, apply and validate it in the foot and ankle.</a:t>
            </a:r>
            <a:endParaRPr lang="en-US" sz="1600" kern="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Algorithms for Fast / Automatic Anatomical Measurement </a:t>
            </a: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 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Cone-Beam CT</a:t>
            </a:r>
          </a:p>
        </p:txBody>
      </p:sp>
    </p:spTree>
    <p:extLst>
      <p:ext uri="{BB962C8B-B14F-4D97-AF65-F5344CB8AC3E}">
        <p14:creationId xmlns:p14="http://schemas.microsoft.com/office/powerpoint/2010/main" val="42561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 / Deliverables:</a:t>
            </a: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Research and document existing anatomical measurements in the foot and ankle  </a:t>
            </a:r>
          </a:p>
          <a:p>
            <a:pPr lvl="1">
              <a:lnSpc>
                <a:spcPct val="90000"/>
              </a:lnSpc>
            </a:pPr>
            <a:r>
              <a:rPr lang="en-US" sz="1800" b="1" u="sng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Minimum 1: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Implement </a:t>
            </a:r>
            <a:r>
              <a:rPr lang="en-US" sz="1800" i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semi-automatic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(JMAT workflow) for CBCT of the foot and ankle.</a:t>
            </a:r>
          </a:p>
          <a:p>
            <a:pPr lvl="1">
              <a:lnSpc>
                <a:spcPct val="90000"/>
              </a:lnSpc>
            </a:pPr>
            <a:r>
              <a:rPr lang="en-US" sz="1800" b="1" u="sng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Minimum 2: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Interact with clinicians to learn about the anatomical metrics, refine user interface and validate the software</a:t>
            </a:r>
          </a:p>
          <a:p>
            <a:pPr lvl="1">
              <a:lnSpc>
                <a:spcPct val="90000"/>
              </a:lnSpc>
            </a:pPr>
            <a:r>
              <a:rPr lang="en-US" sz="1800" b="1" u="sng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Expected: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Data to develop and validate of the metrics: segment CBCT images, annotate anatomical landmarks. (Atlas of 15-20 CBCT datasets)</a:t>
            </a:r>
          </a:p>
          <a:p>
            <a:pPr lvl="1">
              <a:lnSpc>
                <a:spcPct val="90000"/>
              </a:lnSpc>
            </a:pPr>
            <a:r>
              <a:rPr lang="en-US" sz="1800" b="1" u="sng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Maximum: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Implement </a:t>
            </a:r>
            <a:r>
              <a:rPr lang="en-US" sz="1800" i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fully automatic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(atlas-based / active shape model) anatomical measurements in CBCT of the foot and ankle.</a:t>
            </a:r>
          </a:p>
          <a:p>
            <a:pPr lvl="1">
              <a:lnSpc>
                <a:spcPct val="90000"/>
              </a:lnSpc>
            </a:pP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Algorithms for Fast / Automatic Anatomical Measurement </a:t>
            </a: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 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Cone-Beam CT</a:t>
            </a:r>
          </a:p>
        </p:txBody>
      </p:sp>
    </p:spTree>
    <p:extLst>
      <p:ext uri="{BB962C8B-B14F-4D97-AF65-F5344CB8AC3E}">
        <p14:creationId xmlns:p14="http://schemas.microsoft.com/office/powerpoint/2010/main" val="17608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Programming in C/C++ (basic/intermediate)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Programming in </a:t>
            </a:r>
            <a:r>
              <a:rPr lang="en-US" sz="18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Matlab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Basic understanding of image segmentation</a:t>
            </a:r>
          </a:p>
          <a:p>
            <a:pPr lvl="1">
              <a:lnSpc>
                <a:spcPct val="90000"/>
              </a:lnSpc>
            </a:pP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Algorithms for Fast / Automatic Anatomical Measurement </a:t>
            </a: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 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Cone-Beam CT</a:t>
            </a:r>
          </a:p>
        </p:txBody>
      </p:sp>
    </p:spTree>
    <p:extLst>
      <p:ext uri="{BB962C8B-B14F-4D97-AF65-F5344CB8AC3E}">
        <p14:creationId xmlns:p14="http://schemas.microsoft.com/office/powerpoint/2010/main" val="380228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Wojtek 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Zbijewski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857250" lvl="2" indent="0">
              <a:lnSpc>
                <a:spcPct val="90000"/>
              </a:lnSpc>
              <a:buNone/>
            </a:pPr>
            <a:r>
              <a:rPr lang="en-US" sz="15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Dept. of Biomedical Engineering, </a:t>
            </a:r>
          </a:p>
          <a:p>
            <a:pPr marL="857250" lvl="2" indent="0">
              <a:lnSpc>
                <a:spcPct val="90000"/>
              </a:lnSpc>
              <a:spcBef>
                <a:spcPts val="24"/>
              </a:spcBef>
              <a:buNone/>
            </a:pPr>
            <a:r>
              <a:rPr lang="en-US" sz="15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5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Johns Hopkins Hospital</a:t>
            </a:r>
          </a:p>
          <a:p>
            <a:pPr marL="857250" lvl="2" indent="0">
              <a:lnSpc>
                <a:spcPct val="90000"/>
              </a:lnSpc>
              <a:spcBef>
                <a:spcPts val="24"/>
              </a:spcBef>
              <a:buNone/>
            </a:pPr>
            <a:r>
              <a:rPr lang="en-US" sz="15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5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720 Rutland Ave. </a:t>
            </a:r>
          </a:p>
          <a:p>
            <a:pPr marL="857250" lvl="2" indent="0">
              <a:lnSpc>
                <a:spcPct val="90000"/>
              </a:lnSpc>
              <a:spcBef>
                <a:spcPts val="24"/>
              </a:spcBef>
              <a:buNone/>
            </a:pPr>
            <a:r>
              <a:rPr lang="en-US" sz="15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5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Traylor Building, Room 624A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	</a:t>
            </a:r>
            <a:r>
              <a:rPr lang="en-US" sz="15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wzbijewski@jhu.edu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Jeffrey 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Siewerdsen</a:t>
            </a: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857250" lvl="2" indent="0">
              <a:lnSpc>
                <a:spcPct val="90000"/>
              </a:lnSpc>
              <a:buNone/>
            </a:pPr>
            <a:r>
              <a:rPr lang="en-US" sz="15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Dept. of Biomedical Engineering, </a:t>
            </a:r>
          </a:p>
          <a:p>
            <a:pPr marL="857250" lvl="2" indent="0">
              <a:lnSpc>
                <a:spcPct val="90000"/>
              </a:lnSpc>
              <a:spcBef>
                <a:spcPts val="24"/>
              </a:spcBef>
              <a:buNone/>
            </a:pPr>
            <a:r>
              <a:rPr lang="en-US" sz="15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Johns Hopkins Hospital</a:t>
            </a:r>
          </a:p>
          <a:p>
            <a:pPr marL="857250" lvl="2" indent="0">
              <a:lnSpc>
                <a:spcPct val="90000"/>
              </a:lnSpc>
              <a:spcBef>
                <a:spcPts val="24"/>
              </a:spcBef>
              <a:buNone/>
            </a:pPr>
            <a:r>
              <a:rPr lang="en-US" sz="15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720 Rutland Ave. </a:t>
            </a:r>
          </a:p>
          <a:p>
            <a:pPr marL="857250" lvl="2" indent="0">
              <a:lnSpc>
                <a:spcPct val="90000"/>
              </a:lnSpc>
              <a:spcBef>
                <a:spcPts val="24"/>
              </a:spcBef>
              <a:buNone/>
            </a:pPr>
            <a:r>
              <a:rPr lang="en-US" sz="15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Traylor Building, Room </a:t>
            </a:r>
            <a:r>
              <a:rPr lang="en-US" sz="15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622</a:t>
            </a:r>
            <a:endParaRPr lang="en-US" sz="15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	</a:t>
            </a:r>
            <a:r>
              <a:rPr lang="en-US" sz="15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jeff.siewerdsen@jhu.edu</a:t>
            </a:r>
            <a:endParaRPr lang="en-US" sz="15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Michael 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Brehler</a:t>
            </a: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857250" lvl="2" indent="0">
              <a:lnSpc>
                <a:spcPct val="90000"/>
              </a:lnSpc>
              <a:spcBef>
                <a:spcPts val="24"/>
              </a:spcBef>
              <a:buNone/>
            </a:pPr>
            <a:r>
              <a:rPr lang="en-US" sz="15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Dept. of Biomedical Engineering, </a:t>
            </a:r>
          </a:p>
          <a:p>
            <a:pPr marL="857250" lvl="2" indent="0">
              <a:lnSpc>
                <a:spcPct val="90000"/>
              </a:lnSpc>
              <a:spcBef>
                <a:spcPts val="24"/>
              </a:spcBef>
              <a:buNone/>
            </a:pPr>
            <a:r>
              <a:rPr lang="en-US" sz="15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Johns Hopkins Hospital</a:t>
            </a:r>
          </a:p>
          <a:p>
            <a:pPr marL="857250" lvl="2" indent="0">
              <a:lnSpc>
                <a:spcPct val="90000"/>
              </a:lnSpc>
              <a:spcBef>
                <a:spcPts val="24"/>
              </a:spcBef>
              <a:buNone/>
            </a:pPr>
            <a:r>
              <a:rPr lang="en-US" sz="15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720 Rutland Ave. </a:t>
            </a:r>
          </a:p>
          <a:p>
            <a:pPr marL="857250" lvl="2" indent="0">
              <a:lnSpc>
                <a:spcPct val="90000"/>
              </a:lnSpc>
              <a:spcBef>
                <a:spcPts val="24"/>
              </a:spcBef>
              <a:buNone/>
            </a:pPr>
            <a:r>
              <a:rPr lang="en-US" sz="15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Traylor Building, Room </a:t>
            </a:r>
            <a:r>
              <a:rPr lang="en-US" sz="15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624</a:t>
            </a:r>
            <a:endParaRPr lang="en-US" sz="15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457200" lvl="1" indent="0">
              <a:lnSpc>
                <a:spcPct val="90000"/>
              </a:lnSpc>
              <a:spcBef>
                <a:spcPts val="24"/>
              </a:spcBef>
              <a:buNone/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	</a:t>
            </a:r>
            <a:r>
              <a:rPr lang="en-US" sz="15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michael.brehler@jhu.edu </a:t>
            </a:r>
            <a:endParaRPr lang="en-US" sz="15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Algorithms for Fast / Automatic Anatomical Measurement </a:t>
            </a: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 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Cone-Beam CT</a:t>
            </a:r>
          </a:p>
        </p:txBody>
      </p:sp>
      <p:pic>
        <p:nvPicPr>
          <p:cNvPr id="1026" name="Picture 2" descr="Image result for hopkins d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092404"/>
            <a:ext cx="3752850" cy="4998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7126922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7400</TotalTime>
  <Words>375</Words>
  <Application>Microsoft Office PowerPoint</Application>
  <PresentationFormat>On-screen Show (4:3)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Symbol</vt:lpstr>
      <vt:lpstr>Times New Roman</vt:lpstr>
      <vt:lpstr>Verdana</vt:lpstr>
      <vt:lpstr>CIS-Lecture</vt:lpstr>
      <vt:lpstr>Algorithms for Fast / Automatic Anatomical Measurement in Cone-Beam CT</vt:lpstr>
      <vt:lpstr>Algorithms for Fast / Automatic Anatomical Measurement in Cone-Beam CT</vt:lpstr>
      <vt:lpstr>Algorithms for Fast / Automatic Anatomical Measurement in Cone-Beam CT</vt:lpstr>
      <vt:lpstr>Algorithms for Fast / Automatic Anatomical Measurement in Cone-Beam CT</vt:lpstr>
      <vt:lpstr>Algorithms for Fast / Automatic Anatomical Measurement in Cone-Beam CT</vt:lpstr>
      <vt:lpstr>Algorithms for Fast / Automatic Anatomical Measurement in Cone-Beam CT</vt:lpstr>
    </vt:vector>
  </TitlesOfParts>
  <Company>Johns Hopkins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Wojciech Zbijewski</cp:lastModifiedBy>
  <cp:revision>102</cp:revision>
  <cp:lastPrinted>1998-01-12T19:42:20Z</cp:lastPrinted>
  <dcterms:created xsi:type="dcterms:W3CDTF">2014-01-14T11:21:36Z</dcterms:created>
  <dcterms:modified xsi:type="dcterms:W3CDTF">2017-02-01T18:44:54Z</dcterms:modified>
</cp:coreProperties>
</file>