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59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9868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59" cy="43205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97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show cutting video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800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8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Add diagram and math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800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23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Add diagram and math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800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36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Add diagram and math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800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1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Add diagram and math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800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22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800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48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800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1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79999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88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800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3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800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79999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0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79999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79999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8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Mention faulty nc box: computer does not support advanced system, only goes up to windows 98. So we can’t update it to the newest linuxCNC version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Laser control: spindle problem (20k frequency -&gt; computer and current controller board can’t generate the frequency that high. got new controller board. currently looking into that.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Resolution: turn make laser on/off at max power all time. adjust cutting velocity instead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Stl file: 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79999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1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800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8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800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0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2 sets of mirror to adjust near field and far field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800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9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31520" y="4560569"/>
            <a:ext cx="5852100" cy="432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edit video realtime and simulation side by side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799" cy="4800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5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l="5932" t="3846" b="11538"/>
          <a:stretch/>
        </p:blipFill>
        <p:spPr>
          <a:xfrm>
            <a:off x="6858000" y="6134100"/>
            <a:ext cx="1730085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 l="10716" t="17037" r="8911" b="23704"/>
          <a:stretch/>
        </p:blipFill>
        <p:spPr>
          <a:xfrm>
            <a:off x="0" y="6096000"/>
            <a:ext cx="2286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Shape 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6136398"/>
            <a:ext cx="1447800" cy="72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 l="5932" t="3846" b="11538"/>
          <a:stretch/>
        </p:blipFill>
        <p:spPr>
          <a:xfrm>
            <a:off x="6629400" y="6172200"/>
            <a:ext cx="1730085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 l="10716" t="17037" r="8911" b="23704"/>
          <a:stretch/>
        </p:blipFill>
        <p:spPr>
          <a:xfrm>
            <a:off x="0" y="6096000"/>
            <a:ext cx="2286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Shape 26"/>
          <p:cNvCxnSpPr/>
          <p:nvPr/>
        </p:nvCxnSpPr>
        <p:spPr>
          <a:xfrm>
            <a:off x="0" y="838200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3800" y="6136398"/>
            <a:ext cx="1447800" cy="72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xep14qN2xV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youtube.com/v/_7eQ9tD_Jf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bmzivwM2UN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://youtube.com/v/cdDJdmKOmFs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822" y="685800"/>
            <a:ext cx="5314800" cy="42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887976" y="4888498"/>
            <a:ext cx="7072500" cy="107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18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members: </a:t>
            </a: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Joshua Liu,  Jerry Fang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Mentors: Dr. Mehran Armand, Dr. Ryan Murphy, Dr. Chad Gordon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499997" y="283922"/>
            <a:ext cx="7848599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NewRoman"/>
                <a:ea typeface="TimesNewRoman"/>
                <a:cs typeface="TimesNewRoman"/>
                <a:sym typeface="TimesNewRoman"/>
              </a:rPr>
              <a:t>Control Architecture of Cranial Implant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NewRoman"/>
                <a:ea typeface="TimesNewRoman"/>
                <a:cs typeface="TimesNewRoman"/>
                <a:sym typeface="TimesNewRoman"/>
              </a:rPr>
              <a:t>Laser Cutting System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sp>
        <p:nvSpPr>
          <p:cNvPr id="179" name="Shape 179"/>
          <p:cNvSpPr txBox="1"/>
          <p:nvPr/>
        </p:nvSpPr>
        <p:spPr>
          <a:xfrm>
            <a:off x="185550" y="162600"/>
            <a:ext cx="49338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3-axis Cutting Motion</a:t>
            </a:r>
          </a:p>
        </p:txBody>
      </p:sp>
      <p:sp>
        <p:nvSpPr>
          <p:cNvPr id="180" name="Shape 180">
            <a:hlinkClick r:id="rId3"/>
          </p:cNvPr>
          <p:cNvSpPr/>
          <p:nvPr/>
        </p:nvSpPr>
        <p:spPr>
          <a:xfrm>
            <a:off x="1358412" y="1018812"/>
            <a:ext cx="6427174" cy="48203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sp>
        <p:nvSpPr>
          <p:cNvPr id="187" name="Shape 187"/>
          <p:cNvSpPr txBox="1"/>
          <p:nvPr/>
        </p:nvSpPr>
        <p:spPr>
          <a:xfrm>
            <a:off x="185550" y="162600"/>
            <a:ext cx="49338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Kinematics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224" y="936700"/>
            <a:ext cx="6611548" cy="49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224" y="936699"/>
            <a:ext cx="6611548" cy="498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6227" y="936700"/>
            <a:ext cx="6611548" cy="498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1826875" y="162600"/>
            <a:ext cx="45816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-US" sz="2400" b="1"/>
              <a:t>Coordinate System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198" name="Shape 198"/>
          <p:cNvSpPr txBox="1"/>
          <p:nvPr/>
        </p:nvSpPr>
        <p:spPr>
          <a:xfrm>
            <a:off x="185550" y="162600"/>
            <a:ext cx="59910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Kinematics - Machine Configuration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224" y="936674"/>
            <a:ext cx="6611548" cy="498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224" y="936674"/>
            <a:ext cx="6611548" cy="49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6224" y="936674"/>
            <a:ext cx="6611548" cy="498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6224" y="936674"/>
            <a:ext cx="6611612" cy="49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sp>
        <p:nvSpPr>
          <p:cNvPr id="209" name="Shape 209"/>
          <p:cNvSpPr txBox="1"/>
          <p:nvPr/>
        </p:nvSpPr>
        <p:spPr>
          <a:xfrm>
            <a:off x="185550" y="162600"/>
            <a:ext cx="52563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Kinematic Modeling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199" y="936674"/>
            <a:ext cx="6611598" cy="4984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  <p:sp>
        <p:nvSpPr>
          <p:cNvPr id="217" name="Shape 217"/>
          <p:cNvSpPr txBox="1"/>
          <p:nvPr/>
        </p:nvSpPr>
        <p:spPr>
          <a:xfrm>
            <a:off x="185550" y="162600"/>
            <a:ext cx="52563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Kinematic Modeling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887074"/>
            <a:ext cx="6152224" cy="50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5957200" y="1214825"/>
            <a:ext cx="2957100" cy="47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3 frames: M W T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Frame transformation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p + </a:t>
            </a:r>
            <a:r>
              <a:rPr lang="en-US" sz="1800">
                <a:solidFill>
                  <a:schemeClr val="dk1"/>
                </a:solidFill>
              </a:rPr>
              <a:t>R*v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Can extract ⍺ and 𝛽 from the above matrix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World coordinate: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t="18897"/>
          <a:stretch/>
        </p:blipFill>
        <p:spPr>
          <a:xfrm>
            <a:off x="6164650" y="2314625"/>
            <a:ext cx="2681449" cy="38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4711" y="2868412"/>
            <a:ext cx="2799980" cy="6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3974" y="3704499"/>
            <a:ext cx="2681457" cy="56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91525" y="5551275"/>
            <a:ext cx="1627699" cy="4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49752" y="4362500"/>
            <a:ext cx="2396350" cy="72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  <p:sp>
        <p:nvSpPr>
          <p:cNvPr id="231" name="Shape 231"/>
          <p:cNvSpPr txBox="1"/>
          <p:nvPr/>
        </p:nvSpPr>
        <p:spPr>
          <a:xfrm>
            <a:off x="185550" y="162600"/>
            <a:ext cx="49338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Cutting Path to G-code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5119350" y="1284975"/>
            <a:ext cx="3687900" cy="45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-US" sz="1800"/>
              <a:t>{I}, (x1,y1,z1),(x2,y2,z2)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50" y="1924225"/>
            <a:ext cx="4794399" cy="327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550" y="1924225"/>
            <a:ext cx="4794399" cy="327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9696" y="3281400"/>
            <a:ext cx="2196850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550" y="1973074"/>
            <a:ext cx="4794398" cy="32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5550" y="1924225"/>
            <a:ext cx="4794400" cy="32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4356225" y="3621450"/>
            <a:ext cx="489900" cy="647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9" name="Shape 2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06650" y="1866237"/>
            <a:ext cx="3400599" cy="13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  <p:sp>
        <p:nvSpPr>
          <p:cNvPr id="246" name="Shape 246"/>
          <p:cNvSpPr txBox="1"/>
          <p:nvPr/>
        </p:nvSpPr>
        <p:spPr>
          <a:xfrm>
            <a:off x="185550" y="162600"/>
            <a:ext cx="49338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Implant Registration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315900" y="1600100"/>
            <a:ext cx="4277700" cy="13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-US" sz="2000"/>
              <a:t>2 objectives</a:t>
            </a:r>
          </a:p>
          <a:p>
            <a:pPr marL="914400" lvl="1" indent="-355600" rtl="0">
              <a:spcBef>
                <a:spcPts val="0"/>
              </a:spcBef>
              <a:buSzPct val="100000"/>
              <a:buChar char="○"/>
            </a:pPr>
            <a:r>
              <a:rPr lang="en-US" sz="2000"/>
              <a:t>Map {I} to {W}</a:t>
            </a:r>
          </a:p>
          <a:p>
            <a:pPr marL="914400" lvl="1" indent="-355600" rtl="0">
              <a:spcBef>
                <a:spcPts val="0"/>
              </a:spcBef>
              <a:buSzPct val="100000"/>
              <a:buChar char="○"/>
            </a:pPr>
            <a:r>
              <a:rPr lang="en-US" sz="2000"/>
              <a:t>Eliminate rotational offset</a:t>
            </a:r>
          </a:p>
          <a:p>
            <a:pPr lv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250" y="1026300"/>
            <a:ext cx="4373099" cy="31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315900" y="3856800"/>
            <a:ext cx="7002300" cy="20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000">
                <a:solidFill>
                  <a:schemeClr val="dk1"/>
                </a:solidFill>
              </a:rPr>
              <a:t>Possible approaches</a:t>
            </a:r>
          </a:p>
          <a:p>
            <a:pPr marL="914400" lvl="0" indent="-3556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Design a mount to secure implant on the work-piece</a:t>
            </a:r>
          </a:p>
          <a:p>
            <a:pPr marL="914400" lvl="0" indent="-3556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Drill two holes for screw placement as fixture</a:t>
            </a:r>
          </a:p>
          <a:p>
            <a:pPr marL="914400" lvl="0" indent="-3556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Register hole axes to the workspace {W}</a:t>
            </a:r>
          </a:p>
          <a:p>
            <a:pPr marL="914400" lvl="0" indent="-3556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Repeat step 2 on the implant</a:t>
            </a:r>
          </a:p>
          <a:p>
            <a:pPr marL="914400" lvl="0" indent="-3556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Register implant {I} to implant hole axes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599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  <p:sp>
        <p:nvSpPr>
          <p:cNvPr id="256" name="Shape 256"/>
          <p:cNvSpPr txBox="1"/>
          <p:nvPr/>
        </p:nvSpPr>
        <p:spPr>
          <a:xfrm>
            <a:off x="76200" y="228600"/>
            <a:ext cx="83057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SzPct val="25000"/>
              <a:buNone/>
            </a:pPr>
            <a:r>
              <a:rPr lang="en-US" sz="2400" b="1"/>
              <a:t>Original Project Timeline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75" y="1009615"/>
            <a:ext cx="7439841" cy="499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  <p:sp>
        <p:nvSpPr>
          <p:cNvPr id="264" name="Shape 264"/>
          <p:cNvSpPr txBox="1"/>
          <p:nvPr/>
        </p:nvSpPr>
        <p:spPr>
          <a:xfrm>
            <a:off x="76200" y="228600"/>
            <a:ext cx="83058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SzPct val="25000"/>
              <a:buNone/>
            </a:pPr>
            <a:r>
              <a:rPr lang="en-US" sz="2400" b="1"/>
              <a:t>Updated Project Timeline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r="19484" b="19665"/>
          <a:stretch/>
        </p:blipFill>
        <p:spPr>
          <a:xfrm>
            <a:off x="996650" y="967175"/>
            <a:ext cx="6966521" cy="4923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Shape 266"/>
          <p:cNvCxnSpPr/>
          <p:nvPr/>
        </p:nvCxnSpPr>
        <p:spPr>
          <a:xfrm rot="10800000">
            <a:off x="6319225" y="3943050"/>
            <a:ext cx="896700" cy="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  <p:sp>
        <p:nvSpPr>
          <p:cNvPr id="273" name="Shape 273"/>
          <p:cNvSpPr txBox="1"/>
          <p:nvPr/>
        </p:nvSpPr>
        <p:spPr>
          <a:xfrm>
            <a:off x="124425" y="191300"/>
            <a:ext cx="2965200" cy="7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Reading List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287025" y="1214900"/>
            <a:ext cx="8178000" cy="470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[1] R. J. Murphy, K. C. Wolfe, P. C. </a:t>
            </a:r>
            <a:r>
              <a:rPr lang="en-US" sz="1200" dirty="0" err="1">
                <a:solidFill>
                  <a:schemeClr val="dk1"/>
                </a:solidFill>
              </a:rPr>
              <a:t>Liacouras</a:t>
            </a:r>
            <a:r>
              <a:rPr lang="en-US" sz="1200" dirty="0">
                <a:solidFill>
                  <a:schemeClr val="dk1"/>
                </a:solidFill>
              </a:rPr>
              <a:t>, G. T. Grant, C. R. Gordon, and M. Armand. </a:t>
            </a:r>
          </a:p>
          <a:p>
            <a:pPr marL="4572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Computer-assisted single-stage </a:t>
            </a:r>
            <a:r>
              <a:rPr lang="en-US" sz="1200" dirty="0" err="1">
                <a:solidFill>
                  <a:schemeClr val="dk1"/>
                </a:solidFill>
              </a:rPr>
              <a:t>cranioplasty</a:t>
            </a:r>
            <a:r>
              <a:rPr lang="en-US" sz="1200" dirty="0">
                <a:solidFill>
                  <a:schemeClr val="dk1"/>
                </a:solidFill>
              </a:rPr>
              <a:t>. </a:t>
            </a:r>
            <a:r>
              <a:rPr lang="en-US" sz="1200" i="1" dirty="0">
                <a:solidFill>
                  <a:schemeClr val="dk1"/>
                </a:solidFill>
              </a:rPr>
              <a:t>2015 37th Annual International Conference of the IEEE Engineering in Medicine and Biology Society (EMBC)</a:t>
            </a:r>
            <a:r>
              <a:rPr lang="en-US" sz="1200" dirty="0">
                <a:solidFill>
                  <a:schemeClr val="dk1"/>
                </a:solidFill>
              </a:rPr>
              <a:t>, 2015.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[2] </a:t>
            </a:r>
            <a:r>
              <a:rPr lang="en-US" sz="1200" dirty="0" err="1">
                <a:solidFill>
                  <a:schemeClr val="dk1"/>
                </a:solidFill>
              </a:rPr>
              <a:t>Milutinovic</a:t>
            </a:r>
            <a:r>
              <a:rPr lang="en-US" sz="1200" dirty="0">
                <a:solidFill>
                  <a:schemeClr val="dk1"/>
                </a:solidFill>
              </a:rPr>
              <a:t>, D., </a:t>
            </a:r>
            <a:r>
              <a:rPr lang="en-US" sz="1200" dirty="0" err="1">
                <a:solidFill>
                  <a:schemeClr val="dk1"/>
                </a:solidFill>
              </a:rPr>
              <a:t>Glavonjic</a:t>
            </a:r>
            <a:r>
              <a:rPr lang="en-US" sz="1200" dirty="0">
                <a:solidFill>
                  <a:schemeClr val="dk1"/>
                </a:solidFill>
              </a:rPr>
              <a:t>, M., </a:t>
            </a:r>
            <a:r>
              <a:rPr lang="en-US" sz="1200" dirty="0" err="1">
                <a:solidFill>
                  <a:schemeClr val="dk1"/>
                </a:solidFill>
              </a:rPr>
              <a:t>Slavkovic</a:t>
            </a:r>
            <a:r>
              <a:rPr lang="en-US" sz="1200" dirty="0">
                <a:solidFill>
                  <a:schemeClr val="dk1"/>
                </a:solidFill>
              </a:rPr>
              <a:t>, N., </a:t>
            </a:r>
            <a:r>
              <a:rPr lang="en-US" sz="1200" dirty="0" err="1">
                <a:solidFill>
                  <a:schemeClr val="dk1"/>
                </a:solidFill>
              </a:rPr>
              <a:t>Dimic</a:t>
            </a:r>
            <a:r>
              <a:rPr lang="en-US" sz="1200" dirty="0">
                <a:solidFill>
                  <a:schemeClr val="dk1"/>
                </a:solidFill>
              </a:rPr>
              <a:t>, Z., </a:t>
            </a:r>
            <a:r>
              <a:rPr lang="en-US" sz="1200" dirty="0" err="1">
                <a:solidFill>
                  <a:schemeClr val="dk1"/>
                </a:solidFill>
              </a:rPr>
              <a:t>Zivanovic</a:t>
            </a:r>
            <a:r>
              <a:rPr lang="en-US" sz="1200" dirty="0">
                <a:solidFill>
                  <a:schemeClr val="dk1"/>
                </a:solidFill>
              </a:rPr>
              <a:t>, S., </a:t>
            </a:r>
            <a:r>
              <a:rPr lang="en-US" sz="1200" dirty="0" err="1">
                <a:solidFill>
                  <a:schemeClr val="dk1"/>
                </a:solidFill>
              </a:rPr>
              <a:t>Kokotovic</a:t>
            </a:r>
            <a:r>
              <a:rPr lang="en-US" sz="1200" dirty="0">
                <a:solidFill>
                  <a:schemeClr val="dk1"/>
                </a:solidFill>
              </a:rPr>
              <a:t>, B., &amp; </a:t>
            </a:r>
            <a:r>
              <a:rPr lang="en-US" sz="1200" dirty="0" err="1">
                <a:solidFill>
                  <a:schemeClr val="dk1"/>
                </a:solidFill>
              </a:rPr>
              <a:t>Tanovic</a:t>
            </a:r>
            <a:r>
              <a:rPr lang="en-US" sz="1200" dirty="0">
                <a:solidFill>
                  <a:schemeClr val="dk1"/>
                </a:solidFill>
              </a:rPr>
              <a:t>, L.. Reconfigurable  </a:t>
            </a:r>
          </a:p>
          <a:p>
            <a:pPr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robotic machining system controlled and programmed in a machine tool manner. </a:t>
            </a:r>
            <a:r>
              <a:rPr lang="en-US" sz="1200" i="1" dirty="0">
                <a:solidFill>
                  <a:schemeClr val="dk1"/>
                </a:solidFill>
              </a:rPr>
              <a:t>The International Journal of </a:t>
            </a:r>
          </a:p>
          <a:p>
            <a:pPr marL="4572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i="1" dirty="0">
                <a:solidFill>
                  <a:schemeClr val="dk1"/>
                </a:solidFill>
              </a:rPr>
              <a:t>Advanced Manufacturing Technology </a:t>
            </a:r>
            <a:r>
              <a:rPr lang="en-US" sz="1200" i="1" dirty="0" err="1">
                <a:solidFill>
                  <a:schemeClr val="dk1"/>
                </a:solidFill>
              </a:rPr>
              <a:t>Int</a:t>
            </a:r>
            <a:r>
              <a:rPr lang="en-US" sz="1200" i="1" dirty="0">
                <a:solidFill>
                  <a:schemeClr val="dk1"/>
                </a:solidFill>
              </a:rPr>
              <a:t> J </a:t>
            </a:r>
            <a:r>
              <a:rPr lang="en-US" sz="1200" i="1" dirty="0" err="1">
                <a:solidFill>
                  <a:schemeClr val="dk1"/>
                </a:solidFill>
              </a:rPr>
              <a:t>Adv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Manuf</a:t>
            </a:r>
            <a:r>
              <a:rPr lang="en-US" sz="1200" i="1" dirty="0">
                <a:solidFill>
                  <a:schemeClr val="dk1"/>
                </a:solidFill>
              </a:rPr>
              <a:t> </a:t>
            </a:r>
            <a:r>
              <a:rPr lang="en-US" sz="1200" i="1" dirty="0" err="1">
                <a:solidFill>
                  <a:schemeClr val="dk1"/>
                </a:solidFill>
              </a:rPr>
              <a:t>Technol</a:t>
            </a:r>
            <a:r>
              <a:rPr lang="en-US" sz="1200" i="1" dirty="0">
                <a:solidFill>
                  <a:schemeClr val="dk1"/>
                </a:solidFill>
              </a:rPr>
              <a:t>,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i="1" dirty="0">
                <a:solidFill>
                  <a:schemeClr val="dk1"/>
                </a:solidFill>
              </a:rPr>
              <a:t>53</a:t>
            </a:r>
            <a:r>
              <a:rPr lang="en-US" sz="1200" dirty="0">
                <a:solidFill>
                  <a:schemeClr val="dk1"/>
                </a:solidFill>
              </a:rPr>
              <a:t>(9-12), 2010, pp. 1217-1229.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[3]  D. Winder. Computer Assisted </a:t>
            </a:r>
            <a:r>
              <a:rPr lang="en-US" sz="1200" dirty="0" err="1">
                <a:solidFill>
                  <a:schemeClr val="dk1"/>
                </a:solidFill>
              </a:rPr>
              <a:t>Cranioplasty</a:t>
            </a:r>
            <a:r>
              <a:rPr lang="en-US" sz="1200" dirty="0">
                <a:solidFill>
                  <a:schemeClr val="dk1"/>
                </a:solidFill>
              </a:rPr>
              <a:t>. </a:t>
            </a:r>
            <a:r>
              <a:rPr lang="en-US" sz="1200" i="1" dirty="0">
                <a:solidFill>
                  <a:schemeClr val="dk1"/>
                </a:solidFill>
              </a:rPr>
              <a:t>Virtual Prototyping &amp; Bio Manufacturing in Medical </a:t>
            </a:r>
          </a:p>
          <a:p>
            <a:pPr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i="1" dirty="0">
                <a:solidFill>
                  <a:schemeClr val="dk1"/>
                </a:solidFill>
              </a:rPr>
              <a:t>Applications,</a:t>
            </a:r>
            <a:r>
              <a:rPr lang="en-US" sz="1200" dirty="0">
                <a:solidFill>
                  <a:schemeClr val="dk1"/>
                </a:solidFill>
              </a:rPr>
              <a:t> 2008, pp. 1-19.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[4] J. U. </a:t>
            </a:r>
            <a:r>
              <a:rPr lang="en-US" sz="1200" dirty="0" err="1">
                <a:solidFill>
                  <a:schemeClr val="dk1"/>
                </a:solidFill>
              </a:rPr>
              <a:t>Berli</a:t>
            </a:r>
            <a:r>
              <a:rPr lang="en-US" sz="1200" dirty="0">
                <a:solidFill>
                  <a:schemeClr val="dk1"/>
                </a:solidFill>
              </a:rPr>
              <a:t>, L. </a:t>
            </a:r>
            <a:r>
              <a:rPr lang="en-US" sz="1200" dirty="0" err="1">
                <a:solidFill>
                  <a:schemeClr val="dk1"/>
                </a:solidFill>
              </a:rPr>
              <a:t>Thomaier</a:t>
            </a:r>
            <a:r>
              <a:rPr lang="en-US" sz="1200" dirty="0">
                <a:solidFill>
                  <a:schemeClr val="dk1"/>
                </a:solidFill>
              </a:rPr>
              <a:t>, S. </a:t>
            </a:r>
            <a:r>
              <a:rPr lang="en-US" sz="1200" dirty="0" err="1">
                <a:solidFill>
                  <a:schemeClr val="dk1"/>
                </a:solidFill>
              </a:rPr>
              <a:t>Zhong</a:t>
            </a:r>
            <a:r>
              <a:rPr lang="en-US" sz="1200" dirty="0">
                <a:solidFill>
                  <a:schemeClr val="dk1"/>
                </a:solidFill>
              </a:rPr>
              <a:t>, J. Huang, A. Quinones-Hinojosa, M. Lim, J. </a:t>
            </a:r>
            <a:r>
              <a:rPr lang="en-US" sz="1200" dirty="0" err="1">
                <a:solidFill>
                  <a:schemeClr val="dk1"/>
                </a:solidFill>
              </a:rPr>
              <a:t>Weingart</a:t>
            </a:r>
            <a:r>
              <a:rPr lang="en-US" sz="1200" dirty="0">
                <a:solidFill>
                  <a:schemeClr val="dk1"/>
                </a:solidFill>
              </a:rPr>
              <a:t>, H. </a:t>
            </a:r>
            <a:r>
              <a:rPr lang="en-US" sz="1200" dirty="0" err="1">
                <a:solidFill>
                  <a:schemeClr val="dk1"/>
                </a:solidFill>
              </a:rPr>
              <a:t>Brem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</a:p>
          <a:p>
            <a:pPr marL="4572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and C. R. Gordon. Immediate Single-Stage </a:t>
            </a:r>
            <a:r>
              <a:rPr lang="en-US" sz="1200" dirty="0" err="1">
                <a:solidFill>
                  <a:schemeClr val="dk1"/>
                </a:solidFill>
              </a:rPr>
              <a:t>Cranioplasty</a:t>
            </a:r>
            <a:r>
              <a:rPr lang="en-US" sz="1200" dirty="0">
                <a:solidFill>
                  <a:schemeClr val="dk1"/>
                </a:solidFill>
              </a:rPr>
              <a:t> Following </a:t>
            </a:r>
            <a:r>
              <a:rPr lang="en-US" sz="1200" dirty="0" err="1">
                <a:solidFill>
                  <a:schemeClr val="dk1"/>
                </a:solidFill>
              </a:rPr>
              <a:t>Calvarial</a:t>
            </a:r>
            <a:r>
              <a:rPr lang="en-US" sz="1200" dirty="0">
                <a:solidFill>
                  <a:schemeClr val="dk1"/>
                </a:solidFill>
              </a:rPr>
              <a:t> Resection for Benign and Malignant Skull Neoplasms Using Customized Craniofacial Implants. </a:t>
            </a:r>
            <a:r>
              <a:rPr lang="en-US" sz="1200" i="1" dirty="0">
                <a:solidFill>
                  <a:schemeClr val="dk1"/>
                </a:solidFill>
              </a:rPr>
              <a:t>Journal of Craniofacial Surgery,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i="1" dirty="0">
                <a:solidFill>
                  <a:schemeClr val="dk1"/>
                </a:solidFill>
              </a:rPr>
              <a:t>26</a:t>
            </a:r>
            <a:r>
              <a:rPr lang="en-US" sz="1200" dirty="0">
                <a:solidFill>
                  <a:schemeClr val="dk1"/>
                </a:solidFill>
              </a:rPr>
              <a:t>(5), 2015, pp. 1456-1462.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[5] R. Zavala-</a:t>
            </a:r>
            <a:r>
              <a:rPr lang="en-US" sz="1200" dirty="0" err="1">
                <a:solidFill>
                  <a:schemeClr val="dk1"/>
                </a:solidFill>
              </a:rPr>
              <a:t>Yoé</a:t>
            </a:r>
            <a:r>
              <a:rPr lang="en-US" sz="1200" dirty="0">
                <a:solidFill>
                  <a:schemeClr val="dk1"/>
                </a:solidFill>
              </a:rPr>
              <a:t>, R. </a:t>
            </a:r>
            <a:r>
              <a:rPr lang="en-US" sz="1200" dirty="0" err="1">
                <a:solidFill>
                  <a:schemeClr val="dk1"/>
                </a:solidFill>
              </a:rPr>
              <a:t>Ramírez</a:t>
            </a:r>
            <a:r>
              <a:rPr lang="en-US" sz="1200" dirty="0">
                <a:solidFill>
                  <a:schemeClr val="dk1"/>
                </a:solidFill>
              </a:rPr>
              <a:t>-Mendoza, J. Ruiz-</a:t>
            </a:r>
            <a:r>
              <a:rPr lang="en-US" sz="1200" dirty="0" err="1">
                <a:solidFill>
                  <a:schemeClr val="dk1"/>
                </a:solidFill>
              </a:rPr>
              <a:t>García</a:t>
            </a:r>
            <a:r>
              <a:rPr lang="en-US" sz="1200" dirty="0">
                <a:solidFill>
                  <a:schemeClr val="dk1"/>
                </a:solidFill>
              </a:rPr>
              <a:t>. Mechanical and Computational Design for </a:t>
            </a:r>
          </a:p>
          <a:p>
            <a:pPr marL="4572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Control of a 6-PUS Parallel Robot-based Laser Cutting Machine. </a:t>
            </a:r>
            <a:r>
              <a:rPr lang="en-US" sz="1200" i="1" dirty="0">
                <a:solidFill>
                  <a:schemeClr val="dk1"/>
                </a:solidFill>
              </a:rPr>
              <a:t>Advances in Military Technology, </a:t>
            </a:r>
            <a:r>
              <a:rPr lang="en-US" sz="1200" dirty="0">
                <a:solidFill>
                  <a:schemeClr val="dk1"/>
                </a:solidFill>
              </a:rPr>
              <a:t>10(1), 2015, pp. 31-46.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[6] P. J. </a:t>
            </a:r>
            <a:r>
              <a:rPr lang="en-US" sz="1200" dirty="0" err="1">
                <a:solidFill>
                  <a:schemeClr val="dk1"/>
                </a:solidFill>
              </a:rPr>
              <a:t>Besl</a:t>
            </a:r>
            <a:r>
              <a:rPr lang="en-US" sz="1200" dirty="0">
                <a:solidFill>
                  <a:schemeClr val="dk1"/>
                </a:solidFill>
              </a:rPr>
              <a:t> and N. D. McKay, “Method for registration of 3-d shapes,” in Robotics-DL tentative. </a:t>
            </a:r>
          </a:p>
          <a:p>
            <a:pPr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International Society for Optics and Photonics, 1992, pp. 586–606.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[7] R. J. Murphy, C. R. Gordon, E. </a:t>
            </a:r>
            <a:r>
              <a:rPr lang="en-US" sz="1200" dirty="0" err="1">
                <a:solidFill>
                  <a:schemeClr val="dk1"/>
                </a:solidFill>
              </a:rPr>
              <a:t>Basafa</a:t>
            </a:r>
            <a:r>
              <a:rPr lang="en-US" sz="1200" dirty="0">
                <a:solidFill>
                  <a:schemeClr val="dk1"/>
                </a:solidFill>
              </a:rPr>
              <a:t>, P. </a:t>
            </a:r>
            <a:r>
              <a:rPr lang="en-US" sz="1200" dirty="0" err="1">
                <a:solidFill>
                  <a:schemeClr val="dk1"/>
                </a:solidFill>
              </a:rPr>
              <a:t>Liacouras</a:t>
            </a:r>
            <a:r>
              <a:rPr lang="en-US" sz="1200" dirty="0">
                <a:solidFill>
                  <a:schemeClr val="dk1"/>
                </a:solidFill>
              </a:rPr>
              <a:t>, G. T. Grant, and M. Armand, </a:t>
            </a:r>
          </a:p>
          <a:p>
            <a:pPr marL="45720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“Computer-assisted, le fort-based, face–jaw–teeth transplantation: a pilot study on system feasibility and translational assessment,” International journal of computer assisted radiology and surgery, 2014, pp. 1–10.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[8] </a:t>
            </a:r>
            <a:r>
              <a:rPr lang="en-US" sz="1200" dirty="0" err="1">
                <a:solidFill>
                  <a:schemeClr val="dk1"/>
                </a:solidFill>
              </a:rPr>
              <a:t>Giorgia</a:t>
            </a:r>
            <a:r>
              <a:rPr lang="en-US" sz="1200" dirty="0">
                <a:solidFill>
                  <a:schemeClr val="dk1"/>
                </a:solidFill>
              </a:rPr>
              <a:t> Willits, </a:t>
            </a:r>
            <a:r>
              <a:rPr lang="en-US" sz="1200" dirty="0" err="1">
                <a:solidFill>
                  <a:schemeClr val="dk1"/>
                </a:solidFill>
              </a:rPr>
              <a:t>Shahriar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Sefati</a:t>
            </a:r>
            <a:r>
              <a:rPr lang="en-US" sz="1200" dirty="0">
                <a:solidFill>
                  <a:schemeClr val="dk1"/>
                </a:solidFill>
              </a:rPr>
              <a:t>, Russell Taylor, Mehran Armand, “Robotics Drilling for Single-Stage </a:t>
            </a:r>
          </a:p>
          <a:p>
            <a:pPr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 err="1" smtClean="0">
                <a:solidFill>
                  <a:schemeClr val="dk1"/>
                </a:solidFill>
              </a:rPr>
              <a:t>Cranioplasty</a:t>
            </a:r>
            <a:r>
              <a:rPr lang="en-US" sz="1200" smtClean="0">
                <a:solidFill>
                  <a:schemeClr val="dk1"/>
                </a:solidFill>
              </a:rPr>
              <a:t>.” JHU internal paper.</a:t>
            </a:r>
            <a:endParaRPr lang="en-US" sz="1200" dirty="0">
              <a:solidFill>
                <a:schemeClr val="dk1"/>
              </a:solidFill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599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400" y="2676450"/>
            <a:ext cx="3589200" cy="324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2775" y="1142912"/>
            <a:ext cx="2076450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76200" y="228600"/>
            <a:ext cx="83057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SzPct val="25000"/>
              <a:buNone/>
            </a:pPr>
            <a:r>
              <a:rPr lang="en-US" sz="2400" b="1"/>
              <a:t>Introduction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795875" y="1537650"/>
            <a:ext cx="4207800" cy="36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Cranioplasty is a procedure to repair cranial defects and/or deformities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Customized cranial implants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Can be time consuming (80 min)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Modification based on surgeon’s visual analysis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7544775" y="7072750"/>
            <a:ext cx="2133599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462" y="4531399"/>
            <a:ext cx="1660749" cy="141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547" y="913137"/>
            <a:ext cx="3897678" cy="252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1912" y="3730625"/>
            <a:ext cx="525200" cy="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00076" y="232575"/>
            <a:ext cx="4268700" cy="7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/>
              <a:t>Proposed Solution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416225" y="1236825"/>
            <a:ext cx="4268700" cy="151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CNC laser system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35 W CO2 laser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3 reflecting mirrors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Linear stage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3-axis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416225" y="2847125"/>
            <a:ext cx="4468200" cy="265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Rotary table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rotational freedom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2-axis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Total 5 DOF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Automate the process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Save cost, labor work</a:t>
            </a:r>
          </a:p>
          <a:p>
            <a:pPr marL="914400" lvl="1" indent="-342900">
              <a:spcBef>
                <a:spcPts val="0"/>
              </a:spcBef>
              <a:buSzPct val="100000"/>
              <a:buChar char="○"/>
            </a:pPr>
            <a:r>
              <a:rPr lang="en-US" sz="1800"/>
              <a:t>Improve accuracy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599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  <p:sp>
        <p:nvSpPr>
          <p:cNvPr id="127" name="Shape 127"/>
          <p:cNvSpPr txBox="1"/>
          <p:nvPr/>
        </p:nvSpPr>
        <p:spPr>
          <a:xfrm>
            <a:off x="634025" y="215950"/>
            <a:ext cx="3897600" cy="47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185550" y="162600"/>
            <a:ext cx="49338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Work Flow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750" y="893050"/>
            <a:ext cx="7270500" cy="507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599" cy="365099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sp>
        <p:nvSpPr>
          <p:cNvPr id="136" name="Shape 136"/>
          <p:cNvSpPr txBox="1"/>
          <p:nvPr/>
        </p:nvSpPr>
        <p:spPr>
          <a:xfrm>
            <a:off x="185550" y="162600"/>
            <a:ext cx="49338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Dependencies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04300" y="1896000"/>
            <a:ext cx="8735400" cy="39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Hardware: Computer system (optional) </a:t>
            </a:r>
            <a:r>
              <a:rPr lang="en-US" sz="2200" b="1">
                <a:solidFill>
                  <a:srgbClr val="FF0000"/>
                </a:solidFill>
              </a:rPr>
              <a:t>Pending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>
                <a:solidFill>
                  <a:schemeClr val="dk1"/>
                </a:solidFill>
              </a:rPr>
              <a:t>                        Laser control </a:t>
            </a:r>
            <a:r>
              <a:rPr lang="en-US" sz="2200" b="1">
                <a:solidFill>
                  <a:schemeClr val="dk1"/>
                </a:solidFill>
              </a:rPr>
              <a:t>Resolved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 b="1">
              <a:solidFill>
                <a:schemeClr val="dk1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Software: LinuxCNC, TK, SolidWorks. </a:t>
            </a:r>
            <a:r>
              <a:rPr lang="en-US" sz="2200" b="1">
                <a:solidFill>
                  <a:schemeClr val="dk1"/>
                </a:solidFill>
              </a:rPr>
              <a:t>Resolved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Registration: need .stl file of the implant registration process and system testing. Will discuss with Ryan and contact Dr. Gordon for the materials. </a:t>
            </a:r>
            <a:r>
              <a:rPr lang="en-US" sz="2200" b="1">
                <a:solidFill>
                  <a:srgbClr val="FF0000"/>
                </a:solidFill>
              </a:rPr>
              <a:t>Pending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 b="1">
              <a:solidFill>
                <a:schemeClr val="dk1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Accessibility to laboratory and machine shop. </a:t>
            </a:r>
            <a:r>
              <a:rPr lang="en-US" sz="2200" b="1">
                <a:solidFill>
                  <a:schemeClr val="dk1"/>
                </a:solidFill>
              </a:rPr>
              <a:t>Resolved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l="7213" t="11811" r="10812" b="25061"/>
          <a:stretch/>
        </p:blipFill>
        <p:spPr>
          <a:xfrm>
            <a:off x="6842174" y="162600"/>
            <a:ext cx="2133597" cy="2190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sp>
        <p:nvSpPr>
          <p:cNvPr id="145" name="Shape 145"/>
          <p:cNvSpPr txBox="1"/>
          <p:nvPr/>
        </p:nvSpPr>
        <p:spPr>
          <a:xfrm>
            <a:off x="185550" y="162600"/>
            <a:ext cx="49338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Updated Deliverables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85550" y="1027925"/>
            <a:ext cx="8826900" cy="48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64705"/>
              <a:buNone/>
            </a:pPr>
            <a:r>
              <a:rPr lang="en-US" sz="1700" b="1" dirty="0">
                <a:solidFill>
                  <a:schemeClr val="dk1"/>
                </a:solidFill>
              </a:rPr>
              <a:t>Minimum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700" dirty="0">
                <a:solidFill>
                  <a:schemeClr val="dk1"/>
                </a:solidFill>
              </a:rPr>
              <a:t>Hardware troubleshooting </a:t>
            </a:r>
            <a:r>
              <a:rPr lang="en-US" sz="1700" b="1" dirty="0">
                <a:solidFill>
                  <a:schemeClr val="dk1"/>
                </a:solidFill>
              </a:rPr>
              <a:t>(Ongoing)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700" dirty="0">
                <a:solidFill>
                  <a:schemeClr val="dk1"/>
                </a:solidFill>
              </a:rPr>
              <a:t>Laser components alignment </a:t>
            </a:r>
            <a:r>
              <a:rPr lang="en-US" sz="1700" b="1" dirty="0">
                <a:solidFill>
                  <a:schemeClr val="dk1"/>
                </a:solidFill>
              </a:rPr>
              <a:t>(Completed 3/15)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700" dirty="0">
                <a:solidFill>
                  <a:schemeClr val="dk1"/>
                </a:solidFill>
              </a:rPr>
              <a:t>Linear stage </a:t>
            </a:r>
            <a:r>
              <a:rPr lang="en-US" sz="1700" dirty="0" smtClean="0">
                <a:solidFill>
                  <a:schemeClr val="dk1"/>
                </a:solidFill>
              </a:rPr>
              <a:t>and </a:t>
            </a:r>
            <a:r>
              <a:rPr lang="en-US" sz="1700" dirty="0">
                <a:solidFill>
                  <a:schemeClr val="dk1"/>
                </a:solidFill>
              </a:rPr>
              <a:t>rotary table motor calibration </a:t>
            </a:r>
            <a:r>
              <a:rPr lang="en-US" sz="1700" b="1" dirty="0">
                <a:solidFill>
                  <a:schemeClr val="dk1"/>
                </a:solidFill>
              </a:rPr>
              <a:t>(Completed 3/25)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700" dirty="0">
                <a:solidFill>
                  <a:schemeClr val="dk1"/>
                </a:solidFill>
              </a:rPr>
              <a:t>3-axis controlled cutting motion implementation </a:t>
            </a:r>
            <a:r>
              <a:rPr lang="en-US" sz="1700" b="1" dirty="0">
                <a:solidFill>
                  <a:schemeClr val="dk1"/>
                </a:solidFill>
              </a:rPr>
              <a:t>(Completed 3/28)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64705"/>
              <a:buNone/>
            </a:pPr>
            <a:r>
              <a:rPr lang="en-US" sz="1700" b="1" dirty="0">
                <a:solidFill>
                  <a:schemeClr val="dk1"/>
                </a:solidFill>
              </a:rPr>
              <a:t>Expected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700" dirty="0">
                <a:solidFill>
                  <a:schemeClr val="dk1"/>
                </a:solidFill>
              </a:rPr>
              <a:t>Fabrication of workspace platform for raw implant material</a:t>
            </a:r>
            <a:r>
              <a:rPr lang="en-US" sz="1700" b="1" dirty="0">
                <a:solidFill>
                  <a:schemeClr val="dk1"/>
                </a:solidFill>
              </a:rPr>
              <a:t> (Completed 3/17)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700" dirty="0">
                <a:solidFill>
                  <a:schemeClr val="dk1"/>
                </a:solidFill>
              </a:rPr>
              <a:t>Inverse </a:t>
            </a:r>
            <a:r>
              <a:rPr lang="en-US" sz="1700" dirty="0" smtClean="0">
                <a:solidFill>
                  <a:schemeClr val="dk1"/>
                </a:solidFill>
              </a:rPr>
              <a:t>kinematics </a:t>
            </a:r>
            <a:r>
              <a:rPr lang="en-US" sz="1700" dirty="0">
                <a:solidFill>
                  <a:schemeClr val="dk1"/>
                </a:solidFill>
              </a:rPr>
              <a:t>model for the rotary table </a:t>
            </a:r>
            <a:r>
              <a:rPr lang="en-US" sz="1700" b="1" i="1" dirty="0">
                <a:solidFill>
                  <a:schemeClr val="dk1"/>
                </a:solidFill>
              </a:rPr>
              <a:t>(Completed 4/6)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700" dirty="0">
                <a:solidFill>
                  <a:schemeClr val="dk1"/>
                </a:solidFill>
              </a:rPr>
              <a:t>5-axis controlled cutting </a:t>
            </a:r>
            <a:r>
              <a:rPr lang="en-US" sz="1700" dirty="0" smtClean="0">
                <a:solidFill>
                  <a:schemeClr val="dk1"/>
                </a:solidFill>
              </a:rPr>
              <a:t>motion </a:t>
            </a:r>
            <a:r>
              <a:rPr lang="en-US" sz="1700" dirty="0">
                <a:solidFill>
                  <a:schemeClr val="dk1"/>
                </a:solidFill>
              </a:rPr>
              <a:t>implementation </a:t>
            </a:r>
            <a:r>
              <a:rPr lang="en-US" sz="1700" b="1" i="1" dirty="0">
                <a:solidFill>
                  <a:schemeClr val="dk1"/>
                </a:solidFill>
              </a:rPr>
              <a:t>(Current Progress)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7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64705"/>
              <a:buNone/>
            </a:pPr>
            <a:r>
              <a:rPr lang="en-US" sz="1700" b="1" dirty="0">
                <a:solidFill>
                  <a:schemeClr val="dk1"/>
                </a:solidFill>
              </a:rPr>
              <a:t>Maximum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700" dirty="0">
                <a:solidFill>
                  <a:schemeClr val="dk1"/>
                </a:solidFill>
              </a:rPr>
              <a:t>Cutting path to G-code conversion algorithm </a:t>
            </a:r>
            <a:r>
              <a:rPr lang="en-US" sz="1700" b="1" i="1" dirty="0">
                <a:solidFill>
                  <a:schemeClr val="dk1"/>
                </a:solidFill>
              </a:rPr>
              <a:t>(Current Progress)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ct val="100000"/>
              <a:buAutoNum type="arabicPeriod"/>
            </a:pPr>
            <a:r>
              <a:rPr lang="en-US" sz="1700" dirty="0">
                <a:solidFill>
                  <a:srgbClr val="FF0000"/>
                </a:solidFill>
              </a:rPr>
              <a:t>Mechanism for implant registration (added)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700" dirty="0">
                <a:solidFill>
                  <a:schemeClr val="dk1"/>
                </a:solidFill>
              </a:rPr>
              <a:t>User interface with visualization and cut path simulation 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700" dirty="0">
                <a:solidFill>
                  <a:schemeClr val="dk1"/>
                </a:solidFill>
              </a:rPr>
              <a:t>Testing of the laser cutting system on real implants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153" name="Shape 153"/>
          <p:cNvSpPr txBox="1"/>
          <p:nvPr/>
        </p:nvSpPr>
        <p:spPr>
          <a:xfrm>
            <a:off x="185550" y="162600"/>
            <a:ext cx="49338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Progress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85550" y="1027925"/>
            <a:ext cx="8826900" cy="48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 b="1"/>
              <a:t>Outline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Laser alignment </a:t>
            </a: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2200"/>
              <a:t>Motor calibration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3-axis cutting motion</a:t>
            </a: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/>
              <a:t>Kinematics model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2200"/>
              <a:t>Cutting path to G-code conversion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161" name="Shape 161"/>
          <p:cNvSpPr txBox="1"/>
          <p:nvPr/>
        </p:nvSpPr>
        <p:spPr>
          <a:xfrm>
            <a:off x="185550" y="162600"/>
            <a:ext cx="49338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Laser Alignment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50" y="2166375"/>
            <a:ext cx="4139250" cy="26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>
            <a:hlinkClick r:id="rId4"/>
          </p:cNvPr>
          <p:cNvSpPr/>
          <p:nvPr/>
        </p:nvSpPr>
        <p:spPr>
          <a:xfrm>
            <a:off x="4418100" y="171450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7010400" y="632460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sp>
        <p:nvSpPr>
          <p:cNvPr id="170" name="Shape 170"/>
          <p:cNvSpPr txBox="1"/>
          <p:nvPr/>
        </p:nvSpPr>
        <p:spPr>
          <a:xfrm>
            <a:off x="185550" y="162600"/>
            <a:ext cx="49338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/>
              <a:t>5-axis Motor Calibration</a:t>
            </a:r>
          </a:p>
        </p:txBody>
      </p:sp>
      <p:sp>
        <p:nvSpPr>
          <p:cNvPr id="171" name="Shape 171">
            <a:hlinkClick r:id="rId3"/>
          </p:cNvPr>
          <p:cNvSpPr/>
          <p:nvPr/>
        </p:nvSpPr>
        <p:spPr>
          <a:xfrm>
            <a:off x="117650" y="1714500"/>
            <a:ext cx="4341175" cy="3255881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2" name="Shape 172">
            <a:hlinkClick r:id="rId5"/>
          </p:cNvPr>
          <p:cNvSpPr/>
          <p:nvPr/>
        </p:nvSpPr>
        <p:spPr>
          <a:xfrm>
            <a:off x="4662524" y="1714500"/>
            <a:ext cx="4341175" cy="3255881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953</Words>
  <Application>Microsoft Office PowerPoint</Application>
  <PresentationFormat>On-screen Show (4:3)</PresentationFormat>
  <Paragraphs>169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TimesNewRoman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jerry fang</cp:lastModifiedBy>
  <cp:revision>3</cp:revision>
  <dcterms:modified xsi:type="dcterms:W3CDTF">2016-04-08T16:25:35Z</dcterms:modified>
</cp:coreProperties>
</file>