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62" r:id="rId2"/>
    <p:sldId id="259" r:id="rId3"/>
    <p:sldId id="258" r:id="rId4"/>
    <p:sldId id="260" r:id="rId5"/>
    <p:sldId id="264" r:id="rId6"/>
    <p:sldId id="25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6"/>
    <p:restoredTop sz="78503"/>
  </p:normalViewPr>
  <p:slideViewPr>
    <p:cSldViewPr snapToGrid="0" snapToObjects="1">
      <p:cViewPr varScale="1">
        <p:scale>
          <a:sx n="98" d="100"/>
          <a:sy n="98" d="100"/>
        </p:scale>
        <p:origin x="9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70B8A5-1E46-C14F-B1C6-672552631986}" type="datetimeFigureOut">
              <a:rPr lang="en-US" smtClean="0"/>
              <a:t>4/29/20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22F67C-F50A-EE48-9B29-4B91E75B4748}" type="slidenum">
              <a:rPr lang="en-US" smtClean="0"/>
              <a:t>‹#›</a:t>
            </a:fld>
            <a:endParaRPr lang="en-US"/>
          </a:p>
        </p:txBody>
      </p:sp>
    </p:spTree>
    <p:extLst>
      <p:ext uri="{BB962C8B-B14F-4D97-AF65-F5344CB8AC3E}">
        <p14:creationId xmlns:p14="http://schemas.microsoft.com/office/powerpoint/2010/main" val="2356081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1</a:t>
            </a:fld>
            <a:endParaRPr lang="en-US"/>
          </a:p>
        </p:txBody>
      </p:sp>
    </p:spTree>
    <p:extLst>
      <p:ext uri="{BB962C8B-B14F-4D97-AF65-F5344CB8AC3E}">
        <p14:creationId xmlns:p14="http://schemas.microsoft.com/office/powerpoint/2010/main" val="891441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∆x and ∆</a:t>
            </a:r>
            <a:r>
              <a:rPr lang="en-US" dirty="0" err="1"/>
              <a:t>x_d</a:t>
            </a:r>
            <a:r>
              <a:rPr lang="en-US" dirty="0"/>
              <a:t> are the computed and desired incremental Cartesian positions, and ∆q is the incremental joint position. J is the Jacobian matrix relating the joint space to the Cartesian space. A and b are matrix and vectors necessary to describe the linear constraints.</a:t>
            </a:r>
          </a:p>
          <a:p>
            <a:r>
              <a:rPr lang="en-US" dirty="0"/>
              <a:t>In a telemanipulated control environment, ∆x in the objective function is computed from the motion of the master manipulator. Additional objectives may be added to express additional desired behaviors. Otherwise, in cooperative control setting, ∆x is computed from the force sensor input.</a:t>
            </a:r>
          </a:p>
        </p:txBody>
      </p:sp>
      <p:sp>
        <p:nvSpPr>
          <p:cNvPr id="4" name="Slide Number Placeholder 3"/>
          <p:cNvSpPr>
            <a:spLocks noGrp="1"/>
          </p:cNvSpPr>
          <p:nvPr>
            <p:ph type="sldNum" sz="quarter" idx="5"/>
          </p:nvPr>
        </p:nvSpPr>
        <p:spPr/>
        <p:txBody>
          <a:bodyPr/>
          <a:lstStyle/>
          <a:p>
            <a:fld id="{6922F67C-F50A-EE48-9B29-4B91E75B4748}" type="slidenum">
              <a:rPr lang="en-US" smtClean="0"/>
              <a:t>2</a:t>
            </a:fld>
            <a:endParaRPr lang="en-US"/>
          </a:p>
        </p:txBody>
      </p:sp>
    </p:spTree>
    <p:extLst>
      <p:ext uri="{BB962C8B-B14F-4D97-AF65-F5344CB8AC3E}">
        <p14:creationId xmlns:p14="http://schemas.microsoft.com/office/powerpoint/2010/main" val="2693960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3</a:t>
            </a:fld>
            <a:endParaRPr lang="en-US"/>
          </a:p>
        </p:txBody>
      </p:sp>
    </p:spTree>
    <p:extLst>
      <p:ext uri="{BB962C8B-B14F-4D97-AF65-F5344CB8AC3E}">
        <p14:creationId xmlns:p14="http://schemas.microsoft.com/office/powerpoint/2010/main" val="1952894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4</a:t>
            </a:fld>
            <a:endParaRPr lang="en-US"/>
          </a:p>
        </p:txBody>
      </p:sp>
    </p:spTree>
    <p:extLst>
      <p:ext uri="{BB962C8B-B14F-4D97-AF65-F5344CB8AC3E}">
        <p14:creationId xmlns:p14="http://schemas.microsoft.com/office/powerpoint/2010/main" val="2052120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5</a:t>
            </a:fld>
            <a:endParaRPr lang="en-US"/>
          </a:p>
        </p:txBody>
      </p:sp>
    </p:spTree>
    <p:extLst>
      <p:ext uri="{BB962C8B-B14F-4D97-AF65-F5344CB8AC3E}">
        <p14:creationId xmlns:p14="http://schemas.microsoft.com/office/powerpoint/2010/main" val="3518771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6</a:t>
            </a:fld>
            <a:endParaRPr lang="en-US"/>
          </a:p>
        </p:txBody>
      </p:sp>
    </p:spTree>
    <p:extLst>
      <p:ext uri="{BB962C8B-B14F-4D97-AF65-F5344CB8AC3E}">
        <p14:creationId xmlns:p14="http://schemas.microsoft.com/office/powerpoint/2010/main" val="986923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2F67C-F50A-EE48-9B29-4B91E75B4748}" type="slidenum">
              <a:rPr lang="en-US" smtClean="0"/>
              <a:t>7</a:t>
            </a:fld>
            <a:endParaRPr lang="en-US"/>
          </a:p>
        </p:txBody>
      </p:sp>
    </p:spTree>
    <p:extLst>
      <p:ext uri="{BB962C8B-B14F-4D97-AF65-F5344CB8AC3E}">
        <p14:creationId xmlns:p14="http://schemas.microsoft.com/office/powerpoint/2010/main" val="1224105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D7C8A-E24D-384A-8744-2C45981319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319E5F-05BF-2547-A8BF-10E1D112A6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4E3D90-C946-4443-8ED6-812C43C57946}"/>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430BCE31-B1A4-2240-827D-F6A5DD0B3E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D8BA5-6BEA-964D-B667-FAE8DC510ED5}"/>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23081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C87F-60BE-EE41-89FE-4F87F76705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9DB274-4142-534F-B3D5-B0CAB14173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E424EA-A6A5-6846-AE7E-ADB2EB26AB52}"/>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0CE9EEDA-162A-7948-A3EF-783A2D6F0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30920A-F601-3248-A6D4-769BA5849A85}"/>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1767787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A08EDD-9B44-994A-A475-DAA083C648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17C21E-BD94-E743-9CCC-4CAF92C88D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301590-1A4B-5247-8F19-283CA2AA64AE}"/>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9CC382AF-2FCE-DF43-AD23-06369E3D7C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573DC1-1893-894D-9363-7183B8C03703}"/>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3651621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35917-F94A-B945-9D01-CA53C2FC36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82610E-F621-974D-AEEB-7C9B74486C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6D4707-DBAA-0C48-923A-6B18E98D0C44}"/>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89383F45-03D6-A741-9AF4-62B6B17FA1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6EF3E1-85F8-CC49-8296-2C4EB6F04E31}"/>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3858834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CF329-C268-5F4F-8EF7-3AFEE47FA9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A27078-52BF-8F4E-B915-DCA1F50D7B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DCDBCC-0789-7540-A2A6-D9798E174684}"/>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8AA3BF0D-FC82-B742-906E-4273AC9C8D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C905C5-91AA-4D4A-85AD-DE2E08BA6F50}"/>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366377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A3605-029E-FF43-91F6-20F77C3329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B2739F-8639-6A42-99D7-82A364F58F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111FCC-7FE9-DC4F-9061-B6B97DC7C8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D4B122-7613-A244-941F-2099BE38A77D}"/>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6" name="Footer Placeholder 5">
            <a:extLst>
              <a:ext uri="{FF2B5EF4-FFF2-40B4-BE49-F238E27FC236}">
                <a16:creationId xmlns:a16="http://schemas.microsoft.com/office/drawing/2014/main" id="{63D6CDAC-682A-DF47-A4DB-5004287AE3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41E1CB-5A81-ED43-8A0B-4F9DFD43AC59}"/>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14324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5539E-899F-5E4C-B4E2-2C5CE11BBCA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868E18-7A08-4242-B400-5AD3E1F242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E2ADF6-005F-1544-9EA1-20EE18ED0D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A781FF-0571-6746-BE8C-EAAD832BCF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A62C8C-1BDC-1846-8885-2266C823D0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EDC2D7-E5E4-2942-9D43-EF9D374AB9F3}"/>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8" name="Footer Placeholder 7">
            <a:extLst>
              <a:ext uri="{FF2B5EF4-FFF2-40B4-BE49-F238E27FC236}">
                <a16:creationId xmlns:a16="http://schemas.microsoft.com/office/drawing/2014/main" id="{581D08FE-1FF9-1141-A5F0-F88CD3E493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308022-45A9-144F-91F9-F9E6C99FBE6C}"/>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56677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A362C-4B83-FD41-BFF9-DFD39EF3A2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F12DAD-EE86-FB48-9A86-1E75B3A09792}"/>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4" name="Footer Placeholder 3">
            <a:extLst>
              <a:ext uri="{FF2B5EF4-FFF2-40B4-BE49-F238E27FC236}">
                <a16:creationId xmlns:a16="http://schemas.microsoft.com/office/drawing/2014/main" id="{5AB74863-6D80-9747-BFBC-8A69E7B186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852A06-EEEC-4647-91B6-4A335834FFA5}"/>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223888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32F6DF-8ADB-2A40-9EC2-767662E14BDB}"/>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3" name="Footer Placeholder 2">
            <a:extLst>
              <a:ext uri="{FF2B5EF4-FFF2-40B4-BE49-F238E27FC236}">
                <a16:creationId xmlns:a16="http://schemas.microsoft.com/office/drawing/2014/main" id="{FF062675-7065-E240-9440-FCB28E57BD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85F9FD-A3B3-7641-9035-13365433EB9B}"/>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87927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9DC1B-6ABB-6B4B-BA45-AB75CC224C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F2BDC5-C59B-5548-BF17-EC4EC65ACD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84416A-DACE-6243-9092-CC5841994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32E479-0713-6E48-802E-51EEB9A60086}"/>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6" name="Footer Placeholder 5">
            <a:extLst>
              <a:ext uri="{FF2B5EF4-FFF2-40B4-BE49-F238E27FC236}">
                <a16:creationId xmlns:a16="http://schemas.microsoft.com/office/drawing/2014/main" id="{9DA5C9AF-D880-374A-8009-7F9E17A8CA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2909D2-5BFF-5748-9C41-46D6D25179BB}"/>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2387675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1713D-6B08-6F44-88FB-69DAF95BFD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143529-8767-9648-86DC-04C79723BD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FD4B15-7688-3346-9156-939C6D6383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01D6B5-960F-DA4E-9902-FC3A3E2B7629}"/>
              </a:ext>
            </a:extLst>
          </p:cNvPr>
          <p:cNvSpPr>
            <a:spLocks noGrp="1"/>
          </p:cNvSpPr>
          <p:nvPr>
            <p:ph type="dt" sz="half" idx="10"/>
          </p:nvPr>
        </p:nvSpPr>
        <p:spPr/>
        <p:txBody>
          <a:bodyPr/>
          <a:lstStyle/>
          <a:p>
            <a:fld id="{1FB0A016-EFC2-CD48-9906-9703B9831199}" type="datetimeFigureOut">
              <a:rPr lang="en-US" smtClean="0"/>
              <a:t>4/29/20</a:t>
            </a:fld>
            <a:endParaRPr lang="en-US"/>
          </a:p>
        </p:txBody>
      </p:sp>
      <p:sp>
        <p:nvSpPr>
          <p:cNvPr id="6" name="Footer Placeholder 5">
            <a:extLst>
              <a:ext uri="{FF2B5EF4-FFF2-40B4-BE49-F238E27FC236}">
                <a16:creationId xmlns:a16="http://schemas.microsoft.com/office/drawing/2014/main" id="{B993D30D-75C5-E44C-935E-3A1B3F30FA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11AA70-5FDF-2A4B-A2C4-215398FB0C06}"/>
              </a:ext>
            </a:extLst>
          </p:cNvPr>
          <p:cNvSpPr>
            <a:spLocks noGrp="1"/>
          </p:cNvSpPr>
          <p:nvPr>
            <p:ph type="sldNum" sz="quarter" idx="12"/>
          </p:nvPr>
        </p:nvSpPr>
        <p:spPr/>
        <p:txBody>
          <a:bodyPr/>
          <a:lstStyle/>
          <a:p>
            <a:fld id="{2E2B5C50-FB84-B541-889E-3ACE87D1265C}" type="slidenum">
              <a:rPr lang="en-US" smtClean="0"/>
              <a:t>‹#›</a:t>
            </a:fld>
            <a:endParaRPr lang="en-US"/>
          </a:p>
        </p:txBody>
      </p:sp>
    </p:spTree>
    <p:extLst>
      <p:ext uri="{BB962C8B-B14F-4D97-AF65-F5344CB8AC3E}">
        <p14:creationId xmlns:p14="http://schemas.microsoft.com/office/powerpoint/2010/main" val="4162523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850A8A-DCAD-454B-9F3C-B148DAFFBF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5257C-EF1E-D94A-BED9-47C62C1F3A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6BEA07-100A-3741-8A38-A082F2B2AE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0A016-EFC2-CD48-9906-9703B9831199}" type="datetimeFigureOut">
              <a:rPr lang="en-US" smtClean="0"/>
              <a:t>4/29/20</a:t>
            </a:fld>
            <a:endParaRPr lang="en-US"/>
          </a:p>
        </p:txBody>
      </p:sp>
      <p:sp>
        <p:nvSpPr>
          <p:cNvPr id="5" name="Footer Placeholder 4">
            <a:extLst>
              <a:ext uri="{FF2B5EF4-FFF2-40B4-BE49-F238E27FC236}">
                <a16:creationId xmlns:a16="http://schemas.microsoft.com/office/drawing/2014/main" id="{39A608BF-65E8-B043-A221-F302E5EB07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7944B8-5AFB-FD4A-AD94-D6BD06749F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B5C50-FB84-B541-889E-3ACE87D1265C}" type="slidenum">
              <a:rPr lang="en-US" smtClean="0"/>
              <a:t>‹#›</a:t>
            </a:fld>
            <a:endParaRPr lang="en-US"/>
          </a:p>
        </p:txBody>
      </p:sp>
    </p:spTree>
    <p:extLst>
      <p:ext uri="{BB962C8B-B14F-4D97-AF65-F5344CB8AC3E}">
        <p14:creationId xmlns:p14="http://schemas.microsoft.com/office/powerpoint/2010/main" val="343284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9367-87F9-614F-92AD-F6D16F88B3F2}"/>
              </a:ext>
            </a:extLst>
          </p:cNvPr>
          <p:cNvSpPr>
            <a:spLocks noGrp="1"/>
          </p:cNvSpPr>
          <p:nvPr>
            <p:ph type="title"/>
          </p:nvPr>
        </p:nvSpPr>
        <p:spPr>
          <a:xfrm>
            <a:off x="6096000" y="2228169"/>
            <a:ext cx="5699759" cy="1325563"/>
          </a:xfrm>
        </p:spPr>
        <p:txBody>
          <a:bodyPr>
            <a:noAutofit/>
          </a:bodyPr>
          <a:lstStyle/>
          <a:p>
            <a:pPr algn="ctr"/>
            <a:r>
              <a:rPr lang="en-US" sz="4800" b="1" dirty="0" err="1"/>
              <a:t>CISii</a:t>
            </a:r>
            <a:r>
              <a:rPr lang="en-US" sz="4800" b="1" dirty="0"/>
              <a:t> </a:t>
            </a:r>
            <a:r>
              <a:rPr lang="en-US" sz="4800" b="1" dirty="0" err="1"/>
              <a:t>CheckPoint</a:t>
            </a:r>
            <a:r>
              <a:rPr lang="en-US" sz="4800" b="1" dirty="0"/>
              <a:t> 0429: </a:t>
            </a:r>
            <a:br>
              <a:rPr lang="en-US" sz="4800" b="1" dirty="0"/>
            </a:br>
            <a:br>
              <a:rPr lang="en-US" sz="4800" b="1" dirty="0"/>
            </a:br>
            <a:r>
              <a:rPr lang="en-US" sz="4800" b="1" dirty="0"/>
              <a:t> </a:t>
            </a:r>
            <a:r>
              <a:rPr lang="en-US" sz="4800" dirty="0"/>
              <a:t>Anatomical Mesh-Based Virtual Fixtures for Surgical Robots</a:t>
            </a:r>
          </a:p>
        </p:txBody>
      </p:sp>
      <p:pic>
        <p:nvPicPr>
          <p:cNvPr id="4" name="Content Placeholder 3">
            <a:extLst>
              <a:ext uri="{FF2B5EF4-FFF2-40B4-BE49-F238E27FC236}">
                <a16:creationId xmlns:a16="http://schemas.microsoft.com/office/drawing/2014/main" id="{3B5D8E21-391F-C14E-88E9-7A913DA7CA71}"/>
              </a:ext>
            </a:extLst>
          </p:cNvPr>
          <p:cNvPicPr>
            <a:picLocks noGrp="1" noChangeAspect="1"/>
          </p:cNvPicPr>
          <p:nvPr>
            <p:ph idx="1"/>
          </p:nvPr>
        </p:nvPicPr>
        <p:blipFill>
          <a:blip r:embed="rId3"/>
          <a:stretch>
            <a:fillRect/>
          </a:stretch>
        </p:blipFill>
        <p:spPr>
          <a:xfrm>
            <a:off x="1476103" y="786982"/>
            <a:ext cx="4093030" cy="5284035"/>
          </a:xfrm>
          <a:prstGeom prst="rect">
            <a:avLst/>
          </a:prstGeom>
        </p:spPr>
      </p:pic>
      <p:sp>
        <p:nvSpPr>
          <p:cNvPr id="5" name="TextBox 4">
            <a:extLst>
              <a:ext uri="{FF2B5EF4-FFF2-40B4-BE49-F238E27FC236}">
                <a16:creationId xmlns:a16="http://schemas.microsoft.com/office/drawing/2014/main" id="{DEF7931F-0BB5-3E47-87FD-E9CD7671FC9B}"/>
              </a:ext>
            </a:extLst>
          </p:cNvPr>
          <p:cNvSpPr txBox="1"/>
          <p:nvPr/>
        </p:nvSpPr>
        <p:spPr>
          <a:xfrm>
            <a:off x="6622869" y="4949231"/>
            <a:ext cx="4728754" cy="1015663"/>
          </a:xfrm>
          <a:prstGeom prst="rect">
            <a:avLst/>
          </a:prstGeom>
          <a:noFill/>
        </p:spPr>
        <p:txBody>
          <a:bodyPr wrap="square" rtlCol="0">
            <a:spAutoFit/>
          </a:bodyPr>
          <a:lstStyle/>
          <a:p>
            <a:pPr marL="342900" indent="-342900">
              <a:buFontTx/>
              <a:buChar char="-"/>
            </a:pPr>
            <a:r>
              <a:rPr lang="en-US" altLang="zh-CN" sz="2000" dirty="0"/>
              <a:t>Student: Yiping</a:t>
            </a:r>
            <a:r>
              <a:rPr lang="zh-CN" altLang="en-US" sz="2000" dirty="0"/>
              <a:t> </a:t>
            </a:r>
            <a:r>
              <a:rPr lang="en-US" altLang="zh-CN" sz="2000" dirty="0"/>
              <a:t>Zheng</a:t>
            </a:r>
          </a:p>
          <a:p>
            <a:pPr marL="342900" indent="-342900">
              <a:buFontTx/>
              <a:buChar char="-"/>
            </a:pPr>
            <a:r>
              <a:rPr lang="en-US" altLang="zh-CN" sz="2000" dirty="0"/>
              <a:t>Mentor: </a:t>
            </a:r>
            <a:r>
              <a:rPr lang="en-US" altLang="zh-CN" sz="2000" dirty="0" err="1"/>
              <a:t>Zhaoshuo</a:t>
            </a:r>
            <a:r>
              <a:rPr lang="en-US" altLang="zh-CN" sz="2000" dirty="0"/>
              <a:t> Li, Russell Taylor</a:t>
            </a:r>
          </a:p>
          <a:p>
            <a:r>
              <a:rPr lang="en-US" altLang="zh-CN" sz="2000" dirty="0"/>
              <a:t>-   </a:t>
            </a:r>
            <a:r>
              <a:rPr lang="zh-CN" altLang="en-US" sz="2000" dirty="0"/>
              <a:t> </a:t>
            </a:r>
            <a:r>
              <a:rPr lang="en-US" altLang="zh-CN" sz="2000" dirty="0"/>
              <a:t> Group 7</a:t>
            </a:r>
            <a:endParaRPr lang="en-US" sz="2000" dirty="0"/>
          </a:p>
        </p:txBody>
      </p:sp>
    </p:spTree>
    <p:extLst>
      <p:ext uri="{BB962C8B-B14F-4D97-AF65-F5344CB8AC3E}">
        <p14:creationId xmlns:p14="http://schemas.microsoft.com/office/powerpoint/2010/main" val="3449844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12FF0-CF56-4347-8AAE-137D953D7BBF}"/>
              </a:ext>
            </a:extLst>
          </p:cNvPr>
          <p:cNvSpPr>
            <a:spLocks noGrp="1"/>
          </p:cNvSpPr>
          <p:nvPr>
            <p:ph type="title"/>
          </p:nvPr>
        </p:nvSpPr>
        <p:spPr/>
        <p:txBody>
          <a:bodyPr/>
          <a:lstStyle/>
          <a:p>
            <a:r>
              <a:rPr lang="en-US" altLang="zh-CN" dirty="0"/>
              <a:t>Task</a:t>
            </a:r>
            <a:r>
              <a:rPr lang="zh-CN" altLang="en-US" dirty="0"/>
              <a:t> </a:t>
            </a:r>
            <a:r>
              <a:rPr lang="en-US" altLang="zh-CN" dirty="0"/>
              <a:t>formulation</a:t>
            </a:r>
            <a:endParaRPr lang="en-US" dirty="0"/>
          </a:p>
        </p:txBody>
      </p:sp>
      <p:pic>
        <p:nvPicPr>
          <p:cNvPr id="4" name="Content Placeholder 3">
            <a:extLst>
              <a:ext uri="{FF2B5EF4-FFF2-40B4-BE49-F238E27FC236}">
                <a16:creationId xmlns:a16="http://schemas.microsoft.com/office/drawing/2014/main" id="{D0388AA2-A184-EA48-88D9-0F16CAAE815B}"/>
              </a:ext>
            </a:extLst>
          </p:cNvPr>
          <p:cNvPicPr>
            <a:picLocks noGrp="1" noChangeAspect="1"/>
          </p:cNvPicPr>
          <p:nvPr>
            <p:ph idx="1"/>
          </p:nvPr>
        </p:nvPicPr>
        <p:blipFill>
          <a:blip r:embed="rId3"/>
          <a:stretch>
            <a:fillRect/>
          </a:stretch>
        </p:blipFill>
        <p:spPr>
          <a:xfrm>
            <a:off x="3471636" y="2395540"/>
            <a:ext cx="6401707" cy="2066919"/>
          </a:xfrm>
          <a:prstGeom prst="rect">
            <a:avLst/>
          </a:prstGeom>
        </p:spPr>
      </p:pic>
      <p:sp>
        <p:nvSpPr>
          <p:cNvPr id="5" name="TextBox 4">
            <a:extLst>
              <a:ext uri="{FF2B5EF4-FFF2-40B4-BE49-F238E27FC236}">
                <a16:creationId xmlns:a16="http://schemas.microsoft.com/office/drawing/2014/main" id="{79240FF8-208D-2540-B1FF-81936A105FA7}"/>
              </a:ext>
            </a:extLst>
          </p:cNvPr>
          <p:cNvSpPr txBox="1"/>
          <p:nvPr/>
        </p:nvSpPr>
        <p:spPr>
          <a:xfrm>
            <a:off x="2041268" y="5167311"/>
            <a:ext cx="8109464" cy="369332"/>
          </a:xfrm>
          <a:prstGeom prst="rect">
            <a:avLst/>
          </a:prstGeom>
          <a:noFill/>
        </p:spPr>
        <p:txBody>
          <a:bodyPr wrap="none" rtlCol="0">
            <a:spAutoFit/>
          </a:bodyPr>
          <a:lstStyle/>
          <a:p>
            <a:r>
              <a:rPr lang="en-US" altLang="zh-CN" dirty="0" err="1"/>
              <a:t>Zhaoshuo</a:t>
            </a:r>
            <a:r>
              <a:rPr lang="zh-CN" altLang="en-US" dirty="0"/>
              <a:t> </a:t>
            </a:r>
            <a:r>
              <a:rPr lang="en-US" altLang="zh-CN" dirty="0"/>
              <a:t>Li,</a:t>
            </a:r>
            <a:r>
              <a:rPr lang="zh-CN" altLang="en-US" dirty="0"/>
              <a:t> </a:t>
            </a:r>
            <a:r>
              <a:rPr lang="en-US" altLang="zh-CN" dirty="0"/>
              <a:t>et</a:t>
            </a:r>
            <a:r>
              <a:rPr lang="zh-CN" altLang="en-US" dirty="0"/>
              <a:t> </a:t>
            </a:r>
            <a:r>
              <a:rPr lang="en-US" altLang="zh-CN" dirty="0"/>
              <a:t>al.</a:t>
            </a:r>
            <a:r>
              <a:rPr lang="zh-CN" altLang="en-US" dirty="0"/>
              <a:t>  </a:t>
            </a:r>
            <a:r>
              <a:rPr lang="en-US" dirty="0"/>
              <a:t>Anatomical Mesh-Based Virtual Fixtures for Surgical Robots, 2020</a:t>
            </a:r>
          </a:p>
        </p:txBody>
      </p:sp>
    </p:spTree>
    <p:extLst>
      <p:ext uri="{BB962C8B-B14F-4D97-AF65-F5344CB8AC3E}">
        <p14:creationId xmlns:p14="http://schemas.microsoft.com/office/powerpoint/2010/main" val="2767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13E9B-4348-724C-8971-20BC85952A36}"/>
              </a:ext>
            </a:extLst>
          </p:cNvPr>
          <p:cNvSpPr>
            <a:spLocks noGrp="1"/>
          </p:cNvSpPr>
          <p:nvPr>
            <p:ph type="title"/>
          </p:nvPr>
        </p:nvSpPr>
        <p:spPr>
          <a:xfrm>
            <a:off x="419100" y="365125"/>
            <a:ext cx="11353800" cy="1325563"/>
          </a:xfrm>
        </p:spPr>
        <p:txBody>
          <a:bodyPr/>
          <a:lstStyle/>
          <a:p>
            <a:pPr algn="ctr"/>
            <a:r>
              <a:rPr lang="en-US" altLang="zh-CN" dirty="0"/>
              <a:t>Feature 1.</a:t>
            </a:r>
            <a:r>
              <a:rPr lang="zh-CN" altLang="en-US" dirty="0"/>
              <a:t> </a:t>
            </a:r>
            <a:r>
              <a:rPr lang="en-US" dirty="0"/>
              <a:t>Slack</a:t>
            </a:r>
            <a:r>
              <a:rPr lang="zh-CN" altLang="en-US" dirty="0"/>
              <a:t> </a:t>
            </a:r>
            <a:r>
              <a:rPr lang="en-US" altLang="zh-CN" dirty="0"/>
              <a:t>Variable</a:t>
            </a:r>
            <a:r>
              <a:rPr lang="zh-CN" altLang="en-US" dirty="0"/>
              <a:t> </a:t>
            </a:r>
            <a:r>
              <a:rPr lang="en-US" altLang="zh-CN" dirty="0"/>
              <a:t>for</a:t>
            </a:r>
            <a:r>
              <a:rPr lang="zh-CN" altLang="en-US" dirty="0"/>
              <a:t> </a:t>
            </a:r>
            <a:r>
              <a:rPr lang="en-US" altLang="zh-CN" dirty="0"/>
              <a:t>Constraint Violation</a:t>
            </a:r>
            <a:endParaRPr lang="en-US" dirty="0"/>
          </a:p>
        </p:txBody>
      </p:sp>
      <p:pic>
        <p:nvPicPr>
          <p:cNvPr id="4" name="Content Placeholder 3">
            <a:extLst>
              <a:ext uri="{FF2B5EF4-FFF2-40B4-BE49-F238E27FC236}">
                <a16:creationId xmlns:a16="http://schemas.microsoft.com/office/drawing/2014/main" id="{0F0451AB-80D7-2042-9D00-7DAA7CB0B549}"/>
              </a:ext>
            </a:extLst>
          </p:cNvPr>
          <p:cNvPicPr>
            <a:picLocks noGrp="1" noChangeAspect="1"/>
          </p:cNvPicPr>
          <p:nvPr>
            <p:ph idx="1"/>
          </p:nvPr>
        </p:nvPicPr>
        <p:blipFill>
          <a:blip r:embed="rId3"/>
          <a:stretch>
            <a:fillRect/>
          </a:stretch>
        </p:blipFill>
        <p:spPr>
          <a:xfrm>
            <a:off x="6644639" y="2383653"/>
            <a:ext cx="5247745" cy="1417637"/>
          </a:xfrm>
          <a:prstGeom prst="rect">
            <a:avLst/>
          </a:prstGeom>
        </p:spPr>
      </p:pic>
      <p:sp>
        <p:nvSpPr>
          <p:cNvPr id="5" name="TextBox 4">
            <a:extLst>
              <a:ext uri="{FF2B5EF4-FFF2-40B4-BE49-F238E27FC236}">
                <a16:creationId xmlns:a16="http://schemas.microsoft.com/office/drawing/2014/main" id="{F6F9B727-A0B4-1E43-8412-076CB677FAA7}"/>
              </a:ext>
            </a:extLst>
          </p:cNvPr>
          <p:cNvSpPr txBox="1"/>
          <p:nvPr/>
        </p:nvSpPr>
        <p:spPr>
          <a:xfrm>
            <a:off x="1621972" y="4402183"/>
            <a:ext cx="9731828" cy="1200329"/>
          </a:xfrm>
          <a:prstGeom prst="rect">
            <a:avLst/>
          </a:prstGeom>
          <a:noFill/>
        </p:spPr>
        <p:txBody>
          <a:bodyPr wrap="square" rtlCol="0">
            <a:spAutoFit/>
          </a:bodyPr>
          <a:lstStyle/>
          <a:p>
            <a:r>
              <a:rPr lang="en-US" altLang="zh-CN" sz="2400" dirty="0">
                <a:solidFill>
                  <a:srgbClr val="FF0000"/>
                </a:solidFill>
              </a:rPr>
              <a:t>s</a:t>
            </a:r>
            <a:r>
              <a:rPr lang="zh-CN" altLang="en-US" sz="2400" dirty="0">
                <a:solidFill>
                  <a:srgbClr val="FF0000"/>
                </a:solidFill>
              </a:rPr>
              <a:t> </a:t>
            </a:r>
            <a:r>
              <a:rPr lang="en-US" altLang="zh-CN" sz="2400" dirty="0"/>
              <a:t>is</a:t>
            </a:r>
            <a:r>
              <a:rPr lang="zh-CN" altLang="en-US" sz="2400" dirty="0"/>
              <a:t> </a:t>
            </a:r>
            <a:r>
              <a:rPr lang="en-US" altLang="zh-CN" sz="2400" dirty="0"/>
              <a:t>the</a:t>
            </a:r>
            <a:r>
              <a:rPr lang="zh-CN" altLang="en-US" sz="2400" dirty="0"/>
              <a:t> </a:t>
            </a:r>
            <a:r>
              <a:rPr lang="en-US" altLang="zh-CN" sz="2400" dirty="0"/>
              <a:t>slack</a:t>
            </a:r>
            <a:r>
              <a:rPr lang="zh-CN" altLang="en-US" sz="2400" dirty="0"/>
              <a:t> </a:t>
            </a:r>
            <a:r>
              <a:rPr lang="en-US" altLang="zh-CN" sz="2400" dirty="0"/>
              <a:t>variable,</a:t>
            </a:r>
            <a:r>
              <a:rPr lang="zh-CN" altLang="en-US" sz="2400" dirty="0"/>
              <a:t> </a:t>
            </a:r>
            <a:r>
              <a:rPr lang="en-US" altLang="zh-CN" sz="2400" dirty="0"/>
              <a:t>this</a:t>
            </a:r>
            <a:r>
              <a:rPr lang="zh-CN" altLang="en-US" sz="2400" dirty="0"/>
              <a:t> </a:t>
            </a:r>
            <a:r>
              <a:rPr lang="en-US" altLang="zh-CN" sz="2400" dirty="0"/>
              <a:t>allows</a:t>
            </a:r>
            <a:r>
              <a:rPr lang="zh-CN" altLang="en-US" sz="2400" dirty="0"/>
              <a:t> </a:t>
            </a:r>
            <a:r>
              <a:rPr lang="en-US" altLang="zh-CN" sz="2400" dirty="0"/>
              <a:t>surgeons</a:t>
            </a:r>
            <a:r>
              <a:rPr lang="zh-CN" altLang="en-US" sz="2400" dirty="0"/>
              <a:t> </a:t>
            </a:r>
            <a:r>
              <a:rPr lang="en-US" altLang="zh-CN" sz="2400" dirty="0"/>
              <a:t>to</a:t>
            </a:r>
            <a:r>
              <a:rPr lang="zh-CN" altLang="en-US" sz="2400" dirty="0"/>
              <a:t> </a:t>
            </a:r>
            <a:r>
              <a:rPr lang="en-US" altLang="zh-CN" sz="2400" dirty="0">
                <a:solidFill>
                  <a:srgbClr val="00B050"/>
                </a:solidFill>
              </a:rPr>
              <a:t>violate</a:t>
            </a:r>
            <a:r>
              <a:rPr lang="zh-CN" altLang="en-US" sz="2400" dirty="0"/>
              <a:t> </a:t>
            </a:r>
            <a:r>
              <a:rPr lang="en-US" altLang="zh-CN" sz="2400" dirty="0">
                <a:solidFill>
                  <a:srgbClr val="00B050"/>
                </a:solidFill>
              </a:rPr>
              <a:t>some</a:t>
            </a:r>
            <a:r>
              <a:rPr lang="zh-CN" altLang="en-US" sz="2400" dirty="0">
                <a:solidFill>
                  <a:srgbClr val="00B050"/>
                </a:solidFill>
              </a:rPr>
              <a:t> </a:t>
            </a:r>
            <a:r>
              <a:rPr lang="en-US" altLang="zh-CN" sz="2400" dirty="0">
                <a:solidFill>
                  <a:srgbClr val="00B050"/>
                </a:solidFill>
              </a:rPr>
              <a:t>of</a:t>
            </a:r>
            <a:r>
              <a:rPr lang="zh-CN" altLang="en-US" sz="2400" dirty="0">
                <a:solidFill>
                  <a:srgbClr val="00B050"/>
                </a:solidFill>
              </a:rPr>
              <a:t> </a:t>
            </a:r>
            <a:r>
              <a:rPr lang="en-US" altLang="zh-CN" sz="2400" dirty="0">
                <a:solidFill>
                  <a:srgbClr val="00B050"/>
                </a:solidFill>
              </a:rPr>
              <a:t>the</a:t>
            </a:r>
            <a:r>
              <a:rPr lang="zh-CN" altLang="en-US" sz="2400" dirty="0">
                <a:solidFill>
                  <a:srgbClr val="00B050"/>
                </a:solidFill>
              </a:rPr>
              <a:t> </a:t>
            </a:r>
            <a:r>
              <a:rPr lang="en-US" altLang="zh-CN" sz="2400" dirty="0">
                <a:solidFill>
                  <a:srgbClr val="00B050"/>
                </a:solidFill>
              </a:rPr>
              <a:t>constraints</a:t>
            </a:r>
            <a:r>
              <a:rPr lang="zh-CN" altLang="en-US" sz="2400" dirty="0">
                <a:solidFill>
                  <a:srgbClr val="00B050"/>
                </a:solidFill>
              </a:rPr>
              <a:t> </a:t>
            </a:r>
            <a:r>
              <a:rPr lang="en-US" altLang="zh-CN" sz="2400" dirty="0"/>
              <a:t>to</a:t>
            </a:r>
            <a:r>
              <a:rPr lang="zh-CN" altLang="en-US" sz="2400" dirty="0"/>
              <a:t> </a:t>
            </a:r>
            <a:r>
              <a:rPr lang="en-US" altLang="zh-CN" sz="2400" dirty="0"/>
              <a:t>an</a:t>
            </a:r>
            <a:r>
              <a:rPr lang="zh-CN" altLang="en-US" sz="2400" dirty="0"/>
              <a:t> </a:t>
            </a:r>
            <a:r>
              <a:rPr lang="en-US" altLang="zh-CN" sz="2400" dirty="0"/>
              <a:t>extent</a:t>
            </a:r>
            <a:r>
              <a:rPr lang="zh-CN" altLang="en-US" sz="2400" dirty="0"/>
              <a:t> </a:t>
            </a:r>
            <a:r>
              <a:rPr lang="en-US" altLang="zh-CN" sz="2400" dirty="0"/>
              <a:t>measured</a:t>
            </a:r>
            <a:r>
              <a:rPr lang="zh-CN" altLang="en-US" sz="2400" dirty="0"/>
              <a:t> </a:t>
            </a:r>
            <a:r>
              <a:rPr lang="en-US" altLang="zh-CN" sz="2400" dirty="0"/>
              <a:t>by</a:t>
            </a:r>
            <a:r>
              <a:rPr lang="zh-CN" altLang="en-US" sz="2400" dirty="0"/>
              <a:t> </a:t>
            </a:r>
            <a:r>
              <a:rPr lang="en-US" altLang="zh-CN" sz="2400" dirty="0"/>
              <a:t>the</a:t>
            </a:r>
            <a:r>
              <a:rPr lang="zh-CN" altLang="en-US" sz="2400" dirty="0"/>
              <a:t> </a:t>
            </a:r>
            <a:r>
              <a:rPr lang="en-US" altLang="zh-CN" sz="2400" dirty="0"/>
              <a:t>slack</a:t>
            </a:r>
            <a:r>
              <a:rPr lang="zh-CN" altLang="en-US" sz="2400" dirty="0"/>
              <a:t> </a:t>
            </a:r>
            <a:r>
              <a:rPr lang="en-US" altLang="zh-CN" sz="2400" dirty="0"/>
              <a:t>variable</a:t>
            </a:r>
            <a:r>
              <a:rPr lang="zh-CN" altLang="en-US" sz="2400" dirty="0"/>
              <a:t> </a:t>
            </a:r>
            <a:r>
              <a:rPr lang="en-US" altLang="zh-CN" sz="2400" dirty="0"/>
              <a:t>in</a:t>
            </a:r>
            <a:r>
              <a:rPr lang="zh-CN" altLang="en-US" sz="2400" dirty="0"/>
              <a:t> </a:t>
            </a:r>
            <a:r>
              <a:rPr lang="en-US" altLang="zh-CN" sz="2400" dirty="0"/>
              <a:t>order</a:t>
            </a:r>
            <a:r>
              <a:rPr lang="zh-CN" altLang="en-US" sz="2400" dirty="0"/>
              <a:t> </a:t>
            </a:r>
            <a:r>
              <a:rPr lang="en-US" altLang="zh-CN" sz="2400" dirty="0"/>
              <a:t>to</a:t>
            </a:r>
            <a:r>
              <a:rPr lang="zh-CN" altLang="en-US" sz="2400" dirty="0"/>
              <a:t> </a:t>
            </a:r>
            <a:r>
              <a:rPr lang="en-US" altLang="zh-CN" sz="2400" dirty="0"/>
              <a:t>perform</a:t>
            </a:r>
            <a:r>
              <a:rPr lang="zh-CN" altLang="en-US" sz="2400" dirty="0"/>
              <a:t> </a:t>
            </a:r>
            <a:r>
              <a:rPr lang="en-US" altLang="zh-CN" sz="2400" dirty="0"/>
              <a:t>surgical</a:t>
            </a:r>
            <a:r>
              <a:rPr lang="zh-CN" altLang="en-US" sz="2400" dirty="0"/>
              <a:t> </a:t>
            </a:r>
            <a:r>
              <a:rPr lang="en-US" altLang="zh-CN" sz="2400" dirty="0"/>
              <a:t>operation.</a:t>
            </a:r>
            <a:endParaRPr lang="en-US" sz="2400" dirty="0"/>
          </a:p>
        </p:txBody>
      </p:sp>
      <p:cxnSp>
        <p:nvCxnSpPr>
          <p:cNvPr id="7" name="Straight Connector 6">
            <a:extLst>
              <a:ext uri="{FF2B5EF4-FFF2-40B4-BE49-F238E27FC236}">
                <a16:creationId xmlns:a16="http://schemas.microsoft.com/office/drawing/2014/main" id="{18AC066C-0BE1-8D48-BAE8-E183BB1EE315}"/>
              </a:ext>
            </a:extLst>
          </p:cNvPr>
          <p:cNvCxnSpPr>
            <a:cxnSpLocks/>
          </p:cNvCxnSpPr>
          <p:nvPr/>
        </p:nvCxnSpPr>
        <p:spPr>
          <a:xfrm>
            <a:off x="7670710" y="3631473"/>
            <a:ext cx="1055279" cy="0"/>
          </a:xfrm>
          <a:prstGeom prst="line">
            <a:avLst/>
          </a:prstGeom>
          <a:ln w="38100">
            <a:solidFill>
              <a:srgbClr val="FF0000"/>
            </a:solidFill>
          </a:ln>
        </p:spPr>
        <p:style>
          <a:lnRef idx="3">
            <a:schemeClr val="dk1"/>
          </a:lnRef>
          <a:fillRef idx="0">
            <a:schemeClr val="dk1"/>
          </a:fillRef>
          <a:effectRef idx="2">
            <a:schemeClr val="dk1"/>
          </a:effectRef>
          <a:fontRef idx="minor">
            <a:schemeClr val="tx1"/>
          </a:fontRef>
        </p:style>
      </p:cxnSp>
      <p:pic>
        <p:nvPicPr>
          <p:cNvPr id="8" name="Picture 7">
            <a:extLst>
              <a:ext uri="{FF2B5EF4-FFF2-40B4-BE49-F238E27FC236}">
                <a16:creationId xmlns:a16="http://schemas.microsoft.com/office/drawing/2014/main" id="{D9812436-2AD2-BB49-A341-23241124C3BF}"/>
              </a:ext>
            </a:extLst>
          </p:cNvPr>
          <p:cNvPicPr>
            <a:picLocks noChangeAspect="1"/>
          </p:cNvPicPr>
          <p:nvPr/>
        </p:nvPicPr>
        <p:blipFill>
          <a:blip r:embed="rId4"/>
          <a:stretch>
            <a:fillRect/>
          </a:stretch>
        </p:blipFill>
        <p:spPr>
          <a:xfrm>
            <a:off x="419100" y="2578100"/>
            <a:ext cx="4851400" cy="850900"/>
          </a:xfrm>
          <a:prstGeom prst="rect">
            <a:avLst/>
          </a:prstGeom>
        </p:spPr>
      </p:pic>
      <p:sp>
        <p:nvSpPr>
          <p:cNvPr id="9" name="Right Arrow 8">
            <a:extLst>
              <a:ext uri="{FF2B5EF4-FFF2-40B4-BE49-F238E27FC236}">
                <a16:creationId xmlns:a16="http://schemas.microsoft.com/office/drawing/2014/main" id="{B24AA288-C269-DC44-9B64-73C608A80E13}"/>
              </a:ext>
            </a:extLst>
          </p:cNvPr>
          <p:cNvSpPr/>
          <p:nvPr/>
        </p:nvSpPr>
        <p:spPr>
          <a:xfrm>
            <a:off x="5262382" y="2855153"/>
            <a:ext cx="776333" cy="3825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8800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61852-EC27-5649-B46E-B0C816F1BEA5}"/>
              </a:ext>
            </a:extLst>
          </p:cNvPr>
          <p:cNvSpPr>
            <a:spLocks noGrp="1"/>
          </p:cNvSpPr>
          <p:nvPr>
            <p:ph type="title"/>
          </p:nvPr>
        </p:nvSpPr>
        <p:spPr/>
        <p:txBody>
          <a:bodyPr/>
          <a:lstStyle/>
          <a:p>
            <a:r>
              <a:rPr lang="en-US" altLang="zh-CN" dirty="0"/>
              <a:t>Feature 2: Whole Shaft Modeling</a:t>
            </a:r>
            <a:endParaRPr lang="en-US" dirty="0"/>
          </a:p>
        </p:txBody>
      </p:sp>
      <p:sp>
        <p:nvSpPr>
          <p:cNvPr id="3" name="Content Placeholder 2">
            <a:extLst>
              <a:ext uri="{FF2B5EF4-FFF2-40B4-BE49-F238E27FC236}">
                <a16:creationId xmlns:a16="http://schemas.microsoft.com/office/drawing/2014/main" id="{97710C9D-85AF-6543-869A-E29A74C5D20C}"/>
              </a:ext>
            </a:extLst>
          </p:cNvPr>
          <p:cNvSpPr>
            <a:spLocks noGrp="1"/>
          </p:cNvSpPr>
          <p:nvPr>
            <p:ph idx="1"/>
          </p:nvPr>
        </p:nvSpPr>
        <p:spPr/>
        <p:txBody>
          <a:bodyPr>
            <a:normAutofit lnSpcReduction="10000"/>
          </a:bodyPr>
          <a:lstStyle/>
          <a:p>
            <a:r>
              <a:rPr lang="en-US" dirty="0"/>
              <a:t>Currently, we've only considered the </a:t>
            </a:r>
            <a:r>
              <a:rPr lang="en-US" dirty="0">
                <a:solidFill>
                  <a:srgbClr val="00B050"/>
                </a:solidFill>
              </a:rPr>
              <a:t>tool tip</a:t>
            </a:r>
            <a:r>
              <a:rPr lang="en-US" dirty="0"/>
              <a:t>, modeling it as a </a:t>
            </a:r>
            <a:r>
              <a:rPr lang="en-US" dirty="0">
                <a:solidFill>
                  <a:srgbClr val="00B050"/>
                </a:solidFill>
              </a:rPr>
              <a:t>point. </a:t>
            </a:r>
            <a:r>
              <a:rPr lang="en-US" dirty="0"/>
              <a:t>However, practically, the whole tool shaft should all be considered in the motion planning algorithm. Based on the current point</a:t>
            </a:r>
            <a:r>
              <a:rPr lang="en-US" altLang="zh-CN" dirty="0"/>
              <a:t>-</a:t>
            </a:r>
            <a:r>
              <a:rPr lang="en-US" dirty="0"/>
              <a:t>based algorithm, we first propose </a:t>
            </a:r>
            <a:r>
              <a:rPr lang="en-US" dirty="0">
                <a:solidFill>
                  <a:srgbClr val="FF0000"/>
                </a:solidFill>
              </a:rPr>
              <a:t>a sampling based</a:t>
            </a:r>
            <a:r>
              <a:rPr lang="en-US" dirty="0"/>
              <a:t> method by which the current algorithm can be extended to the scope of the whole tool shaft. We plan to generate some points evenly distributed in the region of the tool shaft and generate a sphere at each sample points. </a:t>
            </a:r>
          </a:p>
          <a:p>
            <a:r>
              <a:rPr lang="en-US" dirty="0"/>
              <a:t> We </a:t>
            </a:r>
            <a:r>
              <a:rPr lang="en-US" altLang="zh-CN" dirty="0">
                <a:solidFill>
                  <a:srgbClr val="FF0000"/>
                </a:solidFill>
              </a:rPr>
              <a:t>added</a:t>
            </a:r>
            <a:r>
              <a:rPr lang="en-US" dirty="0">
                <a:solidFill>
                  <a:srgbClr val="FF0000"/>
                </a:solidFill>
              </a:rPr>
              <a:t> 3 rotation variables to the state x</a:t>
            </a:r>
            <a:r>
              <a:rPr lang="en-US" dirty="0"/>
              <a:t>, making it 6-Dof. We'll have to adjust the Jacobian matrix accordingly, and modify the construction of the constraint matrix, enabling it to take all the active constraints of all the sample points, with regard to 6 state </a:t>
            </a:r>
            <a:r>
              <a:rPr lang="en-US" dirty="0" err="1"/>
              <a:t>varaibles</a:t>
            </a:r>
            <a:r>
              <a:rPr lang="en-US" dirty="0"/>
              <a:t>.</a:t>
            </a:r>
          </a:p>
        </p:txBody>
      </p:sp>
    </p:spTree>
    <p:extLst>
      <p:ext uri="{BB962C8B-B14F-4D97-AF65-F5344CB8AC3E}">
        <p14:creationId xmlns:p14="http://schemas.microsoft.com/office/powerpoint/2010/main" val="301292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41E2-98CB-A240-B120-82920864F811}"/>
              </a:ext>
            </a:extLst>
          </p:cNvPr>
          <p:cNvSpPr>
            <a:spLocks noGrp="1"/>
          </p:cNvSpPr>
          <p:nvPr>
            <p:ph type="title"/>
          </p:nvPr>
        </p:nvSpPr>
        <p:spPr/>
        <p:txBody>
          <a:bodyPr/>
          <a:lstStyle/>
          <a:p>
            <a:r>
              <a:rPr lang="en-US" altLang="zh-CN" dirty="0"/>
              <a:t>Feature 3.</a:t>
            </a:r>
            <a:r>
              <a:rPr lang="zh-CN" altLang="en-US" dirty="0"/>
              <a:t> </a:t>
            </a:r>
            <a:r>
              <a:rPr lang="en-US" altLang="zh-CN" dirty="0"/>
              <a:t>Data Loading Utility Function</a:t>
            </a:r>
            <a:endParaRPr lang="en-US" dirty="0"/>
          </a:p>
        </p:txBody>
      </p:sp>
      <p:sp>
        <p:nvSpPr>
          <p:cNvPr id="3" name="Content Placeholder 2">
            <a:extLst>
              <a:ext uri="{FF2B5EF4-FFF2-40B4-BE49-F238E27FC236}">
                <a16:creationId xmlns:a16="http://schemas.microsoft.com/office/drawing/2014/main" id="{8E3AA264-98C6-9E44-95D8-054D373EB38F}"/>
              </a:ext>
            </a:extLst>
          </p:cNvPr>
          <p:cNvSpPr>
            <a:spLocks noGrp="1"/>
          </p:cNvSpPr>
          <p:nvPr>
            <p:ph idx="1"/>
          </p:nvPr>
        </p:nvSpPr>
        <p:spPr/>
        <p:txBody>
          <a:bodyPr>
            <a:normAutofit/>
          </a:bodyPr>
          <a:lstStyle/>
          <a:p>
            <a:endParaRPr lang="en-US" dirty="0"/>
          </a:p>
          <a:p>
            <a:r>
              <a:rPr lang="en-US" dirty="0"/>
              <a:t>Basic Function</a:t>
            </a:r>
          </a:p>
          <a:p>
            <a:pPr lvl="1"/>
            <a:r>
              <a:rPr lang="en-US" dirty="0"/>
              <a:t>A STL file reader for loading </a:t>
            </a:r>
            <a:r>
              <a:rPr lang="en-US" dirty="0">
                <a:solidFill>
                  <a:srgbClr val="FF0000"/>
                </a:solidFill>
              </a:rPr>
              <a:t>CT scan </a:t>
            </a:r>
            <a:r>
              <a:rPr lang="en-US" dirty="0"/>
              <a:t>data</a:t>
            </a:r>
            <a:r>
              <a:rPr lang="en-US" dirty="0">
                <a:solidFill>
                  <a:srgbClr val="FF0000"/>
                </a:solidFill>
              </a:rPr>
              <a:t> </a:t>
            </a:r>
            <a:r>
              <a:rPr lang="en-US" dirty="0"/>
              <a:t>to create a </a:t>
            </a:r>
            <a:r>
              <a:rPr lang="en-US" dirty="0" err="1">
                <a:solidFill>
                  <a:srgbClr val="FF0000"/>
                </a:solidFill>
              </a:rPr>
              <a:t>cisstMesh</a:t>
            </a:r>
            <a:r>
              <a:rPr lang="en-US" dirty="0"/>
              <a:t> data structure.</a:t>
            </a:r>
          </a:p>
          <a:p>
            <a:pPr lvl="1"/>
            <a:endParaRPr lang="en-US" dirty="0"/>
          </a:p>
          <a:p>
            <a:r>
              <a:rPr lang="en-US" dirty="0"/>
              <a:t>Easy to Use</a:t>
            </a:r>
          </a:p>
          <a:p>
            <a:pPr lvl="1"/>
            <a:r>
              <a:rPr lang="en-US" dirty="0">
                <a:solidFill>
                  <a:srgbClr val="00B050"/>
                </a:solidFill>
              </a:rPr>
              <a:t>Automatic</a:t>
            </a:r>
            <a:r>
              <a:rPr lang="en-US" dirty="0"/>
              <a:t> file format choosing, either </a:t>
            </a:r>
            <a:r>
              <a:rPr lang="en-US" dirty="0" err="1">
                <a:solidFill>
                  <a:srgbClr val="00B050"/>
                </a:solidFill>
              </a:rPr>
              <a:t>ASCii</a:t>
            </a:r>
            <a:r>
              <a:rPr lang="en-US" dirty="0"/>
              <a:t> or </a:t>
            </a:r>
            <a:r>
              <a:rPr lang="en-US" dirty="0">
                <a:solidFill>
                  <a:srgbClr val="00B050"/>
                </a:solidFill>
              </a:rPr>
              <a:t>Binary</a:t>
            </a:r>
            <a:r>
              <a:rPr lang="en-US" dirty="0"/>
              <a:t>.</a:t>
            </a:r>
          </a:p>
          <a:p>
            <a:endParaRPr lang="en-US" dirty="0"/>
          </a:p>
          <a:p>
            <a:r>
              <a:rPr lang="en-US" dirty="0"/>
              <a:t>High Performance:</a:t>
            </a:r>
          </a:p>
          <a:p>
            <a:pPr lvl="1"/>
            <a:r>
              <a:rPr lang="en-US" dirty="0"/>
              <a:t>Boosting loading speed by </a:t>
            </a:r>
            <a:r>
              <a:rPr lang="en-US" dirty="0">
                <a:solidFill>
                  <a:srgbClr val="00B0F0"/>
                </a:solidFill>
              </a:rPr>
              <a:t>50%</a:t>
            </a:r>
          </a:p>
        </p:txBody>
      </p:sp>
    </p:spTree>
    <p:extLst>
      <p:ext uri="{BB962C8B-B14F-4D97-AF65-F5344CB8AC3E}">
        <p14:creationId xmlns:p14="http://schemas.microsoft.com/office/powerpoint/2010/main" val="180670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41E2-98CB-A240-B120-82920864F811}"/>
              </a:ext>
            </a:extLst>
          </p:cNvPr>
          <p:cNvSpPr>
            <a:spLocks noGrp="1"/>
          </p:cNvSpPr>
          <p:nvPr>
            <p:ph type="title"/>
          </p:nvPr>
        </p:nvSpPr>
        <p:spPr/>
        <p:txBody>
          <a:bodyPr/>
          <a:lstStyle/>
          <a:p>
            <a:r>
              <a:rPr lang="en-US" altLang="zh-CN" dirty="0"/>
              <a:t>Feature 4.</a:t>
            </a:r>
            <a:r>
              <a:rPr lang="zh-CN" altLang="en-US" dirty="0"/>
              <a:t> </a:t>
            </a:r>
            <a:r>
              <a:rPr lang="en-US" dirty="0"/>
              <a:t>Reversal Tracking Mode</a:t>
            </a:r>
          </a:p>
        </p:txBody>
      </p:sp>
      <p:sp>
        <p:nvSpPr>
          <p:cNvPr id="3" name="Content Placeholder 2">
            <a:extLst>
              <a:ext uri="{FF2B5EF4-FFF2-40B4-BE49-F238E27FC236}">
                <a16:creationId xmlns:a16="http://schemas.microsoft.com/office/drawing/2014/main" id="{8E3AA264-98C6-9E44-95D8-054D373EB38F}"/>
              </a:ext>
            </a:extLst>
          </p:cNvPr>
          <p:cNvSpPr>
            <a:spLocks noGrp="1"/>
          </p:cNvSpPr>
          <p:nvPr>
            <p:ph idx="1"/>
          </p:nvPr>
        </p:nvSpPr>
        <p:spPr/>
        <p:txBody>
          <a:bodyPr>
            <a:normAutofit fontScale="92500" lnSpcReduction="20000"/>
          </a:bodyPr>
          <a:lstStyle/>
          <a:p>
            <a:r>
              <a:rPr lang="en-US" dirty="0"/>
              <a:t>Fully autonomous backward motion tracking forward path</a:t>
            </a:r>
          </a:p>
          <a:p>
            <a:pPr lvl="1"/>
            <a:r>
              <a:rPr lang="en-US" dirty="0" err="1"/>
              <a:t>Eg.</a:t>
            </a:r>
            <a:r>
              <a:rPr lang="en-US" dirty="0"/>
              <a:t> Want to retrieve tools after operation with a known safe path</a:t>
            </a:r>
          </a:p>
          <a:p>
            <a:r>
              <a:rPr lang="en-US" dirty="0"/>
              <a:t>Higher control frequency during reversal</a:t>
            </a:r>
          </a:p>
          <a:p>
            <a:pPr lvl="1"/>
            <a:r>
              <a:rPr lang="en-US" dirty="0"/>
              <a:t>Increase average speed</a:t>
            </a:r>
          </a:p>
          <a:p>
            <a:pPr lvl="1"/>
            <a:r>
              <a:rPr lang="en-US" dirty="0"/>
              <a:t>Allow higher control frequency at 10k Hz vs. base operation at 1k Hz</a:t>
            </a:r>
          </a:p>
          <a:p>
            <a:r>
              <a:rPr lang="en-US" dirty="0"/>
              <a:t>Partition of original trajectory &amp; speed averaging</a:t>
            </a:r>
          </a:p>
          <a:p>
            <a:pPr lvl="1"/>
            <a:r>
              <a:rPr lang="en-US" dirty="0"/>
              <a:t>For each incremental displacement, equally divide it into multiple segments such that the new segments of the whole trajectory have similar length</a:t>
            </a:r>
          </a:p>
          <a:p>
            <a:pPr lvl="1"/>
            <a:r>
              <a:rPr lang="en-US" dirty="0"/>
              <a:t>Commanding through the new trajectory backward with consistent higher frequency results in a higher speed</a:t>
            </a:r>
          </a:p>
          <a:p>
            <a:r>
              <a:rPr lang="en-US" dirty="0"/>
              <a:t>Performance metric</a:t>
            </a:r>
          </a:p>
          <a:p>
            <a:pPr lvl="1"/>
            <a:r>
              <a:rPr lang="en-US" dirty="0"/>
              <a:t>Error between previous trajectory and actuated trajectory</a:t>
            </a:r>
          </a:p>
          <a:p>
            <a:pPr lvl="1"/>
            <a:r>
              <a:rPr lang="en-US" dirty="0"/>
              <a:t>Smoothness of the velocity</a:t>
            </a:r>
          </a:p>
        </p:txBody>
      </p:sp>
    </p:spTree>
    <p:extLst>
      <p:ext uri="{BB962C8B-B14F-4D97-AF65-F5344CB8AC3E}">
        <p14:creationId xmlns:p14="http://schemas.microsoft.com/office/powerpoint/2010/main" val="35778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C6DCB-0202-294B-B87B-40B7ADA6B7CC}"/>
              </a:ext>
            </a:extLst>
          </p:cNvPr>
          <p:cNvSpPr>
            <a:spLocks noGrp="1"/>
          </p:cNvSpPr>
          <p:nvPr>
            <p:ph type="title"/>
          </p:nvPr>
        </p:nvSpPr>
        <p:spPr/>
        <p:txBody>
          <a:bodyPr/>
          <a:lstStyle/>
          <a:p>
            <a:r>
              <a:rPr lang="en-US" altLang="zh-CN" dirty="0" err="1"/>
              <a:t>Deliveralbe</a:t>
            </a:r>
            <a:endParaRPr lang="en-US" dirty="0"/>
          </a:p>
        </p:txBody>
      </p:sp>
      <p:sp>
        <p:nvSpPr>
          <p:cNvPr id="3" name="Content Placeholder 2">
            <a:extLst>
              <a:ext uri="{FF2B5EF4-FFF2-40B4-BE49-F238E27FC236}">
                <a16:creationId xmlns:a16="http://schemas.microsoft.com/office/drawing/2014/main" id="{0FC9B76A-9618-EB4F-B353-7B976118F505}"/>
              </a:ext>
            </a:extLst>
          </p:cNvPr>
          <p:cNvSpPr>
            <a:spLocks noGrp="1"/>
          </p:cNvSpPr>
          <p:nvPr>
            <p:ph idx="1"/>
          </p:nvPr>
        </p:nvSpPr>
        <p:spPr/>
        <p:txBody>
          <a:bodyPr/>
          <a:lstStyle/>
          <a:p>
            <a:r>
              <a:rPr lang="en-US" altLang="zh-CN" dirty="0"/>
              <a:t>Use</a:t>
            </a:r>
            <a:r>
              <a:rPr lang="zh-CN" altLang="en-US" dirty="0"/>
              <a:t> </a:t>
            </a:r>
            <a:r>
              <a:rPr lang="en-US" altLang="zh-CN" dirty="0"/>
              <a:t>a</a:t>
            </a:r>
            <a:r>
              <a:rPr lang="zh-CN" altLang="en-US" dirty="0"/>
              <a:t> </a:t>
            </a:r>
            <a:r>
              <a:rPr lang="en-US" altLang="zh-CN" dirty="0"/>
              <a:t>UR5</a:t>
            </a:r>
            <a:r>
              <a:rPr lang="zh-CN" altLang="en-US" dirty="0"/>
              <a:t> </a:t>
            </a:r>
            <a:r>
              <a:rPr lang="en-US" altLang="zh-CN" dirty="0"/>
              <a:t>robot</a:t>
            </a:r>
            <a:r>
              <a:rPr lang="zh-CN" altLang="en-US" dirty="0"/>
              <a:t> </a:t>
            </a:r>
            <a:r>
              <a:rPr lang="en-US" altLang="zh-CN" dirty="0"/>
              <a:t>to</a:t>
            </a:r>
            <a:r>
              <a:rPr lang="zh-CN" altLang="en-US" dirty="0"/>
              <a:t> </a:t>
            </a:r>
            <a:r>
              <a:rPr lang="en-US" altLang="zh-CN" dirty="0"/>
              <a:t>create</a:t>
            </a:r>
            <a:r>
              <a:rPr lang="zh-CN" altLang="en-US" dirty="0"/>
              <a:t> </a:t>
            </a:r>
            <a:r>
              <a:rPr lang="en-US" altLang="zh-CN" dirty="0"/>
              <a:t>a</a:t>
            </a:r>
            <a:r>
              <a:rPr lang="zh-CN" altLang="en-US" dirty="0"/>
              <a:t> </a:t>
            </a:r>
            <a:r>
              <a:rPr lang="en-US" altLang="zh-CN" dirty="0"/>
              <a:t>simulation</a:t>
            </a:r>
            <a:r>
              <a:rPr lang="zh-CN" altLang="en-US" dirty="0"/>
              <a:t> </a:t>
            </a:r>
            <a:r>
              <a:rPr lang="en-US" altLang="zh-CN" dirty="0"/>
              <a:t>demo</a:t>
            </a:r>
            <a:r>
              <a:rPr lang="zh-CN" altLang="en-US" dirty="0"/>
              <a:t> </a:t>
            </a:r>
            <a:r>
              <a:rPr lang="en-US" altLang="zh-CN" dirty="0"/>
              <a:t>showing</a:t>
            </a:r>
            <a:r>
              <a:rPr lang="zh-CN" altLang="en-US" dirty="0"/>
              <a:t> </a:t>
            </a:r>
            <a:r>
              <a:rPr lang="en-US" altLang="zh-CN" dirty="0"/>
              <a:t>that</a:t>
            </a:r>
            <a:r>
              <a:rPr lang="zh-CN" altLang="en-US" dirty="0"/>
              <a:t> </a:t>
            </a:r>
            <a:r>
              <a:rPr lang="en-US" altLang="zh-CN" dirty="0"/>
              <a:t>the</a:t>
            </a:r>
            <a:r>
              <a:rPr lang="zh-CN" altLang="en-US" dirty="0"/>
              <a:t> </a:t>
            </a:r>
            <a:r>
              <a:rPr lang="en-US" altLang="zh-CN" dirty="0"/>
              <a:t>3</a:t>
            </a:r>
            <a:r>
              <a:rPr lang="zh-CN" altLang="en-US" dirty="0"/>
              <a:t> </a:t>
            </a:r>
            <a:r>
              <a:rPr lang="en-US" altLang="zh-CN" dirty="0"/>
              <a:t>features</a:t>
            </a:r>
            <a:r>
              <a:rPr lang="zh-CN" altLang="en-US" dirty="0"/>
              <a:t> </a:t>
            </a:r>
            <a:r>
              <a:rPr lang="en-US" altLang="zh-CN" dirty="0"/>
              <a:t>described</a:t>
            </a:r>
            <a:r>
              <a:rPr lang="zh-CN" altLang="en-US" dirty="0"/>
              <a:t> </a:t>
            </a:r>
            <a:r>
              <a:rPr lang="en-US" altLang="zh-CN" dirty="0"/>
              <a:t>above</a:t>
            </a:r>
            <a:r>
              <a:rPr lang="zh-CN" altLang="en-US" dirty="0"/>
              <a:t> </a:t>
            </a:r>
            <a:r>
              <a:rPr lang="en-US" altLang="zh-CN" dirty="0"/>
              <a:t>is</a:t>
            </a:r>
            <a:r>
              <a:rPr lang="zh-CN" altLang="en-US" dirty="0"/>
              <a:t> </a:t>
            </a:r>
            <a:r>
              <a:rPr lang="en-US" altLang="zh-CN" dirty="0"/>
              <a:t>achieved.</a:t>
            </a:r>
          </a:p>
          <a:p>
            <a:r>
              <a:rPr lang="en-US" altLang="zh-CN" dirty="0"/>
              <a:t>Some</a:t>
            </a:r>
            <a:r>
              <a:rPr lang="zh-CN" altLang="en-US" dirty="0"/>
              <a:t> </a:t>
            </a:r>
            <a:r>
              <a:rPr lang="en-US" altLang="zh-CN" dirty="0"/>
              <a:t>graph</a:t>
            </a:r>
            <a:r>
              <a:rPr lang="zh-CN" altLang="en-US" dirty="0"/>
              <a:t> </a:t>
            </a:r>
            <a:r>
              <a:rPr lang="en-US" altLang="zh-CN" dirty="0"/>
              <a:t>showing</a:t>
            </a:r>
            <a:r>
              <a:rPr lang="zh-CN" altLang="en-US" dirty="0"/>
              <a:t> </a:t>
            </a:r>
            <a:r>
              <a:rPr lang="en-US" altLang="zh-CN" dirty="0"/>
              <a:t>the</a:t>
            </a:r>
            <a:r>
              <a:rPr lang="zh-CN" altLang="en-US" dirty="0"/>
              <a:t> </a:t>
            </a:r>
            <a:r>
              <a:rPr lang="en-US" altLang="zh-CN" dirty="0"/>
              <a:t>performance</a:t>
            </a:r>
            <a:r>
              <a:rPr lang="zh-CN" altLang="en-US" dirty="0"/>
              <a:t> </a:t>
            </a:r>
            <a:r>
              <a:rPr lang="en-US" altLang="zh-CN" dirty="0"/>
              <a:t>of</a:t>
            </a:r>
            <a:r>
              <a:rPr lang="zh-CN" altLang="en-US" dirty="0"/>
              <a:t> </a:t>
            </a:r>
            <a:r>
              <a:rPr lang="en-US" altLang="zh-CN" dirty="0"/>
              <a:t>the</a:t>
            </a:r>
            <a:r>
              <a:rPr lang="zh-CN" altLang="en-US" dirty="0"/>
              <a:t> </a:t>
            </a:r>
            <a:r>
              <a:rPr lang="en-US" altLang="zh-CN" dirty="0"/>
              <a:t>system.</a:t>
            </a:r>
            <a:endParaRPr lang="en-US" dirty="0"/>
          </a:p>
        </p:txBody>
      </p:sp>
    </p:spTree>
    <p:extLst>
      <p:ext uri="{BB962C8B-B14F-4D97-AF65-F5344CB8AC3E}">
        <p14:creationId xmlns:p14="http://schemas.microsoft.com/office/powerpoint/2010/main" val="2567992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524</Words>
  <Application>Microsoft Macintosh PowerPoint</Application>
  <PresentationFormat>Widescreen</PresentationFormat>
  <Paragraphs>45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CISii CheckPoint 0429:    Anatomical Mesh-Based Virtual Fixtures for Surgical Robots</vt:lpstr>
      <vt:lpstr>Task formulation</vt:lpstr>
      <vt:lpstr>Feature 1. Slack Variable for Constraint Violation</vt:lpstr>
      <vt:lpstr>Feature 2: Whole Shaft Modeling</vt:lpstr>
      <vt:lpstr>Feature 3. Data Loading Utility Function</vt:lpstr>
      <vt:lpstr>Feature 4. Reversal Tracking Mode</vt:lpstr>
      <vt:lpstr>Deliveralbe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Speed Reversal Tracking</dc:title>
  <dc:creator>Siming Deng</dc:creator>
  <cp:lastModifiedBy>Microsoft Office User</cp:lastModifiedBy>
  <cp:revision>12</cp:revision>
  <dcterms:created xsi:type="dcterms:W3CDTF">2020-04-27T15:57:11Z</dcterms:created>
  <dcterms:modified xsi:type="dcterms:W3CDTF">2020-04-30T01:55:31Z</dcterms:modified>
</cp:coreProperties>
</file>