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75" r:id="rId3"/>
    <p:sldId id="477" r:id="rId4"/>
    <p:sldId id="487" r:id="rId5"/>
    <p:sldId id="478" r:id="rId6"/>
    <p:sldId id="479" r:id="rId7"/>
    <p:sldId id="480" r:id="rId8"/>
    <p:sldId id="488" r:id="rId9"/>
    <p:sldId id="483" r:id="rId10"/>
    <p:sldId id="484" r:id="rId11"/>
    <p:sldId id="485" r:id="rId12"/>
    <p:sldId id="489" r:id="rId13"/>
    <p:sldId id="490" r:id="rId14"/>
    <p:sldId id="4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797956167@qq.com" initials="1" lastIdx="1" clrIdx="0">
    <p:extLst>
      <p:ext uri="{19B8F6BF-5375-455C-9EA6-DF929625EA0E}">
        <p15:presenceInfo xmlns:p15="http://schemas.microsoft.com/office/powerpoint/2012/main" userId="62795c9a7184e7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2C9"/>
    <a:srgbClr val="9E480D"/>
    <a:srgbClr val="FF8AD8"/>
    <a:srgbClr val="F924EF"/>
    <a:srgbClr val="4EAC5B"/>
    <a:srgbClr val="01189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38"/>
    <p:restoredTop sz="86627"/>
  </p:normalViewPr>
  <p:slideViewPr>
    <p:cSldViewPr snapToGrid="0" snapToObjects="1">
      <p:cViewPr varScale="1">
        <p:scale>
          <a:sx n="157" d="100"/>
          <a:sy n="157" d="100"/>
        </p:scale>
        <p:origin x="129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g Gao" userId="aa93c9f2-322f-4c0d-9824-b0f4d7815ec7" providerId="ADAL" clId="{BD383B39-E513-CC4A-94F7-B6DF9C5CAFE4}"/>
  </pc:docChgLst>
  <pc:docChgLst>
    <pc:chgData name="Cong Gao" userId="aa93c9f2-322f-4c0d-9824-b0f4d7815ec7" providerId="ADAL" clId="{249EF839-D3E7-144B-93B7-496347C1816D}"/>
  </pc:docChgLst>
  <pc:docChgLst>
    <pc:chgData name="Cong Gao" userId="aa93c9f2-322f-4c0d-9824-b0f4d7815ec7" providerId="ADAL" clId="{2778BDA9-C33C-DF4C-ADB3-FB18B168C470}"/>
  </pc:docChgLst>
  <pc:docChgLst>
    <pc:chgData name="Cong Gao" userId="S::cgao11@jh.edu::aa93c9f2-322f-4c0d-9824-b0f4d7815ec7" providerId="AD" clId="Web-{16FA4A4F-6123-46CA-BC1A-560835EAE22C}"/>
  </pc:docChgLst>
  <pc:docChgLst>
    <pc:chgData name="Cong Gao" userId="aa93c9f2-322f-4c0d-9824-b0f4d7815ec7" providerId="ADAL" clId="{7B705052-39DC-7449-88E9-2775CF3E173D}"/>
  </pc:docChgLst>
  <pc:docChgLst>
    <pc:chgData name="Cong Gao" userId="aa93c9f2-322f-4c0d-9824-b0f4d7815ec7" providerId="ADAL" clId="{DDF9BC3F-1384-7C42-9DCA-86B03D27C550}"/>
  </pc:docChgLst>
  <pc:docChgLst>
    <pc:chgData name="Cong Gao" userId="aa93c9f2-322f-4c0d-9824-b0f4d7815ec7" providerId="ADAL" clId="{E8C2BDB4-2C1F-7740-9682-B39199DAC581}"/>
  </pc:docChgLst>
  <pc:docChgLst>
    <pc:chgData name="Cong Gao" userId="aa93c9f2-322f-4c0d-9824-b0f4d7815ec7" providerId="ADAL" clId="{C11855BF-2461-0E40-9C3C-8EDDCE8C662A}"/>
    <pc:docChg chg="custSel addSld delSld modSld">
      <pc:chgData name="Cong Gao" userId="aa93c9f2-322f-4c0d-9824-b0f4d7815ec7" providerId="ADAL" clId="{C11855BF-2461-0E40-9C3C-8EDDCE8C662A}" dt="2018-12-11T16:08:46.575" v="113" actId="20577"/>
      <pc:docMkLst>
        <pc:docMk/>
      </pc:docMkLst>
    </pc:docChg>
  </pc:docChgLst>
  <pc:docChgLst>
    <pc:chgData name="Cong Gao" userId="aa93c9f2-322f-4c0d-9824-b0f4d7815ec7" providerId="ADAL" clId="{FB8C68D4-CB4C-2B4F-B409-207EACBE469E}"/>
  </pc:docChgLst>
  <pc:docChgLst>
    <pc:chgData name="Cong Gao" userId="aa93c9f2-322f-4c0d-9824-b0f4d7815ec7" providerId="ADAL" clId="{C51B7BB9-758F-3F4B-92E3-A7A871F370C7}"/>
  </pc:docChgLst>
  <pc:docChgLst>
    <pc:chgData name="Cong Gao" userId="aa93c9f2-322f-4c0d-9824-b0f4d7815ec7" providerId="ADAL" clId="{521E666C-DF97-6D4E-8FCC-E9D9C1899020}"/>
  </pc:docChgLst>
  <pc:docChgLst>
    <pc:chgData name="Cong Gao" userId="aa93c9f2-322f-4c0d-9824-b0f4d7815ec7" providerId="ADAL" clId="{263A7E1F-ED0B-DB44-8661-05EF80DB4FDE}"/>
    <pc:docChg chg="custSel addSld delSld modSld">
      <pc:chgData name="Cong Gao" userId="aa93c9f2-322f-4c0d-9824-b0f4d7815ec7" providerId="ADAL" clId="{263A7E1F-ED0B-DB44-8661-05EF80DB4FDE}" dt="2019-02-15T18:46:00.924" v="280" actId="20577"/>
      <pc:docMkLst>
        <pc:docMk/>
      </pc:docMkLst>
      <pc:sldChg chg="addSp delSp modSp modNotesTx">
        <pc:chgData name="Cong Gao" userId="aa93c9f2-322f-4c0d-9824-b0f4d7815ec7" providerId="ADAL" clId="{263A7E1F-ED0B-DB44-8661-05EF80DB4FDE}" dt="2019-02-15T18:46:00.924" v="280" actId="20577"/>
        <pc:sldMkLst>
          <pc:docMk/>
          <pc:sldMk cId="4094322216" sldId="475"/>
        </pc:sldMkLst>
        <pc:spChg chg="add mod">
          <ac:chgData name="Cong Gao" userId="aa93c9f2-322f-4c0d-9824-b0f4d7815ec7" providerId="ADAL" clId="{263A7E1F-ED0B-DB44-8661-05EF80DB4FDE}" dt="2019-02-15T18:45:07.096" v="209" actId="14100"/>
          <ac:spMkLst>
            <pc:docMk/>
            <pc:sldMk cId="4094322216" sldId="475"/>
            <ac:spMk id="2" creationId="{3AEF6235-069E-7544-9C26-C945C1CB7A56}"/>
          </ac:spMkLst>
        </pc:spChg>
        <pc:spChg chg="mod">
          <ac:chgData name="Cong Gao" userId="aa93c9f2-322f-4c0d-9824-b0f4d7815ec7" providerId="ADAL" clId="{263A7E1F-ED0B-DB44-8661-05EF80DB4FDE}" dt="2019-02-15T18:44:09.429" v="121" actId="20577"/>
          <ac:spMkLst>
            <pc:docMk/>
            <pc:sldMk cId="4094322216" sldId="475"/>
            <ac:spMk id="12" creationId="{748E5AE2-81C4-2644-AEF0-38F41F195881}"/>
          </ac:spMkLst>
        </pc:spChg>
        <pc:spChg chg="add mod">
          <ac:chgData name="Cong Gao" userId="aa93c9f2-322f-4c0d-9824-b0f4d7815ec7" providerId="ADAL" clId="{263A7E1F-ED0B-DB44-8661-05EF80DB4FDE}" dt="2019-02-15T18:46:00.924" v="280" actId="20577"/>
          <ac:spMkLst>
            <pc:docMk/>
            <pc:sldMk cId="4094322216" sldId="475"/>
            <ac:spMk id="35" creationId="{C4A043A0-4E16-464B-BCD7-9561EC90AEE1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0" creationId="{DD14A330-8F5F-0341-9F60-DF788EECF353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1" creationId="{EF67304C-5BFD-DF40-95ED-219884E754F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2" creationId="{3DE0757E-DACB-D349-A87B-22DBE79A07EE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3" creationId="{919016D0-924D-E646-9886-085933595870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4" creationId="{CB9A56A9-FA6F-1448-B768-D60CB6C93ABE}"/>
          </ac:spMkLst>
        </pc:spChg>
        <pc:spChg chg="del">
          <ac:chgData name="Cong Gao" userId="aa93c9f2-322f-4c0d-9824-b0f4d7815ec7" providerId="ADAL" clId="{263A7E1F-ED0B-DB44-8661-05EF80DB4FDE}" dt="2019-02-15T18:43:58.747" v="104" actId="478"/>
          <ac:spMkLst>
            <pc:docMk/>
            <pc:sldMk cId="4094322216" sldId="475"/>
            <ac:spMk id="46" creationId="{9C1F95B7-69E3-7542-80E1-2C5EEE0C26A6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7" creationId="{6C9F8D86-41E2-6A4A-B82E-BBA7D17BF4F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8" creationId="{0D045D80-E7F5-014C-AD7D-B0197ACF7DE0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49" creationId="{BB6E8F65-A7C5-A849-A65C-E73A4AD883D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5" creationId="{28643695-1DB2-DC49-B11B-323BD5C41F04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6" creationId="{9CB1BE30-B987-8F45-A071-2614F8ACC0B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7" creationId="{A3349FC7-F706-934F-AB11-7CC1FE1B97F4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8" creationId="{3F4CF80A-64EA-0743-87CA-2C60F9F25723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89" creationId="{707DF978-398E-C547-BB27-EBA1A4FF157E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0" creationId="{3FE44909-B4B0-AE43-B586-C1AB988A4739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1" creationId="{83BC4563-AD5D-EF44-BD25-8BA709658C72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3" creationId="{796874BA-02F3-1B47-9164-1668DF547B88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4" creationId="{7037F676-6761-2E4E-8586-1E2A9000857C}"/>
          </ac:spMkLst>
        </pc:spChg>
        <pc:spChg chg="del">
          <ac:chgData name="Cong Gao" userId="aa93c9f2-322f-4c0d-9824-b0f4d7815ec7" providerId="ADAL" clId="{263A7E1F-ED0B-DB44-8661-05EF80DB4FDE}" dt="2019-02-15T18:43:52.823" v="103" actId="478"/>
          <ac:spMkLst>
            <pc:docMk/>
            <pc:sldMk cId="4094322216" sldId="475"/>
            <ac:spMk id="97" creationId="{71329517-763D-7440-8305-E2629D1C4530}"/>
          </ac:spMkLst>
        </pc:spChg>
        <pc:spChg chg="del">
          <ac:chgData name="Cong Gao" userId="aa93c9f2-322f-4c0d-9824-b0f4d7815ec7" providerId="ADAL" clId="{263A7E1F-ED0B-DB44-8661-05EF80DB4FDE}" dt="2019-02-15T18:43:58.747" v="104" actId="478"/>
          <ac:spMkLst>
            <pc:docMk/>
            <pc:sldMk cId="4094322216" sldId="475"/>
            <ac:spMk id="98" creationId="{63520D0A-5923-144A-8344-749136AFA262}"/>
          </ac:spMkLst>
        </pc:sp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39" creationId="{BAE5DC0A-2EFC-CB40-9816-7D368B7B0348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45" creationId="{336AF9DF-3B17-1E49-B901-011559D26718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92" creationId="{BD2ED7C6-BD3E-C642-AD20-8D1868E5B551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95" creationId="{F2B4201E-2C4C-EB41-9060-4ED93CF00E0E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96" creationId="{D9B100F5-112A-2B4F-8568-479C987B1FE0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99" creationId="{60C97A81-94A2-FF41-8B98-E2B20CA4CD25}"/>
          </ac:picMkLst>
        </pc:picChg>
        <pc:picChg chg="del">
          <ac:chgData name="Cong Gao" userId="aa93c9f2-322f-4c0d-9824-b0f4d7815ec7" providerId="ADAL" clId="{263A7E1F-ED0B-DB44-8661-05EF80DB4FDE}" dt="2019-02-15T18:43:52.823" v="103" actId="478"/>
          <ac:picMkLst>
            <pc:docMk/>
            <pc:sldMk cId="4094322216" sldId="475"/>
            <ac:picMk id="100" creationId="{EA311DF0-9E73-4F4D-B2B3-357FFD12D7E9}"/>
          </ac:picMkLst>
        </pc:picChg>
        <pc:cxnChg chg="del mod">
          <ac:chgData name="Cong Gao" userId="aa93c9f2-322f-4c0d-9824-b0f4d7815ec7" providerId="ADAL" clId="{263A7E1F-ED0B-DB44-8661-05EF80DB4FDE}" dt="2019-02-15T18:43:52.823" v="103" actId="478"/>
          <ac:cxnSpMkLst>
            <pc:docMk/>
            <pc:sldMk cId="4094322216" sldId="475"/>
            <ac:cxnSpMk id="65" creationId="{3BEED59F-92F5-F549-A2DF-1746167252D9}"/>
          </ac:cxnSpMkLst>
        </pc:cxnChg>
        <pc:cxnChg chg="del mod">
          <ac:chgData name="Cong Gao" userId="aa93c9f2-322f-4c0d-9824-b0f4d7815ec7" providerId="ADAL" clId="{263A7E1F-ED0B-DB44-8661-05EF80DB4FDE}" dt="2019-02-15T18:43:52.823" v="103" actId="478"/>
          <ac:cxnSpMkLst>
            <pc:docMk/>
            <pc:sldMk cId="4094322216" sldId="475"/>
            <ac:cxnSpMk id="73" creationId="{0AFACDC9-415A-8E43-91D3-4C37F9363C35}"/>
          </ac:cxnSpMkLst>
        </pc:cxnChg>
      </pc:sldChg>
    </pc:docChg>
  </pc:docChgLst>
  <pc:docChgLst>
    <pc:chgData name="Cong Gao" userId="aa93c9f2-322f-4c0d-9824-b0f4d7815ec7" providerId="ADAL" clId="{D7CA5F4F-6257-F944-9199-60C30720F036}"/>
    <pc:docChg chg="undo custSel addSld delSld modSld">
      <pc:chgData name="Cong Gao" userId="aa93c9f2-322f-4c0d-9824-b0f4d7815ec7" providerId="ADAL" clId="{D7CA5F4F-6257-F944-9199-60C30720F036}" dt="2018-12-07T19:09:13.224" v="896"/>
      <pc:docMkLst>
        <pc:docMk/>
      </pc:docMkLst>
      <pc:sldChg chg="add">
        <pc:chgData name="Cong Gao" userId="aa93c9f2-322f-4c0d-9824-b0f4d7815ec7" providerId="ADAL" clId="{D7CA5F4F-6257-F944-9199-60C30720F036}" dt="2018-12-07T19:09:13.224" v="896"/>
        <pc:sldMkLst>
          <pc:docMk/>
          <pc:sldMk cId="4094322216" sldId="475"/>
        </pc:sldMkLst>
      </pc:sldChg>
    </pc:docChg>
  </pc:docChgLst>
  <pc:docChgLst>
    <pc:chgData name="Cong Gao" userId="aa93c9f2-322f-4c0d-9824-b0f4d7815ec7" providerId="ADAL" clId="{355D90BF-B25C-9943-B5E3-7D494E7C8BA6}"/>
  </pc:docChgLst>
  <pc:docChgLst>
    <pc:chgData name="Cong Gao" userId="aa93c9f2-322f-4c0d-9824-b0f4d7815ec7" providerId="ADAL" clId="{2C0D5434-2018-DF4A-AA84-A8A862DDA3D7}"/>
  </pc:docChgLst>
  <pc:docChgLst>
    <pc:chgData name="Cong Gao" userId="aa93c9f2-322f-4c0d-9824-b0f4d7815ec7" providerId="ADAL" clId="{3F918F2F-E192-1247-9894-14C64FBFBC7F}"/>
  </pc:docChgLst>
  <pc:docChgLst>
    <pc:chgData name="Cong Gao" userId="aa93c9f2-322f-4c0d-9824-b0f4d7815ec7" providerId="ADAL" clId="{2632D556-B607-334F-A344-44785D4DA77E}"/>
  </pc:docChgLst>
  <pc:docChgLst>
    <pc:chgData name="Cong Gao" userId="aa93c9f2-322f-4c0d-9824-b0f4d7815ec7" providerId="ADAL" clId="{230C3F55-D4C9-CE4D-A4E0-7F4585A7ABF0}"/>
  </pc:docChgLst>
  <pc:docChgLst>
    <pc:chgData name="Cong Gao" userId="aa93c9f2-322f-4c0d-9824-b0f4d7815ec7" providerId="ADAL" clId="{23E0D6B1-0866-5347-AA34-ECDB0B710432}"/>
  </pc:docChgLst>
  <pc:docChgLst>
    <pc:chgData name="Cong Gao" userId="aa93c9f2-322f-4c0d-9824-b0f4d7815ec7" providerId="ADAL" clId="{72E362B2-1721-2F45-832B-C713E12E8EB3}"/>
    <pc:docChg chg="undo custSel addSld delSld modSld sldOrd">
      <pc:chgData name="Cong Gao" userId="aa93c9f2-322f-4c0d-9824-b0f4d7815ec7" providerId="ADAL" clId="{72E362B2-1721-2F45-832B-C713E12E8EB3}" dt="2019-01-06T15:22:45.867" v="1494" actId="207"/>
      <pc:docMkLst>
        <pc:docMk/>
      </pc:docMkLst>
    </pc:docChg>
  </pc:docChgLst>
  <pc:docChgLst>
    <pc:chgData name="Cong Gao" userId="aa93c9f2-322f-4c0d-9824-b0f4d7815ec7" providerId="ADAL" clId="{8D0FAE1D-9F94-9647-935A-E5EEBFCB800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29B60F-9D34-EF44-AE6E-AC273A93F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C27FB-7B92-EE47-AC95-5AEB4F0D83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4A495-BEDE-9A49-B4B2-5494AB95571D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02E2B-59C2-E24A-8229-51A73AD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D8963-2E14-BF4F-B9CB-CA0D559B2C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9BA9D-685B-544B-879D-885D47658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05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2F764-3578-2F4C-B913-DDEDFC92E568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E3990-5F7E-1843-9F90-38321A306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3990-5F7E-1843-9F90-38321A3068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55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0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9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X-ray imaging is useful in clinical diagnosis, but it is still limited by its 2D characterization. Thus, it brings difficulty for surgeons to identify/locate ROI features, especially with stacked material intensities. While, taking dual-energy X-ray, which means acquiring two radiographs the same position at two distinct energies, will enable the recover of material density and thickness.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6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Here, I want to introduce physics behind dual-energy solution. N0 is the number of photons emitting from the source, and N is how many photons the detector receives, and they are related to the attenuation u and material thickness T. In ideal case, we don’t include noise, and we do log measurement, we will get a linear system for 2 materials, which means analytical solution exists if only including 2 materials.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3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if we have multiple materials? And we consider energy-dependent attenuation, which is a more realistic model, and we will derive this equations. And we can see that the number of unknown variables are more than the number equations, which is an ill-posed problem. Again, this is still not considering noise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0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6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DeepDRR</a:t>
            </a:r>
            <a:r>
              <a:rPr lang="en-US" dirty="0"/>
              <a:t>, a network framework that could segment materials in 3D from CT scans, and combining scatter and noise, which lead to high-quality simulations to the real </a:t>
            </a:r>
            <a:r>
              <a:rPr lang="en-US"/>
              <a:t>X-ray images.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82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D911-E2CE-804A-AC8A-CAEAD68141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2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F6D9-FED7-FE45-AF33-D0BA338B4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84FB8-8266-5E49-A7D4-FA6E2D2C7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0B1F-A291-554D-9A72-504A7618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B13B-DBC1-D94E-B0C4-6E405AF6E4EA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961BE-610F-9C42-B634-2D8DF5FB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3ADD7-53CA-0B47-A901-400BAAC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0606-4297-D642-A820-0B1C3CFD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39A0F-E5EE-0F4E-96B3-6AFE27F77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CE8D4-FD7C-8941-A34F-65DF7DD1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E0B2-EC8B-2642-9E69-CA5CB194492B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F6DEF-0C34-4643-B4B8-449BB24E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0FABB-AA29-1441-A477-98C7E7A4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6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1463F-F976-F347-A29B-297E2FFFB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6EE10-5B58-7840-B319-D11848A0F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E09F0-E16A-EC45-88F9-EF040149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0BB7-E0B2-214F-A992-6AA73994ECCD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65718-0B7B-C64A-84FF-E6A8E4DD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E22FD-C3C5-EA40-87BB-359DC06E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0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1167-1FB4-BF44-B3AB-0333FEC4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9A2FD-DD8B-FE44-8CC2-ECAB4288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C8422-365F-3847-B78D-6CD58EF4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730C-69B3-6549-9948-2C0217D1212D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EB156-E770-0447-9E44-591E3E2F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A0754-4161-6E4B-B4B7-C877C3A5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0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4664-DD58-434B-A237-560182F3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82D92-BD52-CA45-BCAE-2B5AB376A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7D770-036A-C841-8DAD-6ABF598D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6B87-2605-4E44-9879-6E5F7E343E8C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ED658-5BF8-DE40-AEC5-49FC89E81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9F105-6931-1144-B720-470661D7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FBF8-B225-B44E-8E18-C5296836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716C-3897-CA47-8BFA-FD1008101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CF8BD-189B-804D-B361-EDAF7733B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AF9E7-ED67-C342-9C42-4EAAD5FB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10DC-AE48-7843-9FF0-DABB31D33514}" type="datetime1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FD800-6056-AD4F-A5E4-8CB3679B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B4636-4A53-CA40-9F25-CDDD6BD8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A011-BF92-4D43-AC02-B7F4B424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C6F92-A7F8-824E-B0EA-9544FEB93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2E255-936A-9D43-8D8A-1FB11B175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4D352-0ECB-C74D-9AD7-BD239777B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33E0C-23FC-7F49-BD98-A4A2EF0C2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59772-9CF0-7043-812A-544E5423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733E-AB84-0D44-9117-FD98CB5579D8}" type="datetime1">
              <a:rPr lang="en-US" smtClean="0"/>
              <a:t>3/7/19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18DA7-D7DF-564E-8C9F-AD807CED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DD3E7-C821-EB42-AD96-82E07B3C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2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9E11-867E-F645-B2CF-BF7C0016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B6CE7-AEE8-2449-A2A5-360B555A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E30B-3EEC-7149-AC95-59A4A99BF876}" type="datetime1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1AAA3-F798-8243-A63E-8B72811C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A53D-8602-A04E-9F24-DA0BEA04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6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C713A-AE4D-3C45-9D89-21378C46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62DF-88AC-B444-AE4B-49FA9AF52FD4}" type="datetime1">
              <a:rPr lang="en-US" smtClean="0"/>
              <a:t>3/7/19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2C475B-A5A0-A24B-8E35-63D5E632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37A9-C124-334D-86F7-95CA40C8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2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6803-6C53-B74B-894D-F4FBB05C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8AC1-74D2-4941-8747-A51BFE9D8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43126-A2AE-7B45-8327-4A4EC4A11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8BE86-988D-B440-A5A6-CFFECE5D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5966-65C8-A749-866D-9B222D9FACE6}" type="datetime1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E59B6-EC78-6944-82DA-D4A19EF5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8EE43-9C79-4B47-86CE-2A608605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5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C2CB-FB86-A14C-98BD-CF74A06C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91674-D743-7742-8B03-FF6A05827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7945F-A5C2-624A-89F6-E61698A32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4DA98-103A-2C47-A6F5-10B6DF3A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8D07-E500-EC4C-9FC7-18DC2EEF8DED}" type="datetime1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777C6-09B7-0648-895B-2632B855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0DCB-373B-D24E-B6CC-251BFF80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CBBD8A-3FA9-AD49-8108-B70BE985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31C25-50A3-0844-85F8-056DEBE6F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B8081-A813-0249-B470-7189A5AE0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D4A61-1D96-CD4D-BA31-69B11DECA47C}" type="datetime1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A0487-DDC6-714E-AF89-67276AD0F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887B1-8A25-5F41-A27A-2D93066D5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1B87-A646-4945-BDFB-3069FA0BF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6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gao11@jh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1" y="1337310"/>
            <a:ext cx="10881625" cy="1521143"/>
          </a:xfrm>
        </p:spPr>
        <p:txBody>
          <a:bodyPr>
            <a:normAutofit/>
          </a:bodyPr>
          <a:lstStyle/>
          <a:p>
            <a:pPr algn="l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Material Decomposition using Dual-Energy X-ray of the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nView</a:t>
            </a:r>
            <a:r>
              <a:rPr lang="en-US" sz="49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900">
                <a:latin typeface="Arial" panose="020B0604020202020204" pitchFamily="34" charset="0"/>
                <a:cs typeface="Arial" panose="020B0604020202020204" pitchFamily="34" charset="0"/>
              </a:rPr>
              <a:t>ystem</a:t>
            </a:r>
            <a:endParaRPr lang="en-US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0" y="3761513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 Member: Cong Gao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cgao11@jhu.edu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Mentors: Mathias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Unberath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Mehran Armand, Russ Taylor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3F5A7-A890-3045-B2F5-E54D5770E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244" y="185274"/>
            <a:ext cx="2257511" cy="7333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C67370-4AF4-2C44-8968-0A0493BE82C9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1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Dependencies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2C16FC-B52F-9646-B212-62A37D223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97503"/>
              </p:ext>
            </p:extLst>
          </p:nvPr>
        </p:nvGraphicFramePr>
        <p:xfrm>
          <a:off x="387731" y="1032402"/>
          <a:ext cx="11644355" cy="45341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3113">
                  <a:extLst>
                    <a:ext uri="{9D8B030D-6E8A-4147-A177-3AD203B41FA5}">
                      <a16:colId xmlns:a16="http://schemas.microsoft.com/office/drawing/2014/main" val="1270028762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1617457388"/>
                    </a:ext>
                  </a:extLst>
                </a:gridCol>
                <a:gridCol w="3253900">
                  <a:extLst>
                    <a:ext uri="{9D8B030D-6E8A-4147-A177-3AD203B41FA5}">
                      <a16:colId xmlns:a16="http://schemas.microsoft.com/office/drawing/2014/main" val="2807167449"/>
                    </a:ext>
                  </a:extLst>
                </a:gridCol>
                <a:gridCol w="2328871">
                  <a:extLst>
                    <a:ext uri="{9D8B030D-6E8A-4147-A177-3AD203B41FA5}">
                      <a16:colId xmlns:a16="http://schemas.microsoft.com/office/drawing/2014/main" val="724634411"/>
                    </a:ext>
                  </a:extLst>
                </a:gridCol>
                <a:gridCol w="2328871">
                  <a:extLst>
                    <a:ext uri="{9D8B030D-6E8A-4147-A177-3AD203B41FA5}">
                      <a16:colId xmlns:a16="http://schemas.microsoft.com/office/drawing/2014/main" val="3901469937"/>
                    </a:ext>
                  </a:extLst>
                </a:gridCol>
              </a:tblGrid>
              <a:tr h="54233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Dependency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Alternative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813840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Deep DRR software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Contact Dr. </a:t>
                      </a:r>
                      <a:r>
                        <a:rPr lang="en-US" dirty="0" err="1"/>
                        <a:t>Unberath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124411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Real Femur CT Data </a:t>
                      </a:r>
                    </a:p>
                    <a:p>
                      <a:pPr algn="ctr"/>
                      <a:r>
                        <a:rPr lang="en-US" dirty="0"/>
                        <a:t>before &amp; after injection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Contact Amir. Farvardin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Contact BIGSS/CAMP lab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741305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Access to the </a:t>
                      </a:r>
                      <a:r>
                        <a:rPr lang="en-US" dirty="0" err="1"/>
                        <a:t>nView</a:t>
                      </a:r>
                      <a:r>
                        <a:rPr lang="en-US" dirty="0"/>
                        <a:t>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Contact Dr. Armand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45934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nView</a:t>
                      </a:r>
                      <a:r>
                        <a:rPr lang="en-US" dirty="0"/>
                        <a:t> system </a:t>
                      </a:r>
                      <a:r>
                        <a:rPr lang="en-US" dirty="0" err="1"/>
                        <a:t>useage</a:t>
                      </a:r>
                      <a:r>
                        <a:rPr lang="en-US" dirty="0"/>
                        <a:t>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Contact </a:t>
                      </a:r>
                      <a:r>
                        <a:rPr lang="en-US" dirty="0" err="1"/>
                        <a:t>Singchun</a:t>
                      </a:r>
                      <a:r>
                        <a:rPr lang="en-US" dirty="0"/>
                        <a:t> Lee, watch the </a:t>
                      </a:r>
                      <a:r>
                        <a:rPr lang="en-US" dirty="0" err="1"/>
                        <a:t>nView</a:t>
                      </a:r>
                      <a:r>
                        <a:rPr lang="en-US" dirty="0"/>
                        <a:t> training video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Contact the </a:t>
                      </a:r>
                      <a:r>
                        <a:rPr lang="en-US" dirty="0" err="1"/>
                        <a:t>nView</a:t>
                      </a:r>
                      <a:r>
                        <a:rPr lang="en-US" dirty="0"/>
                        <a:t> 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213143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Femur injection experiment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Schedule with Dr. Armand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92004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Computation Resource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Desktop from BIGSS lab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354653"/>
                  </a:ext>
                </a:extLst>
              </a:tr>
              <a:tr h="5423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Feedback from instructors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Attend group/personal meeting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Solved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314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41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A0C89B-AA5C-A343-A4A1-B21A1A900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952864"/>
              </p:ext>
            </p:extLst>
          </p:nvPr>
        </p:nvGraphicFramePr>
        <p:xfrm>
          <a:off x="20704" y="1021115"/>
          <a:ext cx="12171296" cy="56096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8705">
                  <a:extLst>
                    <a:ext uri="{9D8B030D-6E8A-4147-A177-3AD203B41FA5}">
                      <a16:colId xmlns:a16="http://schemas.microsoft.com/office/drawing/2014/main" val="3745108696"/>
                    </a:ext>
                  </a:extLst>
                </a:gridCol>
                <a:gridCol w="580813">
                  <a:extLst>
                    <a:ext uri="{9D8B030D-6E8A-4147-A177-3AD203B41FA5}">
                      <a16:colId xmlns:a16="http://schemas.microsoft.com/office/drawing/2014/main" val="1738527105"/>
                    </a:ext>
                  </a:extLst>
                </a:gridCol>
                <a:gridCol w="496711">
                  <a:extLst>
                    <a:ext uri="{9D8B030D-6E8A-4147-A177-3AD203B41FA5}">
                      <a16:colId xmlns:a16="http://schemas.microsoft.com/office/drawing/2014/main" val="3279422757"/>
                    </a:ext>
                  </a:extLst>
                </a:gridCol>
                <a:gridCol w="598311">
                  <a:extLst>
                    <a:ext uri="{9D8B030D-6E8A-4147-A177-3AD203B41FA5}">
                      <a16:colId xmlns:a16="http://schemas.microsoft.com/office/drawing/2014/main" val="34678434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00909955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632697670"/>
                    </a:ext>
                  </a:extLst>
                </a:gridCol>
                <a:gridCol w="739987">
                  <a:extLst>
                    <a:ext uri="{9D8B030D-6E8A-4147-A177-3AD203B41FA5}">
                      <a16:colId xmlns:a16="http://schemas.microsoft.com/office/drawing/2014/main" val="3130263784"/>
                    </a:ext>
                  </a:extLst>
                </a:gridCol>
                <a:gridCol w="558235">
                  <a:extLst>
                    <a:ext uri="{9D8B030D-6E8A-4147-A177-3AD203B41FA5}">
                      <a16:colId xmlns:a16="http://schemas.microsoft.com/office/drawing/2014/main" val="1988693705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480817614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690146753"/>
                    </a:ext>
                  </a:extLst>
                </a:gridCol>
                <a:gridCol w="553156">
                  <a:extLst>
                    <a:ext uri="{9D8B030D-6E8A-4147-A177-3AD203B41FA5}">
                      <a16:colId xmlns:a16="http://schemas.microsoft.com/office/drawing/2014/main" val="4225075212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1256500786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911438235"/>
                    </a:ext>
                  </a:extLst>
                </a:gridCol>
                <a:gridCol w="519289">
                  <a:extLst>
                    <a:ext uri="{9D8B030D-6E8A-4147-A177-3AD203B41FA5}">
                      <a16:colId xmlns:a16="http://schemas.microsoft.com/office/drawing/2014/main" val="4098502217"/>
                    </a:ext>
                  </a:extLst>
                </a:gridCol>
                <a:gridCol w="530578">
                  <a:extLst>
                    <a:ext uri="{9D8B030D-6E8A-4147-A177-3AD203B41FA5}">
                      <a16:colId xmlns:a16="http://schemas.microsoft.com/office/drawing/2014/main" val="2109574381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1318734688"/>
                    </a:ext>
                  </a:extLst>
                </a:gridCol>
                <a:gridCol w="496711">
                  <a:extLst>
                    <a:ext uri="{9D8B030D-6E8A-4147-A177-3AD203B41FA5}">
                      <a16:colId xmlns:a16="http://schemas.microsoft.com/office/drawing/2014/main" val="3299579999"/>
                    </a:ext>
                  </a:extLst>
                </a:gridCol>
              </a:tblGrid>
              <a:tr h="344568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73486"/>
                  </a:ext>
                </a:extLst>
              </a:tr>
              <a:tr h="287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749648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Brainstorm &amp; Proposal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2722991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DeepDRR</a:t>
                      </a:r>
                      <a:r>
                        <a:rPr lang="en-US" sz="1600" dirty="0"/>
                        <a:t> Femur Simulation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803000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DeepDRR</a:t>
                      </a:r>
                      <a:r>
                        <a:rPr lang="en-US" sz="1600" dirty="0"/>
                        <a:t> Cement Simulation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915679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Design network architecture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841767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Design Loss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7627201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Simulation experiment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46059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Get access to </a:t>
                      </a:r>
                      <a:r>
                        <a:rPr lang="en-US" sz="1600" dirty="0" err="1"/>
                        <a:t>nView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4296977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nView</a:t>
                      </a:r>
                      <a:r>
                        <a:rPr lang="en-US" sz="1600" dirty="0"/>
                        <a:t> system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370935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Bone injection experiment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634778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Real image labeling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34351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Validation on Real image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655962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Summary and Final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0462213"/>
                  </a:ext>
                </a:extLst>
              </a:tr>
              <a:tr h="379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20843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28C4775-3F94-6A4B-A7B2-DDD22B01BC6E}"/>
              </a:ext>
            </a:extLst>
          </p:cNvPr>
          <p:cNvSpPr/>
          <p:nvPr/>
        </p:nvSpPr>
        <p:spPr>
          <a:xfrm>
            <a:off x="2754489" y="1693573"/>
            <a:ext cx="1659468" cy="3610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53ECB-1612-8E44-8448-3CF3C427B3A7}"/>
              </a:ext>
            </a:extLst>
          </p:cNvPr>
          <p:cNvSpPr/>
          <p:nvPr/>
        </p:nvSpPr>
        <p:spPr>
          <a:xfrm>
            <a:off x="4413957" y="2075598"/>
            <a:ext cx="1264354" cy="361005"/>
          </a:xfrm>
          <a:prstGeom prst="rect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750380-E334-9045-9E98-5D6FC2BE3A3E}"/>
              </a:ext>
            </a:extLst>
          </p:cNvPr>
          <p:cNvSpPr/>
          <p:nvPr/>
        </p:nvSpPr>
        <p:spPr>
          <a:xfrm>
            <a:off x="4413957" y="2470372"/>
            <a:ext cx="1264354" cy="361005"/>
          </a:xfrm>
          <a:prstGeom prst="rect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7EC7B-9F08-2146-95F7-AC88CB1B9461}"/>
              </a:ext>
            </a:extLst>
          </p:cNvPr>
          <p:cNvSpPr/>
          <p:nvPr/>
        </p:nvSpPr>
        <p:spPr>
          <a:xfrm>
            <a:off x="4413957" y="2853857"/>
            <a:ext cx="2562575" cy="3610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074245-E18B-9E4E-BCE9-C533DA047A3C}"/>
              </a:ext>
            </a:extLst>
          </p:cNvPr>
          <p:cNvSpPr/>
          <p:nvPr/>
        </p:nvSpPr>
        <p:spPr>
          <a:xfrm>
            <a:off x="5046133" y="3242423"/>
            <a:ext cx="1930399" cy="3610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D3707E-558C-E848-9F6B-771CF94ED6FE}"/>
              </a:ext>
            </a:extLst>
          </p:cNvPr>
          <p:cNvSpPr/>
          <p:nvPr/>
        </p:nvSpPr>
        <p:spPr>
          <a:xfrm>
            <a:off x="5046133" y="3622519"/>
            <a:ext cx="3804356" cy="3610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67B34A-7992-E34E-B93D-AF962D0EF6E1}"/>
              </a:ext>
            </a:extLst>
          </p:cNvPr>
          <p:cNvSpPr/>
          <p:nvPr/>
        </p:nvSpPr>
        <p:spPr>
          <a:xfrm>
            <a:off x="3335868" y="3983524"/>
            <a:ext cx="1078089" cy="3610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020138-9076-FD42-8334-6A849BAEFE83}"/>
              </a:ext>
            </a:extLst>
          </p:cNvPr>
          <p:cNvSpPr/>
          <p:nvPr/>
        </p:nvSpPr>
        <p:spPr>
          <a:xfrm>
            <a:off x="3335868" y="4378298"/>
            <a:ext cx="1078089" cy="3610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DFFE90-F303-614F-A57C-B10503DD82AA}"/>
              </a:ext>
            </a:extLst>
          </p:cNvPr>
          <p:cNvSpPr/>
          <p:nvPr/>
        </p:nvSpPr>
        <p:spPr>
          <a:xfrm>
            <a:off x="3793794" y="4766951"/>
            <a:ext cx="620163" cy="3610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E8833D-6818-8045-9EA1-CCD64094E79B}"/>
              </a:ext>
            </a:extLst>
          </p:cNvPr>
          <p:cNvSpPr/>
          <p:nvPr/>
        </p:nvSpPr>
        <p:spPr>
          <a:xfrm>
            <a:off x="6976531" y="5127956"/>
            <a:ext cx="1873958" cy="3610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6AB151-FFCD-1045-8B1F-779E2124E09B}"/>
              </a:ext>
            </a:extLst>
          </p:cNvPr>
          <p:cNvSpPr/>
          <p:nvPr/>
        </p:nvSpPr>
        <p:spPr>
          <a:xfrm>
            <a:off x="7749820" y="5499447"/>
            <a:ext cx="2263424" cy="3610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5D8B1F-B840-9E44-B1AA-3C03D980A3F6}"/>
              </a:ext>
            </a:extLst>
          </p:cNvPr>
          <p:cNvSpPr/>
          <p:nvPr/>
        </p:nvSpPr>
        <p:spPr>
          <a:xfrm>
            <a:off x="9437509" y="5870938"/>
            <a:ext cx="1670758" cy="36100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364D51-0B42-C04C-88EC-B6E6232E5A67}"/>
              </a:ext>
            </a:extLst>
          </p:cNvPr>
          <p:cNvSpPr/>
          <p:nvPr/>
        </p:nvSpPr>
        <p:spPr>
          <a:xfrm>
            <a:off x="10628486" y="6251347"/>
            <a:ext cx="1078092" cy="36100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86DE98-2E97-D049-BB14-1BC39902BDFC}"/>
              </a:ext>
            </a:extLst>
          </p:cNvPr>
          <p:cNvSpPr txBox="1"/>
          <p:nvPr/>
        </p:nvSpPr>
        <p:spPr>
          <a:xfrm>
            <a:off x="725188" y="1219200"/>
            <a:ext cx="9386844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Project Proposal &amp; kick-off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nView</a:t>
            </a:r>
            <a:r>
              <a:rPr lang="en-US" sz="2400" dirty="0"/>
              <a:t> system bone injection experiment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Finish simulation software and simulation dataset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Finish network design for 2 materials, get simulation result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Finish network design for multiple materials, get simulation result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Test on real dataset, get validation result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32687-1658-5247-9A63-7A95D0764AF5}"/>
              </a:ext>
            </a:extLst>
          </p:cNvPr>
          <p:cNvSpPr txBox="1"/>
          <p:nvPr/>
        </p:nvSpPr>
        <p:spPr>
          <a:xfrm>
            <a:off x="289232" y="1427929"/>
            <a:ext cx="4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✅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0658F-7B68-ED4D-901D-BCED9F4D3D3E}"/>
              </a:ext>
            </a:extLst>
          </p:cNvPr>
          <p:cNvSpPr txBox="1"/>
          <p:nvPr/>
        </p:nvSpPr>
        <p:spPr>
          <a:xfrm>
            <a:off x="289232" y="1966725"/>
            <a:ext cx="4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✅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85DCD9-BC0B-1042-8275-F23DAAE7042C}"/>
              </a:ext>
            </a:extLst>
          </p:cNvPr>
          <p:cNvSpPr txBox="1"/>
          <p:nvPr/>
        </p:nvSpPr>
        <p:spPr>
          <a:xfrm>
            <a:off x="289232" y="2505521"/>
            <a:ext cx="4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❗️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DF509-EC09-C441-A897-877E64FE4CCC}"/>
              </a:ext>
            </a:extLst>
          </p:cNvPr>
          <p:cNvSpPr txBox="1"/>
          <p:nvPr/>
        </p:nvSpPr>
        <p:spPr>
          <a:xfrm>
            <a:off x="289232" y="3044317"/>
            <a:ext cx="4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❗️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7DFCF-162B-D94D-9660-890A20ABFEDC}"/>
              </a:ext>
            </a:extLst>
          </p:cNvPr>
          <p:cNvSpPr txBox="1"/>
          <p:nvPr/>
        </p:nvSpPr>
        <p:spPr>
          <a:xfrm>
            <a:off x="289232" y="3629854"/>
            <a:ext cx="4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❗️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59800E-58A8-7144-9312-C1E5450EAB0B}"/>
              </a:ext>
            </a:extLst>
          </p:cNvPr>
          <p:cNvSpPr txBox="1"/>
          <p:nvPr/>
        </p:nvSpPr>
        <p:spPr>
          <a:xfrm>
            <a:off x="289232" y="4196390"/>
            <a:ext cx="43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❗️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1C2A2-6C5A-6540-846B-B53A14DB1669}"/>
              </a:ext>
            </a:extLst>
          </p:cNvPr>
          <p:cNvSpPr txBox="1"/>
          <p:nvPr/>
        </p:nvSpPr>
        <p:spPr>
          <a:xfrm>
            <a:off x="10414000" y="250552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 March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8CA0FA-A89B-AE4D-B51C-83A283851B7B}"/>
              </a:ext>
            </a:extLst>
          </p:cNvPr>
          <p:cNvSpPr txBox="1"/>
          <p:nvPr/>
        </p:nvSpPr>
        <p:spPr>
          <a:xfrm>
            <a:off x="10414000" y="3067687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March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86DA6F-0B25-9E4C-9B40-10133E0DD3D1}"/>
              </a:ext>
            </a:extLst>
          </p:cNvPr>
          <p:cNvSpPr txBox="1"/>
          <p:nvPr/>
        </p:nvSpPr>
        <p:spPr>
          <a:xfrm>
            <a:off x="10414000" y="3629854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 April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C86C7D-838E-F847-B72D-0AFDF861EC67}"/>
              </a:ext>
            </a:extLst>
          </p:cNvPr>
          <p:cNvSpPr txBox="1"/>
          <p:nvPr/>
        </p:nvSpPr>
        <p:spPr>
          <a:xfrm>
            <a:off x="10414000" y="4186702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April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BDBA72-B470-3B47-93E1-BBEFF57E1624}"/>
              </a:ext>
            </a:extLst>
          </p:cNvPr>
          <p:cNvCxnSpPr>
            <a:cxnSpLocks/>
          </p:cNvCxnSpPr>
          <p:nvPr/>
        </p:nvCxnSpPr>
        <p:spPr>
          <a:xfrm>
            <a:off x="10112032" y="1516743"/>
            <a:ext cx="26816" cy="35450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7FC2F7-8669-3C4B-A964-672B32B08282}"/>
              </a:ext>
            </a:extLst>
          </p:cNvPr>
          <p:cNvSpPr txBox="1"/>
          <p:nvPr/>
        </p:nvSpPr>
        <p:spPr>
          <a:xfrm>
            <a:off x="10414000" y="1937102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</a:t>
            </a:r>
            <a:r>
              <a:rPr lang="en-US" dirty="0" err="1"/>
              <a:t>Feburary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96A6FF-B4D3-0949-AD77-4958D4516C2E}"/>
              </a:ext>
            </a:extLst>
          </p:cNvPr>
          <p:cNvCxnSpPr/>
          <p:nvPr/>
        </p:nvCxnSpPr>
        <p:spPr>
          <a:xfrm flipH="1">
            <a:off x="9710057" y="2131707"/>
            <a:ext cx="638629" cy="0"/>
          </a:xfrm>
          <a:prstGeom prst="straightConnector1">
            <a:avLst/>
          </a:prstGeom>
          <a:ln w="38100">
            <a:solidFill>
              <a:srgbClr val="5882C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9B01A92-5741-B046-BE7E-29494624BFA2}"/>
              </a:ext>
            </a:extLst>
          </p:cNvPr>
          <p:cNvCxnSpPr/>
          <p:nvPr/>
        </p:nvCxnSpPr>
        <p:spPr>
          <a:xfrm flipH="1">
            <a:off x="9710056" y="2688294"/>
            <a:ext cx="638629" cy="0"/>
          </a:xfrm>
          <a:prstGeom prst="straightConnector1">
            <a:avLst/>
          </a:prstGeom>
          <a:ln w="38100">
            <a:solidFill>
              <a:srgbClr val="5882C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C478AD-67BF-D243-A05D-C99AF2886A6F}"/>
              </a:ext>
            </a:extLst>
          </p:cNvPr>
          <p:cNvCxnSpPr/>
          <p:nvPr/>
        </p:nvCxnSpPr>
        <p:spPr>
          <a:xfrm flipH="1">
            <a:off x="9710056" y="3228983"/>
            <a:ext cx="638629" cy="0"/>
          </a:xfrm>
          <a:prstGeom prst="straightConnector1">
            <a:avLst/>
          </a:prstGeom>
          <a:ln w="38100">
            <a:solidFill>
              <a:srgbClr val="5882C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10DC2A-CE7F-634E-B8C4-49E04FED5B25}"/>
              </a:ext>
            </a:extLst>
          </p:cNvPr>
          <p:cNvCxnSpPr/>
          <p:nvPr/>
        </p:nvCxnSpPr>
        <p:spPr>
          <a:xfrm flipH="1">
            <a:off x="9710056" y="3758755"/>
            <a:ext cx="638629" cy="0"/>
          </a:xfrm>
          <a:prstGeom prst="straightConnector1">
            <a:avLst/>
          </a:prstGeom>
          <a:ln w="38100">
            <a:solidFill>
              <a:srgbClr val="5882C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767382-5D59-CC43-9BF7-EA4FE8D5345D}"/>
              </a:ext>
            </a:extLst>
          </p:cNvPr>
          <p:cNvCxnSpPr/>
          <p:nvPr/>
        </p:nvCxnSpPr>
        <p:spPr>
          <a:xfrm flipH="1">
            <a:off x="9710056" y="4371368"/>
            <a:ext cx="638629" cy="0"/>
          </a:xfrm>
          <a:prstGeom prst="straightConnector1">
            <a:avLst/>
          </a:prstGeom>
          <a:ln w="38100">
            <a:solidFill>
              <a:srgbClr val="5882C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nut 27">
            <a:extLst>
              <a:ext uri="{FF2B5EF4-FFF2-40B4-BE49-F238E27FC236}">
                <a16:creationId xmlns:a16="http://schemas.microsoft.com/office/drawing/2014/main" id="{8C2396EC-D5CE-7F4B-8A94-D4A13D50AC50}"/>
              </a:ext>
            </a:extLst>
          </p:cNvPr>
          <p:cNvSpPr/>
          <p:nvPr/>
        </p:nvSpPr>
        <p:spPr>
          <a:xfrm>
            <a:off x="9976359" y="1261487"/>
            <a:ext cx="271346" cy="271346"/>
          </a:xfrm>
          <a:prstGeom prst="donut">
            <a:avLst>
              <a:gd name="adj" fmla="val 11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8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Management Plan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86DE98-2E97-D049-BB14-1BC39902BDFC}"/>
              </a:ext>
            </a:extLst>
          </p:cNvPr>
          <p:cNvSpPr txBox="1"/>
          <p:nvPr/>
        </p:nvSpPr>
        <p:spPr>
          <a:xfrm>
            <a:off x="387731" y="982101"/>
            <a:ext cx="10991469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Meeting with mentors: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Weekly meet with Dr. Armand and Dr. </a:t>
            </a:r>
            <a:r>
              <a:rPr lang="en-US" sz="2400" dirty="0" err="1"/>
              <a:t>Unberath</a:t>
            </a:r>
            <a:r>
              <a:rPr lang="en-US" sz="2400" dirty="0"/>
              <a:t>, Tuesday morning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Attend weekly meeting with Dr. Taylor, Friday afternoon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Data management: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Simulation data: save locally on BIGSS desktop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Real </a:t>
            </a:r>
            <a:r>
              <a:rPr lang="en-US" sz="2400" dirty="0" err="1"/>
              <a:t>Xray</a:t>
            </a:r>
            <a:r>
              <a:rPr lang="en-US" sz="2400" dirty="0"/>
              <a:t> data:   share across BIGSS shared drive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Software: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Save locally under development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Publish on </a:t>
            </a:r>
            <a:r>
              <a:rPr lang="en-US" sz="2400" dirty="0" err="1"/>
              <a:t>github</a:t>
            </a:r>
            <a:r>
              <a:rPr lang="en-US" sz="2400" dirty="0"/>
              <a:t> after work is published</a:t>
            </a:r>
          </a:p>
        </p:txBody>
      </p:sp>
    </p:spTree>
    <p:extLst>
      <p:ext uri="{BB962C8B-B14F-4D97-AF65-F5344CB8AC3E}">
        <p14:creationId xmlns:p14="http://schemas.microsoft.com/office/powerpoint/2010/main" val="7004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Reading List &amp; Reference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7B9B50-B86E-814F-BF69-0E740BDED232}"/>
              </a:ext>
            </a:extLst>
          </p:cNvPr>
          <p:cNvSpPr txBox="1"/>
          <p:nvPr/>
        </p:nvSpPr>
        <p:spPr>
          <a:xfrm>
            <a:off x="387731" y="1279729"/>
            <a:ext cx="113527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Mazess</a:t>
            </a:r>
            <a:r>
              <a:rPr lang="en-US" dirty="0"/>
              <a:t>, R. B., Barden, H. S., </a:t>
            </a:r>
            <a:r>
              <a:rPr lang="en-US" dirty="0" err="1"/>
              <a:t>Bisek</a:t>
            </a:r>
            <a:r>
              <a:rPr lang="en-US" dirty="0"/>
              <a:t>, J. P., &amp; Hanson, J. (1990). Dual-energy x-ray absorptiometry for total-body and regional bone-mineral and soft-tissue composition. </a:t>
            </a:r>
            <a:r>
              <a:rPr lang="en-US" i="1" dirty="0"/>
              <a:t>The American journal of clinical nutrition</a:t>
            </a:r>
            <a:r>
              <a:rPr lang="en-US" dirty="0"/>
              <a:t>, </a:t>
            </a:r>
            <a:r>
              <a:rPr lang="en-US" i="1" dirty="0"/>
              <a:t>51</a:t>
            </a:r>
            <a:r>
              <a:rPr lang="en-US" dirty="0"/>
              <a:t>(6), 1106-1112.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Rebuffel</a:t>
            </a:r>
            <a:r>
              <a:rPr lang="en-US" dirty="0"/>
              <a:t>, V., &amp; </a:t>
            </a:r>
            <a:r>
              <a:rPr lang="en-US" dirty="0" err="1"/>
              <a:t>Dinten</a:t>
            </a:r>
            <a:r>
              <a:rPr lang="en-US" dirty="0"/>
              <a:t>, J. M. (2007). Dual-energy X-ray imaging: benefits and limits. </a:t>
            </a:r>
            <a:r>
              <a:rPr lang="en-US" i="1" dirty="0"/>
              <a:t>Insight-non-destructive testing and condition monitoring</a:t>
            </a:r>
            <a:r>
              <a:rPr lang="en-US" dirty="0"/>
              <a:t>, </a:t>
            </a:r>
            <a:r>
              <a:rPr lang="en-US" i="1" dirty="0"/>
              <a:t>49</a:t>
            </a:r>
            <a:r>
              <a:rPr lang="en-US" dirty="0"/>
              <a:t>(10), 589-594.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Albarqouni</a:t>
            </a:r>
            <a:r>
              <a:rPr lang="en-US" dirty="0"/>
              <a:t>, S., </a:t>
            </a:r>
            <a:r>
              <a:rPr lang="en-US" dirty="0" err="1"/>
              <a:t>Fotouhi</a:t>
            </a:r>
            <a:r>
              <a:rPr lang="en-US" dirty="0"/>
              <a:t>, J., &amp; </a:t>
            </a:r>
            <a:r>
              <a:rPr lang="en-US" dirty="0" err="1"/>
              <a:t>Navab</a:t>
            </a:r>
            <a:r>
              <a:rPr lang="en-US" dirty="0"/>
              <a:t>, N. (2017, September). X-ray in-depth decomposition: Revealing the latent structures. In </a:t>
            </a:r>
            <a:r>
              <a:rPr lang="en-US" i="1" dirty="0"/>
              <a:t>International Conference on Medical Image Computing and Computer-Assisted Intervention</a:t>
            </a:r>
            <a:r>
              <a:rPr lang="en-US" dirty="0"/>
              <a:t> (pp. 444-452). Springer, Cham.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Lu, Y., </a:t>
            </a:r>
            <a:r>
              <a:rPr lang="en-US" dirty="0" err="1"/>
              <a:t>Kowarschik</a:t>
            </a:r>
            <a:r>
              <a:rPr lang="en-US" dirty="0"/>
              <a:t>, M., Huang, X., Xia, Y., Choi, J. H., Chen, S., ... &amp; Maier, A. (2018). A learning‐based material decomposition pipeline for multi‐energy x‐ray imaging. </a:t>
            </a:r>
            <a:r>
              <a:rPr lang="en-US" i="1" dirty="0"/>
              <a:t>Medical physics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Ding, Q., </a:t>
            </a:r>
            <a:r>
              <a:rPr lang="en-US" dirty="0" err="1"/>
              <a:t>Niu</a:t>
            </a:r>
            <a:r>
              <a:rPr lang="en-US" dirty="0"/>
              <a:t>, T., Zhang, X., &amp; Long, Y. (2017). Image-domain multi-material decomposition for dual-energy CT based on correlation and sparsity of material images. </a:t>
            </a:r>
            <a:r>
              <a:rPr lang="en-US" i="1" dirty="0" err="1"/>
              <a:t>arXiv</a:t>
            </a:r>
            <a:r>
              <a:rPr lang="en-US" i="1" dirty="0"/>
              <a:t> preprint arXiv:1710.07028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Atria, C., Last, L., Packard, N., &amp; </a:t>
            </a:r>
            <a:r>
              <a:rPr lang="en-US" dirty="0" err="1"/>
              <a:t>Noo</a:t>
            </a:r>
            <a:r>
              <a:rPr lang="en-US" dirty="0"/>
              <a:t>, F. (2018, March). Cone beam tomosynthesis fluoroscopy: a new approach to 3D image guidance. In </a:t>
            </a:r>
            <a:r>
              <a:rPr lang="en-US" i="1" dirty="0"/>
              <a:t>Medical Imaging 2018: Image-Guided Procedures, Robotic Interventions, and Modeling</a:t>
            </a:r>
            <a:r>
              <a:rPr lang="en-US" dirty="0"/>
              <a:t> (Vol. 10576, p. 105762V). International Society for Optics and Photonics.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Unberath</a:t>
            </a:r>
            <a:r>
              <a:rPr lang="en-US" dirty="0"/>
              <a:t>, M., </a:t>
            </a:r>
            <a:r>
              <a:rPr lang="en-US" dirty="0" err="1"/>
              <a:t>Zaech</a:t>
            </a:r>
            <a:r>
              <a:rPr lang="en-US" dirty="0"/>
              <a:t>, J. N., Lee, S. C., Bier, B., </a:t>
            </a:r>
            <a:r>
              <a:rPr lang="en-US" dirty="0" err="1"/>
              <a:t>Fotouhi</a:t>
            </a:r>
            <a:r>
              <a:rPr lang="en-US" dirty="0"/>
              <a:t>, J., Armand, M., &amp; </a:t>
            </a:r>
            <a:r>
              <a:rPr lang="en-US" dirty="0" err="1"/>
              <a:t>Navab</a:t>
            </a:r>
            <a:r>
              <a:rPr lang="en-US" dirty="0"/>
              <a:t>, N. (2018, September). </a:t>
            </a:r>
            <a:r>
              <a:rPr lang="en-US" dirty="0" err="1"/>
              <a:t>Deepdrr</a:t>
            </a:r>
            <a:r>
              <a:rPr lang="en-US" dirty="0"/>
              <a:t>–a catalyst for machine learning in fluoroscopy-guided procedures. In </a:t>
            </a:r>
            <a:r>
              <a:rPr lang="en-US" i="1" dirty="0"/>
              <a:t>International Conference on Medical Image Computing and Computer-Assisted Intervention</a:t>
            </a:r>
            <a:r>
              <a:rPr lang="en-US" dirty="0"/>
              <a:t> (pp. 98-106). Springer, Cham.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C8181-D804-F949-9B50-9760A3CDAB7C}"/>
              </a:ext>
            </a:extLst>
          </p:cNvPr>
          <p:cNvSpPr txBox="1"/>
          <p:nvPr/>
        </p:nvSpPr>
        <p:spPr>
          <a:xfrm>
            <a:off x="387731" y="1007354"/>
            <a:ext cx="341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DEXA, Dual-Energy X-ray: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B155F-2074-7F42-A622-AD4AFCC75795}"/>
              </a:ext>
            </a:extLst>
          </p:cNvPr>
          <p:cNvSpPr txBox="1"/>
          <p:nvPr/>
        </p:nvSpPr>
        <p:spPr>
          <a:xfrm>
            <a:off x="387731" y="4302098"/>
            <a:ext cx="341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Deep DRR, </a:t>
            </a:r>
            <a:r>
              <a:rPr lang="en-US" dirty="0" err="1">
                <a:solidFill>
                  <a:srgbClr val="002060"/>
                </a:solidFill>
              </a:rPr>
              <a:t>nView</a:t>
            </a:r>
            <a:r>
              <a:rPr lang="en-US" dirty="0">
                <a:solidFill>
                  <a:srgbClr val="002060"/>
                </a:solidFill>
              </a:rPr>
              <a:t> System:</a:t>
            </a:r>
          </a:p>
        </p:txBody>
      </p:sp>
    </p:spTree>
    <p:extLst>
      <p:ext uri="{BB962C8B-B14F-4D97-AF65-F5344CB8AC3E}">
        <p14:creationId xmlns:p14="http://schemas.microsoft.com/office/powerpoint/2010/main" val="265586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B8FCC27-B150-084E-B555-2989107D15FA}"/>
              </a:ext>
            </a:extLst>
          </p:cNvPr>
          <p:cNvSpPr txBox="1"/>
          <p:nvPr/>
        </p:nvSpPr>
        <p:spPr>
          <a:xfrm>
            <a:off x="387730" y="2871751"/>
            <a:ext cx="8222870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Dual-energy X-ray can help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Combine two radiographs acquired at two distinct energies, which permits to obtain both density and atomic number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B9B50-B86E-814F-BF69-0E740BDED232}"/>
              </a:ext>
            </a:extLst>
          </p:cNvPr>
          <p:cNvSpPr txBox="1"/>
          <p:nvPr/>
        </p:nvSpPr>
        <p:spPr>
          <a:xfrm>
            <a:off x="387731" y="1185333"/>
            <a:ext cx="11352713" cy="150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Conventional X-ray imaging not sufficient to characterize object precisely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e.g. density, material identity, volume thickness, 3D depth, etc.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Hard to identify ROI with multiple material stacked intensities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022262-A98A-F54E-B14B-6F6286E4FA6B}"/>
              </a:ext>
            </a:extLst>
          </p:cNvPr>
          <p:cNvSpPr txBox="1"/>
          <p:nvPr/>
        </p:nvSpPr>
        <p:spPr>
          <a:xfrm>
            <a:off x="53193" y="2927506"/>
            <a:ext cx="49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❗️</a:t>
            </a:r>
          </a:p>
        </p:txBody>
      </p:sp>
    </p:spTree>
    <p:extLst>
      <p:ext uri="{BB962C8B-B14F-4D97-AF65-F5344CB8AC3E}">
        <p14:creationId xmlns:p14="http://schemas.microsoft.com/office/powerpoint/2010/main" val="409432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7B9B50-B86E-814F-BF69-0E740BDED232}"/>
              </a:ext>
            </a:extLst>
          </p:cNvPr>
          <p:cNvSpPr txBox="1"/>
          <p:nvPr/>
        </p:nvSpPr>
        <p:spPr>
          <a:xfrm>
            <a:off x="387731" y="1185333"/>
            <a:ext cx="1135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Physics behind Dual-energy X-ray 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85DF6E-C7E9-8144-801A-37C88BE83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22" y="2210394"/>
            <a:ext cx="2781300" cy="44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AC348-9859-C742-BA20-A9447E9D82D5}"/>
              </a:ext>
            </a:extLst>
          </p:cNvPr>
          <p:cNvSpPr txBox="1"/>
          <p:nvPr/>
        </p:nvSpPr>
        <p:spPr>
          <a:xfrm>
            <a:off x="387731" y="1832236"/>
            <a:ext cx="1143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Photons </a:t>
            </a:r>
            <a:r>
              <a:rPr lang="en-US" i="1" dirty="0"/>
              <a:t>N </a:t>
            </a:r>
            <a:r>
              <a:rPr lang="en-US" dirty="0"/>
              <a:t>received on detector from </a:t>
            </a:r>
            <a:r>
              <a:rPr lang="en-US" i="1" dirty="0"/>
              <a:t>N0 </a:t>
            </a:r>
            <a:r>
              <a:rPr lang="en-US" dirty="0"/>
              <a:t>photon emitting, attenuated by  thickness </a:t>
            </a:r>
            <a:r>
              <a:rPr lang="en-US" i="1" dirty="0"/>
              <a:t>T</a:t>
            </a:r>
            <a:r>
              <a:rPr lang="en-US" dirty="0"/>
              <a:t>, attenuation </a:t>
            </a:r>
            <a:r>
              <a:rPr lang="en-US" i="1" dirty="0"/>
              <a:t>u: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54862-ED5A-BD4D-ABF1-EED76B4BD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22" y="3045982"/>
            <a:ext cx="3632200" cy="431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79770D-3C8F-234B-98F6-230465920B99}"/>
              </a:ext>
            </a:extLst>
          </p:cNvPr>
          <p:cNvSpPr txBox="1"/>
          <p:nvPr/>
        </p:nvSpPr>
        <p:spPr>
          <a:xfrm>
            <a:off x="387731" y="3048940"/>
            <a:ext cx="264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log-measurement: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CEF423-1092-6E48-84C6-3FE6F4F943B5}"/>
              </a:ext>
            </a:extLst>
          </p:cNvPr>
          <p:cNvSpPr txBox="1"/>
          <p:nvPr/>
        </p:nvSpPr>
        <p:spPr>
          <a:xfrm>
            <a:off x="387731" y="4116981"/>
            <a:ext cx="389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two materials, two energies LE and HE, then provide a </a:t>
            </a:r>
            <a:r>
              <a:rPr lang="en-US" dirty="0">
                <a:solidFill>
                  <a:srgbClr val="C00000"/>
                </a:solidFill>
              </a:rPr>
              <a:t>linear system</a:t>
            </a:r>
            <a:r>
              <a:rPr lang="en-US" dirty="0"/>
              <a:t>:</a:t>
            </a:r>
            <a:endParaRPr lang="en-US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F15C2D-496B-4D4E-A0A5-5AE2E111E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922" y="3960649"/>
            <a:ext cx="3263900" cy="1016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99A6A9-185D-6041-9F39-ECF2A86374AF}"/>
              </a:ext>
            </a:extLst>
          </p:cNvPr>
          <p:cNvSpPr txBox="1"/>
          <p:nvPr/>
        </p:nvSpPr>
        <p:spPr>
          <a:xfrm>
            <a:off x="1339023" y="5167128"/>
            <a:ext cx="891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Analytical solution exists </a:t>
            </a:r>
            <a:r>
              <a:rPr lang="en-US" sz="3200" dirty="0"/>
              <a:t>if only including </a:t>
            </a:r>
            <a:r>
              <a:rPr lang="en-US" sz="3200" dirty="0">
                <a:solidFill>
                  <a:srgbClr val="C00000"/>
                </a:solidFill>
              </a:rPr>
              <a:t>2 </a:t>
            </a:r>
            <a:r>
              <a:rPr lang="en-US" sz="3200" dirty="0"/>
              <a:t>materials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D1FD6A-34BC-CC4A-8AD2-328728169481}"/>
              </a:ext>
            </a:extLst>
          </p:cNvPr>
          <p:cNvSpPr txBox="1"/>
          <p:nvPr/>
        </p:nvSpPr>
        <p:spPr>
          <a:xfrm>
            <a:off x="8530683" y="3002773"/>
            <a:ext cx="204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(ideal case)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5EBEAA-B16A-DE40-99A1-043D3F9B8142}"/>
              </a:ext>
            </a:extLst>
          </p:cNvPr>
          <p:cNvSpPr/>
          <p:nvPr/>
        </p:nvSpPr>
        <p:spPr>
          <a:xfrm>
            <a:off x="6088910" y="4515964"/>
            <a:ext cx="243840" cy="4606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B25CD7-FE67-E04A-B272-D9DCBD34C4ED}"/>
              </a:ext>
            </a:extLst>
          </p:cNvPr>
          <p:cNvSpPr/>
          <p:nvPr/>
        </p:nvSpPr>
        <p:spPr>
          <a:xfrm>
            <a:off x="7335487" y="4515964"/>
            <a:ext cx="243840" cy="4606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F40F5-1BE4-234C-80B2-8499CD4ADBB2}"/>
              </a:ext>
            </a:extLst>
          </p:cNvPr>
          <p:cNvSpPr/>
          <p:nvPr/>
        </p:nvSpPr>
        <p:spPr>
          <a:xfrm>
            <a:off x="7331390" y="3989198"/>
            <a:ext cx="243840" cy="4606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AD354B-9076-404A-B641-35F541993DE0}"/>
              </a:ext>
            </a:extLst>
          </p:cNvPr>
          <p:cNvSpPr/>
          <p:nvPr/>
        </p:nvSpPr>
        <p:spPr>
          <a:xfrm>
            <a:off x="6088910" y="4005983"/>
            <a:ext cx="243840" cy="4606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79770D-3C8F-234B-98F6-230465920B99}"/>
              </a:ext>
            </a:extLst>
          </p:cNvPr>
          <p:cNvSpPr txBox="1"/>
          <p:nvPr/>
        </p:nvSpPr>
        <p:spPr>
          <a:xfrm>
            <a:off x="387730" y="1848061"/>
            <a:ext cx="4336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energy-dependent attenuation</a:t>
            </a:r>
            <a:endParaRPr lang="en-US" sz="20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CEF423-1092-6E48-84C6-3FE6F4F943B5}"/>
              </a:ext>
            </a:extLst>
          </p:cNvPr>
          <p:cNvSpPr txBox="1"/>
          <p:nvPr/>
        </p:nvSpPr>
        <p:spPr>
          <a:xfrm>
            <a:off x="986328" y="4128057"/>
            <a:ext cx="389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energies: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99A6A9-185D-6041-9F39-ECF2A86374AF}"/>
              </a:ext>
            </a:extLst>
          </p:cNvPr>
          <p:cNvSpPr txBox="1"/>
          <p:nvPr/>
        </p:nvSpPr>
        <p:spPr>
          <a:xfrm>
            <a:off x="387731" y="1148760"/>
            <a:ext cx="690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if we have multiple (&gt;2) materials?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D678C-DBE7-2042-8283-8B9B4E104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22" y="2300511"/>
            <a:ext cx="6235700" cy="901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68171E7-6E41-7B43-9FF0-B6875A92B750}"/>
              </a:ext>
            </a:extLst>
          </p:cNvPr>
          <p:cNvSpPr/>
          <p:nvPr/>
        </p:nvSpPr>
        <p:spPr>
          <a:xfrm>
            <a:off x="7159083" y="2292775"/>
            <a:ext cx="1449658" cy="50319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C7D67-FA2C-0243-A090-E5D20ED8CEA1}"/>
              </a:ext>
            </a:extLst>
          </p:cNvPr>
          <p:cNvCxnSpPr>
            <a:cxnSpLocks/>
          </p:cNvCxnSpPr>
          <p:nvPr/>
        </p:nvCxnSpPr>
        <p:spPr>
          <a:xfrm flipV="1">
            <a:off x="8474928" y="2066979"/>
            <a:ext cx="659492" cy="32327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F8561B-80A7-0145-AD3B-9C43DED6531D}"/>
              </a:ext>
            </a:extLst>
          </p:cNvPr>
          <p:cNvSpPr txBox="1"/>
          <p:nvPr/>
        </p:nvSpPr>
        <p:spPr>
          <a:xfrm>
            <a:off x="9134420" y="1848061"/>
            <a:ext cx="235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materials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29E1F7-2EFA-524F-857F-CBEB6CCB39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792"/>
          <a:stretch/>
        </p:blipFill>
        <p:spPr>
          <a:xfrm>
            <a:off x="2771804" y="3540851"/>
            <a:ext cx="5995433" cy="215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738C7B-F4ED-F343-BE74-8D65BCCC56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57" t="3943" r="3340"/>
          <a:stretch/>
        </p:blipFill>
        <p:spPr>
          <a:xfrm>
            <a:off x="6999398" y="3729819"/>
            <a:ext cx="1964400" cy="8661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334A6E-07DE-0046-8D53-CF7E0F8F35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57" t="3943" r="3340"/>
          <a:stretch/>
        </p:blipFill>
        <p:spPr>
          <a:xfrm>
            <a:off x="6999398" y="4739219"/>
            <a:ext cx="1964400" cy="8661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A811B-259B-584A-8E0F-6C36B21B3C5F}"/>
              </a:ext>
            </a:extLst>
          </p:cNvPr>
          <p:cNvSpPr/>
          <p:nvPr/>
        </p:nvSpPr>
        <p:spPr>
          <a:xfrm>
            <a:off x="7550631" y="3769188"/>
            <a:ext cx="447321" cy="3194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AF0332-62E1-C446-9FA3-501CD58214F6}"/>
              </a:ext>
            </a:extLst>
          </p:cNvPr>
          <p:cNvSpPr/>
          <p:nvPr/>
        </p:nvSpPr>
        <p:spPr>
          <a:xfrm>
            <a:off x="7550631" y="4774878"/>
            <a:ext cx="447321" cy="3194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9402D0-09F6-C04E-B687-2487A54578F5}"/>
              </a:ext>
            </a:extLst>
          </p:cNvPr>
          <p:cNvSpPr txBox="1"/>
          <p:nvPr/>
        </p:nvSpPr>
        <p:spPr>
          <a:xfrm>
            <a:off x="4406659" y="5843103"/>
            <a:ext cx="3264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ill-posed </a:t>
            </a:r>
            <a:r>
              <a:rPr lang="en-US" sz="3200" dirty="0"/>
              <a:t>problem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2C2B04-24C8-3A47-A088-08CA407CA7A7}"/>
              </a:ext>
            </a:extLst>
          </p:cNvPr>
          <p:cNvSpPr txBox="1"/>
          <p:nvPr/>
        </p:nvSpPr>
        <p:spPr>
          <a:xfrm>
            <a:off x="7364946" y="5873516"/>
            <a:ext cx="162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💥</a:t>
            </a:r>
          </a:p>
        </p:txBody>
      </p:sp>
    </p:spTree>
    <p:extLst>
      <p:ext uri="{BB962C8B-B14F-4D97-AF65-F5344CB8AC3E}">
        <p14:creationId xmlns:p14="http://schemas.microsoft.com/office/powerpoint/2010/main" val="232145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7B9B50-B86E-814F-BF69-0E740BDED232}"/>
              </a:ext>
            </a:extLst>
          </p:cNvPr>
          <p:cNvSpPr txBox="1"/>
          <p:nvPr/>
        </p:nvSpPr>
        <p:spPr>
          <a:xfrm>
            <a:off x="387731" y="1185333"/>
            <a:ext cx="11352713" cy="433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Challenges of Dual-energy X-ray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multiple material decomposition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Mathematically impossible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 and disturbances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Photon number uncertainty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Attenuation uncertainty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Electronic noise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Scatter inside the detector</a:t>
            </a:r>
          </a:p>
          <a:p>
            <a:pPr marL="1257300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and HE scatters differ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5655D7-A9CC-9047-B417-FF774AE79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601" y="2132515"/>
            <a:ext cx="3963443" cy="39634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4C6D34-6C2D-F549-BEB5-830922945C2C}"/>
              </a:ext>
            </a:extLst>
          </p:cNvPr>
          <p:cNvSpPr txBox="1"/>
          <p:nvPr/>
        </p:nvSpPr>
        <p:spPr>
          <a:xfrm>
            <a:off x="7836358" y="6095958"/>
            <a:ext cx="4355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Fig.1 illustration of </a:t>
            </a:r>
            <a:r>
              <a:rPr lang="en-US" sz="1100" dirty="0" err="1"/>
              <a:t>Xray</a:t>
            </a:r>
            <a:r>
              <a:rPr lang="en-US" sz="1100" dirty="0"/>
              <a:t> machine. </a:t>
            </a:r>
          </a:p>
          <a:p>
            <a:pPr algn="ctr"/>
            <a:r>
              <a:rPr lang="en-US" sz="1100" dirty="0"/>
              <a:t>Copyright@ </a:t>
            </a:r>
            <a:r>
              <a:rPr lang="en-US" sz="1100" dirty="0" err="1"/>
              <a:t>Dr’s</a:t>
            </a:r>
            <a:r>
              <a:rPr lang="en-US" sz="1100" dirty="0"/>
              <a:t> Toy Store Siemens </a:t>
            </a:r>
            <a:r>
              <a:rPr lang="en-US" sz="1100" dirty="0" err="1"/>
              <a:t>SireMobil</a:t>
            </a:r>
            <a:r>
              <a:rPr lang="en-US" sz="1100" dirty="0"/>
              <a:t> C-Arm X-ray Machine </a:t>
            </a:r>
          </a:p>
        </p:txBody>
      </p:sp>
    </p:spTree>
    <p:extLst>
      <p:ext uri="{BB962C8B-B14F-4D97-AF65-F5344CB8AC3E}">
        <p14:creationId xmlns:p14="http://schemas.microsoft.com/office/powerpoint/2010/main" val="251546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Our proposal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7B9B50-B86E-814F-BF69-0E740BDED232}"/>
              </a:ext>
            </a:extLst>
          </p:cNvPr>
          <p:cNvSpPr txBox="1"/>
          <p:nvPr/>
        </p:nvSpPr>
        <p:spPr>
          <a:xfrm>
            <a:off x="679373" y="1093463"/>
            <a:ext cx="11352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Explicitly include the physical constraint in the estimation part,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introduce Deep Learning to build end-to-end prediction framework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66845F-14C0-A34A-8A47-B23D713B3A75}"/>
              </a:ext>
            </a:extLst>
          </p:cNvPr>
          <p:cNvSpPr/>
          <p:nvPr/>
        </p:nvSpPr>
        <p:spPr>
          <a:xfrm>
            <a:off x="1615381" y="2712380"/>
            <a:ext cx="1703281" cy="1526835"/>
          </a:xfrm>
          <a:prstGeom prst="rect">
            <a:avLst/>
          </a:prstGeom>
          <a:solidFill>
            <a:srgbClr val="9E480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Dual-energy</a:t>
            </a:r>
          </a:p>
          <a:p>
            <a:pPr algn="ctr"/>
            <a:r>
              <a:rPr lang="en-US" sz="2400" dirty="0"/>
              <a:t>Acquisitions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4AA7F-A155-1649-8DDA-771FBF4BC4A9}"/>
              </a:ext>
            </a:extLst>
          </p:cNvPr>
          <p:cNvSpPr txBox="1"/>
          <p:nvPr/>
        </p:nvSpPr>
        <p:spPr>
          <a:xfrm>
            <a:off x="319972" y="1155018"/>
            <a:ext cx="49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❗️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ECD91D1-EAF2-1345-A475-BB54428BB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51" y="2712380"/>
            <a:ext cx="1330277" cy="133027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15A72F-C33E-3F40-A465-6A53A830C184}"/>
              </a:ext>
            </a:extLst>
          </p:cNvPr>
          <p:cNvCxnSpPr/>
          <p:nvPr/>
        </p:nvCxnSpPr>
        <p:spPr>
          <a:xfrm>
            <a:off x="3512635" y="3498099"/>
            <a:ext cx="9478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96B8E54-0CCD-AC41-96F9-2C6B47E1F2E0}"/>
              </a:ext>
            </a:extLst>
          </p:cNvPr>
          <p:cNvSpPr/>
          <p:nvPr/>
        </p:nvSpPr>
        <p:spPr>
          <a:xfrm>
            <a:off x="4633746" y="2712379"/>
            <a:ext cx="2558791" cy="15268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Deep Network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D22F24-9373-5F4F-91A3-7BE4FEA4D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735" y="4336895"/>
            <a:ext cx="1540572" cy="4326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EB8628-2544-1449-90B1-E39D416CA6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974" y="4291829"/>
            <a:ext cx="784347" cy="4777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9A7C8A9-B022-554B-B800-3CD0E2FBB75D}"/>
              </a:ext>
            </a:extLst>
          </p:cNvPr>
          <p:cNvSpPr/>
          <p:nvPr/>
        </p:nvSpPr>
        <p:spPr>
          <a:xfrm>
            <a:off x="8670386" y="2712378"/>
            <a:ext cx="2057087" cy="15268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Decomposition</a:t>
            </a:r>
          </a:p>
          <a:p>
            <a:pPr algn="ctr"/>
            <a:r>
              <a:rPr lang="en-US" sz="2400" dirty="0"/>
              <a:t>Result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D49B1E-DFC9-6F46-98FC-079EE0FB68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1115" y="4289261"/>
            <a:ext cx="2306920" cy="48030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012281-EEEC-A34C-8230-D7CD05655EFD}"/>
              </a:ext>
            </a:extLst>
          </p:cNvPr>
          <p:cNvCxnSpPr/>
          <p:nvPr/>
        </p:nvCxnSpPr>
        <p:spPr>
          <a:xfrm>
            <a:off x="7445299" y="3468696"/>
            <a:ext cx="9478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DF8DE1-A806-074C-8169-433A2F488CD2}"/>
              </a:ext>
            </a:extLst>
          </p:cNvPr>
          <p:cNvCxnSpPr/>
          <p:nvPr/>
        </p:nvCxnSpPr>
        <p:spPr>
          <a:xfrm>
            <a:off x="9774575" y="4895385"/>
            <a:ext cx="0" cy="5687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F2C561-53D9-C041-ABFA-59900ECC7635}"/>
              </a:ext>
            </a:extLst>
          </p:cNvPr>
          <p:cNvCxnSpPr/>
          <p:nvPr/>
        </p:nvCxnSpPr>
        <p:spPr>
          <a:xfrm>
            <a:off x="2467021" y="4852638"/>
            <a:ext cx="0" cy="5687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86470B6-6E66-6D47-9B41-9EEAF7970B73}"/>
              </a:ext>
            </a:extLst>
          </p:cNvPr>
          <p:cNvCxnSpPr>
            <a:cxnSpLocks/>
          </p:cNvCxnSpPr>
          <p:nvPr/>
        </p:nvCxnSpPr>
        <p:spPr>
          <a:xfrm flipH="1" flipV="1">
            <a:off x="7456450" y="5454804"/>
            <a:ext cx="232927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C5AE1B0-92DB-FB44-8AF8-BBA0F0CDDEFC}"/>
              </a:ext>
            </a:extLst>
          </p:cNvPr>
          <p:cNvSpPr/>
          <p:nvPr/>
        </p:nvSpPr>
        <p:spPr>
          <a:xfrm>
            <a:off x="4633746" y="5035926"/>
            <a:ext cx="2558791" cy="8563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Physical Constraint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FDC6C1-EF66-4A4C-AE79-3E69482733CD}"/>
              </a:ext>
            </a:extLst>
          </p:cNvPr>
          <p:cNvCxnSpPr>
            <a:cxnSpLocks/>
          </p:cNvCxnSpPr>
          <p:nvPr/>
        </p:nvCxnSpPr>
        <p:spPr>
          <a:xfrm>
            <a:off x="2455870" y="5421351"/>
            <a:ext cx="2004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39A36A0-AA0A-B145-903D-ED59019268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8591" y="6005077"/>
            <a:ext cx="16891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Technique Approach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846C1C-27C1-4D4A-A875-DC3143964AF3}"/>
              </a:ext>
            </a:extLst>
          </p:cNvPr>
          <p:cNvSpPr txBox="1"/>
          <p:nvPr/>
        </p:nvSpPr>
        <p:spPr>
          <a:xfrm>
            <a:off x="568711" y="1000095"/>
            <a:ext cx="624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Simulation Study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C75F6-BB23-DF4F-ABE2-7658537225BC}"/>
              </a:ext>
            </a:extLst>
          </p:cNvPr>
          <p:cNvSpPr txBox="1"/>
          <p:nvPr/>
        </p:nvSpPr>
        <p:spPr>
          <a:xfrm>
            <a:off x="100360" y="1739358"/>
            <a:ext cx="4917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DeepDRR</a:t>
            </a:r>
            <a:r>
              <a:rPr lang="en-US" sz="2800" dirty="0"/>
              <a:t> Framework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Generate X-ray simulates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Segmentation result as </a:t>
            </a:r>
            <a:r>
              <a:rPr lang="en-US" sz="2800" dirty="0" err="1"/>
              <a:t>groundtruth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B42C38-8F79-1249-A812-838F90B73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569" y="1093463"/>
            <a:ext cx="5999973" cy="4448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D2F04C-1624-574B-9280-8437312CD216}"/>
              </a:ext>
            </a:extLst>
          </p:cNvPr>
          <p:cNvSpPr txBox="1"/>
          <p:nvPr/>
        </p:nvSpPr>
        <p:spPr>
          <a:xfrm>
            <a:off x="7604687" y="5546984"/>
            <a:ext cx="2307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Fig. </a:t>
            </a:r>
            <a:r>
              <a:rPr lang="en-US" sz="1600" dirty="0" err="1"/>
              <a:t>DeepDRR</a:t>
            </a:r>
            <a:r>
              <a:rPr lang="en-US" sz="1600" dirty="0"/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263016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Technique Approach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846C1C-27C1-4D4A-A875-DC3143964AF3}"/>
              </a:ext>
            </a:extLst>
          </p:cNvPr>
          <p:cNvSpPr txBox="1"/>
          <p:nvPr/>
        </p:nvSpPr>
        <p:spPr>
          <a:xfrm>
            <a:off x="568711" y="1000095"/>
            <a:ext cx="624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Real X-ray Validation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C75F6-BB23-DF4F-ABE2-7658537225BC}"/>
              </a:ext>
            </a:extLst>
          </p:cNvPr>
          <p:cNvSpPr txBox="1"/>
          <p:nvPr/>
        </p:nvSpPr>
        <p:spPr>
          <a:xfrm>
            <a:off x="100360" y="1739358"/>
            <a:ext cx="49176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 err="1"/>
              <a:t>nView</a:t>
            </a:r>
            <a:r>
              <a:rPr lang="en-US" sz="2800" dirty="0"/>
              <a:t> System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Fast and low-dose 3D reconstruction system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3D data can be used for </a:t>
            </a:r>
            <a:r>
              <a:rPr lang="en-US" sz="2800" dirty="0" err="1"/>
              <a:t>groundtruth</a:t>
            </a:r>
            <a:endParaRPr lang="en-US" sz="28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Start with dual-energy, because </a:t>
            </a:r>
            <a:r>
              <a:rPr lang="en-US" sz="2800" dirty="0" err="1"/>
              <a:t>nView</a:t>
            </a:r>
            <a:r>
              <a:rPr lang="en-US" sz="2800" dirty="0"/>
              <a:t> is low-power </a:t>
            </a:r>
            <a:r>
              <a:rPr lang="en-US" sz="2800" dirty="0" err="1"/>
              <a:t>Xray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1F60D4-3C91-FC43-8835-F91427E13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72" y="1259555"/>
            <a:ext cx="5718689" cy="4289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4DCB6D-2767-1544-9A9C-7D726C66D383}"/>
              </a:ext>
            </a:extLst>
          </p:cNvPr>
          <p:cNvSpPr txBox="1"/>
          <p:nvPr/>
        </p:nvSpPr>
        <p:spPr>
          <a:xfrm>
            <a:off x="7075715" y="5548572"/>
            <a:ext cx="4042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Fig. Image captured from the </a:t>
            </a:r>
            <a:r>
              <a:rPr lang="en-US" sz="1600" dirty="0" err="1"/>
              <a:t>nView</a:t>
            </a:r>
            <a:r>
              <a:rPr lang="en-US" sz="1600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286555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6C6B5D-0A1F-5B49-807C-0B56FC85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575" y="91008"/>
            <a:ext cx="2257511" cy="7333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8E5AE2-81C4-2644-AEF0-38F41F195881}"/>
              </a:ext>
            </a:extLst>
          </p:cNvPr>
          <p:cNvSpPr txBox="1">
            <a:spLocks/>
          </p:cNvSpPr>
          <p:nvPr/>
        </p:nvSpPr>
        <p:spPr>
          <a:xfrm>
            <a:off x="387731" y="-2360"/>
            <a:ext cx="10515600" cy="10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7615BA-9846-7F4C-B0E4-99A582581485}"/>
              </a:ext>
            </a:extLst>
          </p:cNvPr>
          <p:cNvCxnSpPr>
            <a:cxnSpLocks/>
          </p:cNvCxnSpPr>
          <p:nvPr/>
        </p:nvCxnSpPr>
        <p:spPr>
          <a:xfrm>
            <a:off x="387731" y="845606"/>
            <a:ext cx="8968304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24000">
                  <a:schemeClr val="accent2">
                    <a:lumMod val="97000"/>
                    <a:lumOff val="3000"/>
                  </a:schemeClr>
                </a:gs>
                <a:gs pos="46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F15C169-D304-2246-99BA-9623336C5ECA}"/>
              </a:ext>
            </a:extLst>
          </p:cNvPr>
          <p:cNvSpPr/>
          <p:nvPr/>
        </p:nvSpPr>
        <p:spPr>
          <a:xfrm>
            <a:off x="434900" y="1487632"/>
            <a:ext cx="2074125" cy="6098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Minimum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F5B787-1003-F64C-9805-EE7813AD7CE0}"/>
              </a:ext>
            </a:extLst>
          </p:cNvPr>
          <p:cNvSpPr/>
          <p:nvPr/>
        </p:nvSpPr>
        <p:spPr>
          <a:xfrm>
            <a:off x="446047" y="3501957"/>
            <a:ext cx="2074127" cy="6953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Expected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BFF04E-CAF9-944A-B38D-3B35FB78E74D}"/>
              </a:ext>
            </a:extLst>
          </p:cNvPr>
          <p:cNvSpPr/>
          <p:nvPr/>
        </p:nvSpPr>
        <p:spPr>
          <a:xfrm>
            <a:off x="446048" y="5156325"/>
            <a:ext cx="2074127" cy="6953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Maximum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CB8A1-6ED5-6A4D-BDBE-D68191266E3C}"/>
              </a:ext>
            </a:extLst>
          </p:cNvPr>
          <p:cNvSpPr txBox="1"/>
          <p:nvPr/>
        </p:nvSpPr>
        <p:spPr>
          <a:xfrm>
            <a:off x="4470443" y="999870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Xray</a:t>
            </a:r>
            <a:r>
              <a:rPr lang="en-US" b="1" dirty="0"/>
              <a:t> simulation software</a:t>
            </a:r>
            <a:r>
              <a:rPr lang="en-US" dirty="0"/>
              <a:t> using </a:t>
            </a:r>
            <a:r>
              <a:rPr lang="en-US" dirty="0" err="1"/>
              <a:t>DeepDRR</a:t>
            </a:r>
            <a:r>
              <a:rPr lang="en-US" dirty="0"/>
              <a:t> framework from femur CT data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9258470A-70C3-C14F-846B-1B5C52188CA8}"/>
              </a:ext>
            </a:extLst>
          </p:cNvPr>
          <p:cNvSpPr/>
          <p:nvPr/>
        </p:nvSpPr>
        <p:spPr>
          <a:xfrm>
            <a:off x="2531326" y="1000096"/>
            <a:ext cx="1939118" cy="370312"/>
          </a:xfrm>
          <a:prstGeom prst="homePlate">
            <a:avLst/>
          </a:prstGeom>
          <a:solidFill>
            <a:srgbClr val="F92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simulation</a:t>
            </a:r>
          </a:p>
        </p:txBody>
      </p:sp>
      <p:sp>
        <p:nvSpPr>
          <p:cNvPr id="19" name="Pentagon 18">
            <a:extLst>
              <a:ext uri="{FF2B5EF4-FFF2-40B4-BE49-F238E27FC236}">
                <a16:creationId xmlns:a16="http://schemas.microsoft.com/office/drawing/2014/main" id="{58C28BA9-D9D3-4042-B820-BAC3EA042D55}"/>
              </a:ext>
            </a:extLst>
          </p:cNvPr>
          <p:cNvSpPr/>
          <p:nvPr/>
        </p:nvSpPr>
        <p:spPr>
          <a:xfrm>
            <a:off x="2520176" y="1494527"/>
            <a:ext cx="1950267" cy="34525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algorithm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5CE99-0D26-C248-83E6-02D27EEE2139}"/>
              </a:ext>
            </a:extLst>
          </p:cNvPr>
          <p:cNvSpPr txBox="1"/>
          <p:nvPr/>
        </p:nvSpPr>
        <p:spPr>
          <a:xfrm>
            <a:off x="4470442" y="1479680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Deep Network software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7C04A744-D9B0-A149-AAF9-FD215C0187CB}"/>
              </a:ext>
            </a:extLst>
          </p:cNvPr>
          <p:cNvSpPr/>
          <p:nvPr/>
        </p:nvSpPr>
        <p:spPr>
          <a:xfrm>
            <a:off x="2531326" y="1959099"/>
            <a:ext cx="1950269" cy="3452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Validation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7C8220-3FC1-364A-BAA8-474BB253619B}"/>
              </a:ext>
            </a:extLst>
          </p:cNvPr>
          <p:cNvSpPr txBox="1"/>
          <p:nvPr/>
        </p:nvSpPr>
        <p:spPr>
          <a:xfrm>
            <a:off x="4481592" y="1941810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Processed data &amp; Validation result </a:t>
            </a:r>
            <a:r>
              <a:rPr lang="en-US" dirty="0"/>
              <a:t>from real bone injection experiment</a:t>
            </a: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7623E407-A56D-2B4A-A32F-EC2C32ED02C0}"/>
              </a:ext>
            </a:extLst>
          </p:cNvPr>
          <p:cNvSpPr/>
          <p:nvPr/>
        </p:nvSpPr>
        <p:spPr>
          <a:xfrm>
            <a:off x="2520176" y="2423671"/>
            <a:ext cx="1961417" cy="34525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B0B5ED-0EE4-B849-851D-EBCC4771DDCA}"/>
              </a:ext>
            </a:extLst>
          </p:cNvPr>
          <p:cNvSpPr txBox="1"/>
          <p:nvPr/>
        </p:nvSpPr>
        <p:spPr>
          <a:xfrm>
            <a:off x="4503892" y="2418630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Final Report </a:t>
            </a:r>
            <a:r>
              <a:rPr lang="en-US" dirty="0"/>
              <a:t>of algorithm description, simulation &amp; validation results</a:t>
            </a:r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id="{98B485EA-D05E-7E47-82B2-86DA7D2BDC57}"/>
              </a:ext>
            </a:extLst>
          </p:cNvPr>
          <p:cNvSpPr/>
          <p:nvPr/>
        </p:nvSpPr>
        <p:spPr>
          <a:xfrm>
            <a:off x="2542476" y="2988857"/>
            <a:ext cx="1939118" cy="370312"/>
          </a:xfrm>
          <a:prstGeom prst="homePlate">
            <a:avLst/>
          </a:prstGeom>
          <a:solidFill>
            <a:srgbClr val="F92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simulation</a:t>
            </a:r>
          </a:p>
        </p:txBody>
      </p:sp>
      <p:sp>
        <p:nvSpPr>
          <p:cNvPr id="28" name="Pentagon 27">
            <a:extLst>
              <a:ext uri="{FF2B5EF4-FFF2-40B4-BE49-F238E27FC236}">
                <a16:creationId xmlns:a16="http://schemas.microsoft.com/office/drawing/2014/main" id="{AFF78DCE-CCD3-6043-AB6F-898AA23A126D}"/>
              </a:ext>
            </a:extLst>
          </p:cNvPr>
          <p:cNvSpPr/>
          <p:nvPr/>
        </p:nvSpPr>
        <p:spPr>
          <a:xfrm>
            <a:off x="2531326" y="3483288"/>
            <a:ext cx="1950267" cy="34525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algorithm</a:t>
            </a:r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id="{082EAEEF-D719-3B4F-8882-0EF9C5942AD3}"/>
              </a:ext>
            </a:extLst>
          </p:cNvPr>
          <p:cNvSpPr/>
          <p:nvPr/>
        </p:nvSpPr>
        <p:spPr>
          <a:xfrm>
            <a:off x="2542476" y="3947860"/>
            <a:ext cx="1950269" cy="3452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Validation</a:t>
            </a:r>
          </a:p>
        </p:txBody>
      </p:sp>
      <p:sp>
        <p:nvSpPr>
          <p:cNvPr id="32" name="Pentagon 31">
            <a:extLst>
              <a:ext uri="{FF2B5EF4-FFF2-40B4-BE49-F238E27FC236}">
                <a16:creationId xmlns:a16="http://schemas.microsoft.com/office/drawing/2014/main" id="{070CEBF9-8481-E846-A1F7-2C8D1693B38E}"/>
              </a:ext>
            </a:extLst>
          </p:cNvPr>
          <p:cNvSpPr/>
          <p:nvPr/>
        </p:nvSpPr>
        <p:spPr>
          <a:xfrm>
            <a:off x="2531326" y="4412432"/>
            <a:ext cx="1961417" cy="34525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9ACED1-430D-BE4A-B177-EE908DC45AF5}"/>
              </a:ext>
            </a:extLst>
          </p:cNvPr>
          <p:cNvCxnSpPr>
            <a:cxnSpLocks/>
          </p:cNvCxnSpPr>
          <p:nvPr/>
        </p:nvCxnSpPr>
        <p:spPr>
          <a:xfrm flipV="1">
            <a:off x="446047" y="2855043"/>
            <a:ext cx="11586039" cy="32958"/>
          </a:xfrm>
          <a:prstGeom prst="line">
            <a:avLst/>
          </a:prstGeom>
          <a:ln w="19050">
            <a:solidFill>
              <a:srgbClr val="9E480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CB759B-1565-064D-B981-9056C136CE94}"/>
              </a:ext>
            </a:extLst>
          </p:cNvPr>
          <p:cNvSpPr txBox="1"/>
          <p:nvPr/>
        </p:nvSpPr>
        <p:spPr>
          <a:xfrm>
            <a:off x="4515046" y="3016579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Xray</a:t>
            </a:r>
            <a:r>
              <a:rPr lang="en-US" b="1" dirty="0"/>
              <a:t> simulation software</a:t>
            </a:r>
            <a:r>
              <a:rPr lang="en-US" dirty="0"/>
              <a:t> with cement/metal simulation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A646D6-F9CE-9445-A6AD-1165EBB8BACC}"/>
              </a:ext>
            </a:extLst>
          </p:cNvPr>
          <p:cNvSpPr txBox="1"/>
          <p:nvPr/>
        </p:nvSpPr>
        <p:spPr>
          <a:xfrm>
            <a:off x="4515045" y="3496389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Deep Network software </a:t>
            </a:r>
            <a:r>
              <a:rPr lang="en-US" dirty="0"/>
              <a:t>with workable 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2CD021-CA69-DF43-AC39-B02B7E5BFED8}"/>
              </a:ext>
            </a:extLst>
          </p:cNvPr>
          <p:cNvSpPr txBox="1"/>
          <p:nvPr/>
        </p:nvSpPr>
        <p:spPr>
          <a:xfrm>
            <a:off x="4526195" y="3958519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Processed data &amp; Validation result </a:t>
            </a:r>
            <a:r>
              <a:rPr lang="en-US" dirty="0"/>
              <a:t>of cement injection dataset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5B3FF8-D684-9E44-A03C-0463034B406B}"/>
              </a:ext>
            </a:extLst>
          </p:cNvPr>
          <p:cNvSpPr txBox="1"/>
          <p:nvPr/>
        </p:nvSpPr>
        <p:spPr>
          <a:xfrm>
            <a:off x="4548495" y="4435339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Final Report </a:t>
            </a:r>
            <a:r>
              <a:rPr lang="en-US" dirty="0"/>
              <a:t>of algorithm description, simulation &amp; validation results</a:t>
            </a:r>
          </a:p>
        </p:txBody>
      </p:sp>
      <p:sp>
        <p:nvSpPr>
          <p:cNvPr id="44" name="Pentagon 43">
            <a:extLst>
              <a:ext uri="{FF2B5EF4-FFF2-40B4-BE49-F238E27FC236}">
                <a16:creationId xmlns:a16="http://schemas.microsoft.com/office/drawing/2014/main" id="{4189DD2F-4FD6-C94E-8329-834B576DE7CF}"/>
              </a:ext>
            </a:extLst>
          </p:cNvPr>
          <p:cNvSpPr/>
          <p:nvPr/>
        </p:nvSpPr>
        <p:spPr>
          <a:xfrm>
            <a:off x="2531324" y="4929997"/>
            <a:ext cx="1939118" cy="370312"/>
          </a:xfrm>
          <a:prstGeom prst="homePlate">
            <a:avLst/>
          </a:prstGeom>
          <a:solidFill>
            <a:srgbClr val="F92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simulation</a:t>
            </a:r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E49295D0-83FC-5F48-99A4-AC0C707DFAC3}"/>
              </a:ext>
            </a:extLst>
          </p:cNvPr>
          <p:cNvSpPr/>
          <p:nvPr/>
        </p:nvSpPr>
        <p:spPr>
          <a:xfrm>
            <a:off x="2520174" y="5424428"/>
            <a:ext cx="1950267" cy="34525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algorithm</a:t>
            </a:r>
          </a:p>
        </p:txBody>
      </p:sp>
      <p:sp>
        <p:nvSpPr>
          <p:cNvPr id="46" name="Pentagon 45">
            <a:extLst>
              <a:ext uri="{FF2B5EF4-FFF2-40B4-BE49-F238E27FC236}">
                <a16:creationId xmlns:a16="http://schemas.microsoft.com/office/drawing/2014/main" id="{006DAED8-1B84-0B45-AE9E-AFF15F9339D3}"/>
              </a:ext>
            </a:extLst>
          </p:cNvPr>
          <p:cNvSpPr/>
          <p:nvPr/>
        </p:nvSpPr>
        <p:spPr>
          <a:xfrm>
            <a:off x="2531324" y="5889000"/>
            <a:ext cx="1950269" cy="34525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Validation</a:t>
            </a:r>
          </a:p>
        </p:txBody>
      </p:sp>
      <p:sp>
        <p:nvSpPr>
          <p:cNvPr id="47" name="Pentagon 46">
            <a:extLst>
              <a:ext uri="{FF2B5EF4-FFF2-40B4-BE49-F238E27FC236}">
                <a16:creationId xmlns:a16="http://schemas.microsoft.com/office/drawing/2014/main" id="{18558912-164A-744F-B796-9CA09C28D52A}"/>
              </a:ext>
            </a:extLst>
          </p:cNvPr>
          <p:cNvSpPr/>
          <p:nvPr/>
        </p:nvSpPr>
        <p:spPr>
          <a:xfrm>
            <a:off x="2520174" y="6353572"/>
            <a:ext cx="1961417" cy="34525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Documentation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01E057-1135-4E4A-B145-2F32C020A5CF}"/>
              </a:ext>
            </a:extLst>
          </p:cNvPr>
          <p:cNvSpPr txBox="1"/>
          <p:nvPr/>
        </p:nvSpPr>
        <p:spPr>
          <a:xfrm>
            <a:off x="4503894" y="4957719"/>
            <a:ext cx="732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Xray</a:t>
            </a:r>
            <a:r>
              <a:rPr lang="en-US" b="1" dirty="0"/>
              <a:t> simulation software</a:t>
            </a:r>
            <a:r>
              <a:rPr lang="en-US" dirty="0"/>
              <a:t> with cement/metal simulation, improvement of noise, scattering modeling, well fit </a:t>
            </a:r>
            <a:r>
              <a:rPr lang="en-US" dirty="0" err="1"/>
              <a:t>nView</a:t>
            </a:r>
            <a:r>
              <a:rPr lang="en-US" dirty="0"/>
              <a:t> system effect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8725EA-E115-4B40-9923-37FD832DFA63}"/>
              </a:ext>
            </a:extLst>
          </p:cNvPr>
          <p:cNvSpPr txBox="1"/>
          <p:nvPr/>
        </p:nvSpPr>
        <p:spPr>
          <a:xfrm>
            <a:off x="4503893" y="5505262"/>
            <a:ext cx="732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Deep Network software </a:t>
            </a:r>
            <a:r>
              <a:rPr lang="en-US" dirty="0"/>
              <a:t>with well-performed architecture and generalization ability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EAED52-2EFB-0247-A56B-F5BB507CE5BE}"/>
              </a:ext>
            </a:extLst>
          </p:cNvPr>
          <p:cNvSpPr txBox="1"/>
          <p:nvPr/>
        </p:nvSpPr>
        <p:spPr>
          <a:xfrm>
            <a:off x="4515043" y="6021915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Real time cement monitoring </a:t>
            </a:r>
            <a:r>
              <a:rPr lang="en-US" dirty="0"/>
              <a:t>using the </a:t>
            </a:r>
            <a:r>
              <a:rPr lang="en-US" dirty="0" err="1"/>
              <a:t>nView</a:t>
            </a:r>
            <a:r>
              <a:rPr lang="en-US" dirty="0"/>
              <a:t> system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1FC1A8-06F3-3948-9DF3-1268780D7447}"/>
              </a:ext>
            </a:extLst>
          </p:cNvPr>
          <p:cNvSpPr txBox="1"/>
          <p:nvPr/>
        </p:nvSpPr>
        <p:spPr>
          <a:xfrm>
            <a:off x="4537343" y="6376479"/>
            <a:ext cx="732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Final Report </a:t>
            </a:r>
            <a:r>
              <a:rPr lang="en-US" dirty="0"/>
              <a:t>of algorithm description, simulation &amp; validation results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8885F0-A589-D241-A780-981C9D5BA138}"/>
              </a:ext>
            </a:extLst>
          </p:cNvPr>
          <p:cNvCxnSpPr>
            <a:cxnSpLocks/>
          </p:cNvCxnSpPr>
          <p:nvPr/>
        </p:nvCxnSpPr>
        <p:spPr>
          <a:xfrm flipV="1">
            <a:off x="387731" y="4824724"/>
            <a:ext cx="11586039" cy="32958"/>
          </a:xfrm>
          <a:prstGeom prst="line">
            <a:avLst/>
          </a:prstGeom>
          <a:ln w="19050">
            <a:solidFill>
              <a:srgbClr val="9E480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4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17155</TotalTime>
  <Words>1013</Words>
  <Application>Microsoft Macintosh PowerPoint</Application>
  <PresentationFormat>Widescreen</PresentationFormat>
  <Paragraphs>218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等线 Light</vt:lpstr>
      <vt:lpstr>游ゴシック</vt:lpstr>
      <vt:lpstr>Arial</vt:lpstr>
      <vt:lpstr>Calibri</vt:lpstr>
      <vt:lpstr>Calibri Light</vt:lpstr>
      <vt:lpstr>Courier New</vt:lpstr>
      <vt:lpstr>Office Theme</vt:lpstr>
      <vt:lpstr>Material Decomposition using Dual-Energy X-ray of the nView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Report 10.27</dc:title>
  <dc:creator>1797956167@qq.com</dc:creator>
  <cp:lastModifiedBy>Cong Gao</cp:lastModifiedBy>
  <cp:revision>544</cp:revision>
  <cp:lastPrinted>2019-02-26T16:39:27Z</cp:lastPrinted>
  <dcterms:created xsi:type="dcterms:W3CDTF">2017-10-27T15:27:00Z</dcterms:created>
  <dcterms:modified xsi:type="dcterms:W3CDTF">2019-03-07T22:20:39Z</dcterms:modified>
</cp:coreProperties>
</file>