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81" r:id="rId2"/>
    <p:sldId id="282" r:id="rId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B4FD"/>
    <a:srgbClr val="CCCCFF"/>
    <a:srgbClr val="9999FF"/>
    <a:srgbClr val="FFCCCC"/>
    <a:srgbClr val="99CCFF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6"/>
  </p:normalViewPr>
  <p:slideViewPr>
    <p:cSldViewPr showGuides="1">
      <p:cViewPr varScale="1">
        <p:scale>
          <a:sx n="64" d="100"/>
          <a:sy n="64" d="100"/>
        </p:scale>
        <p:origin x="1292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512CACE-AF88-ED49-8F85-D65AFFF2F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2417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7" charset="0"/>
              </a:defRPr>
            </a:lvl1pPr>
          </a:lstStyle>
          <a:p>
            <a:pPr>
              <a:defRPr/>
            </a:pPr>
            <a:fld id="{6F6788FD-083D-3B4A-BCEA-C6203DCA56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623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F6788FD-083D-3B4A-BCEA-C6203DCA56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889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6172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6172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9144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028" name="Group 12"/>
          <p:cNvGrpSpPr>
            <a:grpSpLocks/>
          </p:cNvGrpSpPr>
          <p:nvPr/>
        </p:nvGrpSpPr>
        <p:grpSpPr bwMode="auto">
          <a:xfrm>
            <a:off x="3302000" y="6477000"/>
            <a:ext cx="5842000" cy="381000"/>
            <a:chOff x="2080" y="4080"/>
            <a:chExt cx="3680" cy="240"/>
          </a:xfrm>
        </p:grpSpPr>
        <p:pic>
          <p:nvPicPr>
            <p:cNvPr id="1030" name="Picture 13" descr="ERCLogoSmallColor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5589" y="4080"/>
              <a:ext cx="171" cy="2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080" y="4118"/>
              <a:ext cx="348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defRPr/>
              </a:pPr>
              <a:r>
                <a:rPr lang="en-US" sz="1000" b="1">
                  <a:solidFill>
                    <a:schemeClr val="bg2"/>
                  </a:solidFill>
                  <a:latin typeface="Arial" pitchFamily="-107" charset="0"/>
                </a:rPr>
                <a:t>Engineering Research Center for Computer Integrated Surgical Systems and Technology</a:t>
              </a:r>
            </a:p>
          </p:txBody>
        </p:sp>
      </p:grpSp>
      <p:sp>
        <p:nvSpPr>
          <p:cNvPr id="1040" name="Text Box 16"/>
          <p:cNvSpPr txBox="1">
            <a:spLocks noChangeArrowheads="1"/>
          </p:cNvSpPr>
          <p:nvPr/>
        </p:nvSpPr>
        <p:spPr bwMode="auto">
          <a:xfrm>
            <a:off x="0" y="6430963"/>
            <a:ext cx="37338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341313" indent="-341313">
              <a:defRPr/>
            </a:pPr>
            <a:fld id="{AC6DEC11-5E03-2848-BAEE-A26AD718E783}" type="slidenum">
              <a:rPr lang="en-US" sz="1200" b="1">
                <a:latin typeface="Arial" pitchFamily="-107" charset="0"/>
              </a:rPr>
              <a:pPr marL="341313" indent="-341313">
                <a:defRPr/>
              </a:pPr>
              <a:t>‹#›</a:t>
            </a:fld>
            <a:r>
              <a:rPr lang="en-US" sz="1200" b="1" dirty="0">
                <a:latin typeface="Arial" pitchFamily="-107" charset="0"/>
              </a:rPr>
              <a:t>	</a:t>
            </a:r>
            <a:r>
              <a:rPr lang="en-US" sz="1000" dirty="0">
                <a:latin typeface="Times New Roman" pitchFamily="-107" charset="0"/>
              </a:rPr>
              <a:t>600.456/656 CIS2 Spring 2019</a:t>
            </a:r>
          </a:p>
          <a:p>
            <a:pPr marL="341313" indent="-341313">
              <a:defRPr/>
            </a:pPr>
            <a:r>
              <a:rPr lang="en-US" sz="1000" dirty="0">
                <a:latin typeface="Times New Roman" pitchFamily="-107" charset="0"/>
              </a:rPr>
              <a:t>	Copyright © R. H. Taylor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ＭＳ Ｐゴシック" pitchFamily="-107" charset="-128"/>
          <a:cs typeface="ＭＳ Ｐゴシック" pitchFamily="-107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  <a:ea typeface="ＭＳ Ｐゴシック" pitchFamily="-107" charset="-128"/>
          <a:cs typeface="ＭＳ Ｐゴシック" pitchFamily="-107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pitchFamily="-65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pitchFamily="-107" charset="-128"/>
          <a:cs typeface="ＭＳ Ｐゴシック" pitchFamily="-107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pitchFamily="-65" charset="-128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65" charset="-128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30974E1-485D-4B69-B22B-E7F0DD662BC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58" t="4831" r="7453" b="1796"/>
          <a:stretch/>
        </p:blipFill>
        <p:spPr>
          <a:xfrm>
            <a:off x="6400800" y="2438400"/>
            <a:ext cx="2743200" cy="3962400"/>
          </a:xfrm>
          <a:prstGeom prst="rect">
            <a:avLst/>
          </a:prstGeom>
        </p:spPr>
      </p:pic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98444" y="304800"/>
            <a:ext cx="7620000" cy="609600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  <a:latin typeface="Verdana" pitchFamily="1" charset="0"/>
                <a:ea typeface="ＭＳ Ｐゴシック" pitchFamily="1" charset="-128"/>
                <a:cs typeface="ＭＳ Ｐゴシック" pitchFamily="1" charset="-128"/>
              </a:rPr>
              <a:t>Improving Real-Time Control of the Galen Microsurgical Robot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334000"/>
          </a:xfrm>
        </p:spPr>
        <p:txBody>
          <a:bodyPr/>
          <a:lstStyle/>
          <a:p>
            <a:pPr marL="0" indent="0">
              <a:buNone/>
            </a:pPr>
            <a:r>
              <a:rPr lang="en-CA" sz="2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Goal</a:t>
            </a:r>
          </a:p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Predictive control of Galen microsurgical robot for control-loop delay compensation</a:t>
            </a:r>
            <a:endParaRPr lang="en-US" sz="2000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buNone/>
            </a:pPr>
            <a:endParaRPr lang="en-US" sz="1050" b="1" dirty="0">
              <a:solidFill>
                <a:srgbClr val="0000FF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buNone/>
            </a:pPr>
            <a:r>
              <a:rPr lang="en-US" sz="2200" b="1" dirty="0">
                <a:solidFill>
                  <a:srgbClr val="0000FF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Students Will Do</a:t>
            </a:r>
          </a:p>
          <a:p>
            <a:pPr marL="0" indent="0">
              <a:buNone/>
            </a:pPr>
            <a:endParaRPr lang="en-CA" sz="7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Implementing a Kalman filter to predict </a:t>
            </a:r>
          </a:p>
          <a:p>
            <a:pPr marL="361950" indent="0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next state of the robot based on the current </a:t>
            </a:r>
          </a:p>
          <a:p>
            <a:pPr marL="361950" indent="0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state measurements </a:t>
            </a:r>
          </a:p>
          <a:p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Using the predicted state to update the </a:t>
            </a:r>
          </a:p>
          <a:p>
            <a:pPr marL="361950" indent="0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control signal</a:t>
            </a:r>
          </a:p>
          <a:p>
            <a:endParaRPr lang="en-US" sz="1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Comparing robot performance for the predictive </a:t>
            </a:r>
          </a:p>
          <a:p>
            <a:pPr marL="361950" indent="0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control approach and the current controller of </a:t>
            </a:r>
          </a:p>
          <a:p>
            <a:pPr marL="361950" indent="0">
              <a:buNone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the robot </a:t>
            </a:r>
            <a:endParaRPr lang="en-CA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304800"/>
            <a:ext cx="8305800" cy="6096000"/>
          </a:xfrm>
        </p:spPr>
        <p:txBody>
          <a:bodyPr/>
          <a:lstStyle/>
          <a:p>
            <a:pPr marL="0" lvl="0" indent="0"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Deliverables</a:t>
            </a:r>
            <a:endParaRPr lang="en-CA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0"/>
            <a:r>
              <a:rPr lang="en-CA" sz="2200" b="1" dirty="0">
                <a:latin typeface="Verdana" panose="020B0604030504040204" pitchFamily="34" charset="0"/>
                <a:ea typeface="Verdana" panose="020B0604030504040204" pitchFamily="34" charset="0"/>
              </a:rPr>
              <a:t>Minimum: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Control-loop delay compensation for the Galen robot</a:t>
            </a:r>
          </a:p>
          <a:p>
            <a:pPr lvl="0"/>
            <a:r>
              <a:rPr lang="en-CA" sz="2200" b="1" dirty="0">
                <a:latin typeface="Verdana" panose="020B0604030504040204" pitchFamily="34" charset="0"/>
                <a:ea typeface="Verdana" panose="020B0604030504040204" pitchFamily="34" charset="0"/>
              </a:rPr>
              <a:t>Expected: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Performance evaluation of the predictive approach</a:t>
            </a:r>
          </a:p>
          <a:p>
            <a:pPr lvl="0"/>
            <a:r>
              <a:rPr lang="en-US" sz="2200" b="1" dirty="0">
                <a:latin typeface="Verdana" panose="020B0604030504040204" pitchFamily="34" charset="0"/>
                <a:ea typeface="Verdana" panose="020B0604030504040204" pitchFamily="34" charset="0"/>
              </a:rPr>
              <a:t>Maximum: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Integration with virtual fixtures</a:t>
            </a:r>
          </a:p>
          <a:p>
            <a:pPr lvl="0"/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Size group: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1</a:t>
            </a:r>
            <a:r>
              <a:rPr lang="en-US" sz="22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-2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Skills: 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++ and ROS; 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knowledge of control systems and experience with Kalman filters are plus</a:t>
            </a:r>
          </a:p>
          <a:p>
            <a:pPr marL="0" indent="0">
              <a:lnSpc>
                <a:spcPct val="90000"/>
              </a:lnSpc>
              <a:buNone/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Mentors: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Dr. Mahya Shahbazi, Dr. Russell Taylor</a:t>
            </a:r>
          </a:p>
          <a:p>
            <a:pPr marL="0" indent="0">
              <a:lnSpc>
                <a:spcPct val="90000"/>
              </a:lnSpc>
              <a:buNone/>
            </a:pPr>
            <a:endParaRPr lang="en-US" sz="1000" dirty="0">
              <a:latin typeface="Verdana" panose="020B0604030504040204" pitchFamily="34" charset="0"/>
              <a:ea typeface="Verdana" panose="020B0604030504040204" pitchFamily="34" charset="0"/>
              <a:cs typeface="ＭＳ Ｐゴシック" pitchFamily="1" charset="-128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200" b="1" dirty="0">
                <a:solidFill>
                  <a:srgbClr val="0000FF"/>
                </a:solidFill>
                <a:latin typeface="Verdana" pitchFamily="1" charset="0"/>
                <a:ea typeface="ＭＳ Ｐゴシック" pitchFamily="1" charset="-128"/>
              </a:rPr>
              <a:t>Contact: 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  <a:cs typeface="ＭＳ Ｐゴシック" pitchFamily="1" charset="-128"/>
              </a:rPr>
              <a:t>mahya.sh@jhu.edu, rht@jhu.edu</a:t>
            </a:r>
          </a:p>
          <a:p>
            <a:pPr lvl="0"/>
            <a:endParaRPr lang="en-CA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694597"/>
      </p:ext>
    </p:extLst>
  </p:cSld>
  <p:clrMapOvr>
    <a:masterClrMapping/>
  </p:clrMapOvr>
</p:sld>
</file>

<file path=ppt/theme/theme1.xml><?xml version="1.0" encoding="utf-8"?>
<a:theme xmlns:a="http://schemas.openxmlformats.org/drawingml/2006/main" name="CIS-Lecture">
  <a:themeElements>
    <a:clrScheme name="CIS-Lectur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CIS-Lectu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65" charset="0"/>
          </a:defRPr>
        </a:defPPr>
      </a:lstStyle>
    </a:lnDef>
  </a:objectDefaults>
  <a:extraClrSchemeLst>
    <a:extraClrScheme>
      <a:clrScheme name="CIS-Lectu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-Lectu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-Lectu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CIS-Lecture</Template>
  <TotalTime>6638</TotalTime>
  <Words>137</Words>
  <Application>Microsoft Office PowerPoint</Application>
  <PresentationFormat>On-screen Show (4:3)</PresentationFormat>
  <Paragraphs>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Times New Roman</vt:lpstr>
      <vt:lpstr>Verdana</vt:lpstr>
      <vt:lpstr>CIS-Lecture</vt:lpstr>
      <vt:lpstr>Improving Real-Time Control of the Galen Microsurgical Robot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Possible projects (examples)</dc:title>
  <dc:creator>R. H. Taylor</dc:creator>
  <cp:lastModifiedBy>Mahya Shahbazi</cp:lastModifiedBy>
  <cp:revision>87</cp:revision>
  <cp:lastPrinted>1998-01-12T19:42:20Z</cp:lastPrinted>
  <dcterms:created xsi:type="dcterms:W3CDTF">2014-01-14T11:21:36Z</dcterms:created>
  <dcterms:modified xsi:type="dcterms:W3CDTF">2019-01-23T22:56:21Z</dcterms:modified>
</cp:coreProperties>
</file>