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659" autoAdjust="0"/>
  </p:normalViewPr>
  <p:slideViewPr>
    <p:cSldViewPr snapToGrid="0">
      <p:cViewPr varScale="1">
        <p:scale>
          <a:sx n="85" d="100"/>
          <a:sy n="85" d="100"/>
        </p:scale>
        <p:origin x="750" y="90"/>
      </p:cViewPr>
      <p:guideLst/>
    </p:cSldViewPr>
  </p:slideViewPr>
  <p:outlineViewPr>
    <p:cViewPr>
      <p:scale>
        <a:sx n="33" d="100"/>
        <a:sy n="33" d="100"/>
      </p:scale>
      <p:origin x="0" y="-300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560D3-16A1-4CAD-B0FD-D8377D03F38A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CAFFD-4572-4A56-BFB9-951B98DE7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6CDE-22A2-4F56-B433-61A2F8CFE091}" type="datetime1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3527-9F7C-42BE-8B38-D36B04E3F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2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26F2-2BC3-4859-96D4-17EFF9444868}" type="datetime1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3527-9F7C-42BE-8B38-D36B04E3F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8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E9C4-00B2-4601-99A9-D7458E29ED40}" type="datetime1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3527-9F7C-42BE-8B38-D36B04E3F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9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FE13-A1BE-42A5-A527-C97F71EB22AC}" type="datetime1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3527-9F7C-42BE-8B38-D36B04E3F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9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C826-1E59-4320-8CFA-F79F4B4F9FA3}" type="datetime1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3527-9F7C-42BE-8B38-D36B04E3F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4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90A6-7407-4D7F-8AB6-AA33FD942804}" type="datetime1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3527-9F7C-42BE-8B38-D36B04E3F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6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895E-4557-4969-9905-362E766ED882}" type="datetime1">
              <a:rPr lang="en-US" smtClean="0"/>
              <a:t>4/20/2017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3527-9F7C-42BE-8B38-D36B04E3F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7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C095-E184-45BF-99E8-FE663467699D}" type="datetime1">
              <a:rPr lang="en-US" smtClean="0"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3527-9F7C-42BE-8B38-D36B04E3F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6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A791-BC70-46A1-A1B4-4CD899C3AEB1}" type="datetime1">
              <a:rPr lang="en-US" smtClean="0"/>
              <a:t>4/20/2017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3527-9F7C-42BE-8B38-D36B04E3F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4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2568-9D68-4A49-AE2C-C96241CFE044}" type="datetime1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3527-9F7C-42BE-8B38-D36B04E3F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6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766E-3975-4665-BA99-D097A72C7AC3}" type="datetime1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3527-9F7C-42BE-8B38-D36B04E3F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2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30AC4-EEEC-42B2-9805-B9C7B291C706}" type="datetime1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43527-9F7C-42BE-8B38-D36B04E3F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1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1539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Robotic Bone Drilling Assessment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704" y="3263346"/>
            <a:ext cx="11250592" cy="3285067"/>
          </a:xfrm>
        </p:spPr>
        <p:txBody>
          <a:bodyPr>
            <a:normAutofit/>
          </a:bodyPr>
          <a:lstStyle/>
          <a:p>
            <a:r>
              <a:rPr lang="en-US" sz="3600" u="sng" dirty="0"/>
              <a:t>Seminar Review:</a:t>
            </a:r>
          </a:p>
          <a:p>
            <a:r>
              <a:rPr lang="en-US" sz="3600" dirty="0"/>
              <a:t>Revision Surgery, Microsurgical Robots, and </a:t>
            </a:r>
            <a:r>
              <a:rPr lang="en-US" sz="3600" dirty="0" err="1"/>
              <a:t>Neuromonitors</a:t>
            </a:r>
            <a:endParaRPr lang="en-US" sz="3600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Shain</a:t>
            </a:r>
            <a:r>
              <a:rPr lang="en-US" dirty="0"/>
              <a:t> </a:t>
            </a:r>
            <a:r>
              <a:rPr lang="en-US" dirty="0" err="1"/>
              <a:t>Bannowsky</a:t>
            </a:r>
            <a:r>
              <a:rPr lang="en-US" dirty="0"/>
              <a:t> &amp; </a:t>
            </a:r>
            <a:r>
              <a:rPr lang="en-US" dirty="0" err="1"/>
              <a:t>Yifan</a:t>
            </a:r>
            <a:r>
              <a:rPr lang="en-US" dirty="0"/>
              <a:t> Zhang</a:t>
            </a:r>
          </a:p>
          <a:p>
            <a:r>
              <a:rPr lang="en-US" dirty="0"/>
              <a:t>Mentors: </a:t>
            </a:r>
            <a:r>
              <a:rPr lang="en-US" dirty="0" err="1"/>
              <a:t>Yunus</a:t>
            </a:r>
            <a:r>
              <a:rPr lang="en-US" dirty="0"/>
              <a:t> </a:t>
            </a:r>
            <a:r>
              <a:rPr lang="en-US" dirty="0" err="1"/>
              <a:t>Sevimli</a:t>
            </a:r>
            <a:r>
              <a:rPr lang="en-US" dirty="0"/>
              <a:t>, Paul </a:t>
            </a:r>
            <a:r>
              <a:rPr lang="en-US" dirty="0" err="1"/>
              <a:t>Wilkening</a:t>
            </a:r>
            <a:r>
              <a:rPr lang="en-US" dirty="0"/>
              <a:t>, Dr. Russel Taylor, Dr. Matt Stewart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21296" y="0"/>
            <a:ext cx="47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12075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Results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Bercin</a:t>
            </a:r>
            <a:r>
              <a:rPr lang="en-US" sz="1200" dirty="0"/>
              <a:t> S; </a:t>
            </a:r>
            <a:r>
              <a:rPr lang="en-US" sz="1200" dirty="0" err="1"/>
              <a:t>Kutluhan</a:t>
            </a:r>
            <a:r>
              <a:rPr lang="en-US" sz="1200" dirty="0"/>
              <a:t> A; </a:t>
            </a:r>
            <a:r>
              <a:rPr lang="en-US" sz="1200" dirty="0" err="1"/>
              <a:t>Bozdemir</a:t>
            </a:r>
            <a:r>
              <a:rPr lang="en-US" sz="1200" dirty="0"/>
              <a:t> K; </a:t>
            </a:r>
            <a:r>
              <a:rPr lang="en-US" sz="1200" dirty="0" err="1"/>
              <a:t>Yalciner</a:t>
            </a:r>
            <a:r>
              <a:rPr lang="en-US" sz="1200" dirty="0"/>
              <a:t> G; Sari N; </a:t>
            </a:r>
            <a:r>
              <a:rPr lang="en-US" sz="1200" dirty="0" err="1"/>
              <a:t>Karamese</a:t>
            </a:r>
            <a:r>
              <a:rPr lang="en-US" sz="1200" dirty="0"/>
              <a:t> Ö, “Results of revision mastoidectomy.” </a:t>
            </a:r>
            <a:r>
              <a:rPr lang="en-US" sz="1200" i="1" dirty="0" err="1"/>
              <a:t>Acta</a:t>
            </a:r>
            <a:r>
              <a:rPr lang="en-US" sz="1200" i="1" dirty="0"/>
              <a:t> Oto-</a:t>
            </a:r>
            <a:r>
              <a:rPr lang="en-US" sz="1200" i="1" dirty="0" err="1"/>
              <a:t>Laryngologica</a:t>
            </a:r>
            <a:r>
              <a:rPr lang="en-US" sz="1200" dirty="0"/>
              <a:t> 129.2 (2009): 138-41. Web.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000" y="1825625"/>
            <a:ext cx="4500000" cy="43214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721296" y="0"/>
            <a:ext cx="47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33598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Bell, Brett, Christof </a:t>
            </a:r>
            <a:r>
              <a:rPr lang="en-US" sz="2000" dirty="0" err="1"/>
              <a:t>Stieger</a:t>
            </a:r>
            <a:r>
              <a:rPr lang="en-US" sz="2000" dirty="0"/>
              <a:t>, Nicolas Gerber, Andreas Arnold, Claude </a:t>
            </a:r>
            <a:r>
              <a:rPr lang="en-US" sz="2000" dirty="0" err="1"/>
              <a:t>Nauer</a:t>
            </a:r>
            <a:r>
              <a:rPr lang="en-US" sz="2000" dirty="0"/>
              <a:t>, </a:t>
            </a:r>
            <a:r>
              <a:rPr lang="en-US" sz="2000" dirty="0" err="1"/>
              <a:t>Volkmar</a:t>
            </a:r>
            <a:r>
              <a:rPr lang="en-US" sz="2000" dirty="0"/>
              <a:t> </a:t>
            </a:r>
            <a:r>
              <a:rPr lang="en-US" sz="2000" dirty="0" err="1"/>
              <a:t>Hamacher</a:t>
            </a:r>
            <a:r>
              <a:rPr lang="en-US" sz="2000" dirty="0"/>
              <a:t>, Martin </a:t>
            </a:r>
            <a:r>
              <a:rPr lang="en-US" sz="2000" dirty="0" err="1"/>
              <a:t>Kompis</a:t>
            </a:r>
            <a:r>
              <a:rPr lang="en-US" sz="2000" dirty="0"/>
              <a:t>, Lutz Nolte, Marco </a:t>
            </a:r>
            <a:r>
              <a:rPr lang="en-US" sz="2000" dirty="0" err="1"/>
              <a:t>Caversaccio</a:t>
            </a:r>
            <a:r>
              <a:rPr lang="en-US" sz="2000" dirty="0"/>
              <a:t>, and Stefan Weber. "A Self-developed and Constructed Robot for Minimally Invasive Cochlear Implantation." </a:t>
            </a:r>
            <a:r>
              <a:rPr lang="en-US" sz="2000" i="1" dirty="0" err="1"/>
              <a:t>Acta</a:t>
            </a:r>
            <a:r>
              <a:rPr lang="en-US" sz="2000" i="1" dirty="0"/>
              <a:t> Oto-</a:t>
            </a:r>
            <a:r>
              <a:rPr lang="en-US" sz="2000" i="1" dirty="0" err="1"/>
              <a:t>Laryngologica</a:t>
            </a:r>
            <a:r>
              <a:rPr lang="en-US" sz="2000" dirty="0"/>
              <a:t> 132.4 (2012): 355-60. Web.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Microsurgical Robots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927" y="2963290"/>
            <a:ext cx="4428145" cy="326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Bell, Brett, Christof </a:t>
            </a:r>
            <a:r>
              <a:rPr lang="en-US" sz="1200" dirty="0" err="1"/>
              <a:t>Stieger</a:t>
            </a:r>
            <a:r>
              <a:rPr lang="en-US" sz="1200" dirty="0"/>
              <a:t>, Nicolas Gerber, Andreas Arnold, Claude </a:t>
            </a:r>
            <a:r>
              <a:rPr lang="en-US" sz="1200" dirty="0" err="1"/>
              <a:t>Nauer</a:t>
            </a:r>
            <a:r>
              <a:rPr lang="en-US" sz="1200" dirty="0"/>
              <a:t>, </a:t>
            </a:r>
            <a:r>
              <a:rPr lang="en-US" sz="1200" dirty="0" err="1"/>
              <a:t>Volkmar</a:t>
            </a:r>
            <a:r>
              <a:rPr lang="en-US" sz="1200" dirty="0"/>
              <a:t> </a:t>
            </a:r>
            <a:r>
              <a:rPr lang="en-US" sz="1200" dirty="0" err="1"/>
              <a:t>Hamacher</a:t>
            </a:r>
            <a:r>
              <a:rPr lang="en-US" sz="1200" dirty="0"/>
              <a:t>, Martin </a:t>
            </a:r>
            <a:r>
              <a:rPr lang="en-US" sz="1200" dirty="0" err="1"/>
              <a:t>Kompis</a:t>
            </a:r>
            <a:r>
              <a:rPr lang="en-US" sz="1200" dirty="0"/>
              <a:t>, Lutz Nolte, Marco </a:t>
            </a:r>
            <a:r>
              <a:rPr lang="en-US" sz="1200" dirty="0" err="1"/>
              <a:t>Caversaccio</a:t>
            </a:r>
            <a:r>
              <a:rPr lang="en-US" sz="1200" dirty="0"/>
              <a:t>, and Stefan Weber. "A Self-developed and Constructed Robot for Minimally Invasive Cochlear Implantation." </a:t>
            </a:r>
            <a:r>
              <a:rPr lang="en-US" sz="1200" i="1" dirty="0" err="1"/>
              <a:t>Acta</a:t>
            </a:r>
            <a:r>
              <a:rPr lang="en-US" sz="1200" i="1" dirty="0"/>
              <a:t> Oto-</a:t>
            </a:r>
            <a:r>
              <a:rPr lang="en-US" sz="1200" i="1" dirty="0" err="1"/>
              <a:t>Laryngologica</a:t>
            </a:r>
            <a:r>
              <a:rPr lang="en-US" sz="1200" dirty="0"/>
              <a:t> 132.4 (2012): 355-60. Web.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21296" y="0"/>
            <a:ext cx="47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12031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Perform minimally invasive mastoidectomy</a:t>
            </a:r>
          </a:p>
          <a:p>
            <a:r>
              <a:rPr lang="en-US" sz="3000" dirty="0"/>
              <a:t>Create direct cochlear access tunnel (DCA)</a:t>
            </a:r>
          </a:p>
          <a:p>
            <a:pPr lvl="1"/>
            <a:r>
              <a:rPr lang="en-US" sz="2600" dirty="0"/>
              <a:t>As small as possible</a:t>
            </a:r>
          </a:p>
          <a:p>
            <a:pPr lvl="1"/>
            <a:r>
              <a:rPr lang="en-US" sz="2600" dirty="0"/>
              <a:t>Directly to cochlea for cochlear implant</a:t>
            </a:r>
          </a:p>
          <a:p>
            <a:pPr lvl="1"/>
            <a:endParaRPr lang="en-US" sz="2600" dirty="0"/>
          </a:p>
          <a:p>
            <a:r>
              <a:rPr lang="en-US" sz="3000" dirty="0"/>
              <a:t>0.5mm accuracy required!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Objectives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21296" y="0"/>
            <a:ext cx="47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703466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Robot &amp; Study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Arm has 5 degrees of freedom</a:t>
            </a:r>
          </a:p>
          <a:p>
            <a:r>
              <a:rPr lang="en-US" sz="3000" dirty="0"/>
              <a:t>Mountable on operating room table</a:t>
            </a:r>
          </a:p>
          <a:p>
            <a:r>
              <a:rPr lang="en-US" sz="3000" dirty="0"/>
              <a:t>Has haptic feedback (feels hand’s force)</a:t>
            </a:r>
          </a:p>
          <a:p>
            <a:endParaRPr lang="en-US" sz="3000" dirty="0"/>
          </a:p>
          <a:p>
            <a:r>
              <a:rPr lang="en-US" sz="3000" dirty="0"/>
              <a:t>8 human heads as subjects</a:t>
            </a:r>
          </a:p>
          <a:p>
            <a:r>
              <a:rPr lang="en-US" sz="3000" dirty="0"/>
              <a:t>Registration done visually by human</a:t>
            </a:r>
          </a:p>
          <a:p>
            <a:r>
              <a:rPr lang="en-US" sz="3000" dirty="0"/>
              <a:t>2mm starter hole followed by DCA</a:t>
            </a:r>
          </a:p>
          <a:p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11721296" y="0"/>
            <a:ext cx="47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731661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900" y="1690688"/>
            <a:ext cx="7696200" cy="226695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Results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7900" y="5283201"/>
            <a:ext cx="769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Robot failed!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Bell, Brett, Christof </a:t>
            </a:r>
            <a:r>
              <a:rPr lang="en-US" sz="1200" dirty="0" err="1"/>
              <a:t>Stieger</a:t>
            </a:r>
            <a:r>
              <a:rPr lang="en-US" sz="1200" dirty="0"/>
              <a:t>, Nicolas Gerber, Andreas Arnold, Claude </a:t>
            </a:r>
            <a:r>
              <a:rPr lang="en-US" sz="1200" dirty="0" err="1"/>
              <a:t>Nauer</a:t>
            </a:r>
            <a:r>
              <a:rPr lang="en-US" sz="1200" dirty="0"/>
              <a:t>, </a:t>
            </a:r>
            <a:r>
              <a:rPr lang="en-US" sz="1200" dirty="0" err="1"/>
              <a:t>Volkmar</a:t>
            </a:r>
            <a:r>
              <a:rPr lang="en-US" sz="1200" dirty="0"/>
              <a:t> </a:t>
            </a:r>
            <a:r>
              <a:rPr lang="en-US" sz="1200" dirty="0" err="1"/>
              <a:t>Hamacher</a:t>
            </a:r>
            <a:r>
              <a:rPr lang="en-US" sz="1200" dirty="0"/>
              <a:t>, Martin </a:t>
            </a:r>
            <a:r>
              <a:rPr lang="en-US" sz="1200" dirty="0" err="1"/>
              <a:t>Kompis</a:t>
            </a:r>
            <a:r>
              <a:rPr lang="en-US" sz="1200" dirty="0"/>
              <a:t>, Lutz Nolte, Marco </a:t>
            </a:r>
            <a:r>
              <a:rPr lang="en-US" sz="1200" dirty="0" err="1"/>
              <a:t>Caversaccio</a:t>
            </a:r>
            <a:r>
              <a:rPr lang="en-US" sz="1200" dirty="0"/>
              <a:t>, and Stefan Weber. "A Self-developed and Constructed Robot for Minimally Invasive Cochlear Implantation." </a:t>
            </a:r>
            <a:r>
              <a:rPr lang="en-US" sz="1200" i="1" dirty="0" err="1"/>
              <a:t>Acta</a:t>
            </a:r>
            <a:r>
              <a:rPr lang="en-US" sz="1200" i="1" dirty="0"/>
              <a:t> Oto-</a:t>
            </a:r>
            <a:r>
              <a:rPr lang="en-US" sz="1200" i="1" dirty="0" err="1"/>
              <a:t>Laryngologica</a:t>
            </a:r>
            <a:r>
              <a:rPr lang="en-US" sz="1200" dirty="0"/>
              <a:t> 132.4 (2012): 355-60. Web.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21296" y="0"/>
            <a:ext cx="47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95827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64289" cy="4351338"/>
          </a:xfrm>
        </p:spPr>
        <p:txBody>
          <a:bodyPr>
            <a:normAutofit/>
          </a:bodyPr>
          <a:lstStyle/>
          <a:p>
            <a:endParaRPr lang="en-US" sz="3000" dirty="0"/>
          </a:p>
          <a:p>
            <a:endParaRPr lang="en-US" sz="3000" dirty="0"/>
          </a:p>
          <a:p>
            <a:r>
              <a:rPr lang="en-US" sz="3000" dirty="0"/>
              <a:t>Two sources of error</a:t>
            </a:r>
          </a:p>
          <a:p>
            <a:pPr lvl="1"/>
            <a:r>
              <a:rPr lang="en-US" sz="2600" dirty="0"/>
              <a:t>Human registration</a:t>
            </a:r>
          </a:p>
          <a:p>
            <a:pPr lvl="1"/>
            <a:r>
              <a:rPr lang="en-US" sz="2600" dirty="0"/>
              <a:t>Calibration errors in robot</a:t>
            </a:r>
          </a:p>
          <a:p>
            <a:pPr lvl="1"/>
            <a:endParaRPr lang="en-US" sz="2600" dirty="0"/>
          </a:p>
          <a:p>
            <a:endParaRPr lang="en-US" sz="2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Next Version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21296" y="0"/>
            <a:ext cx="47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7" name="Rectangle 6"/>
          <p:cNvSpPr/>
          <p:nvPr/>
        </p:nvSpPr>
        <p:spPr>
          <a:xfrm>
            <a:off x="5802489" y="1825625"/>
            <a:ext cx="555131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Planned modifications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Digital human-free registration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Additional fiducials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err="1"/>
              <a:t>Neuromonitoring</a:t>
            </a:r>
            <a:endParaRPr lang="en-US" sz="2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Visual tool tracking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170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Ansó</a:t>
            </a:r>
            <a:r>
              <a:rPr lang="en-US" sz="2000" dirty="0"/>
              <a:t>, Juan, </a:t>
            </a:r>
            <a:r>
              <a:rPr lang="en-US" sz="2000" dirty="0" err="1"/>
              <a:t>Cilgia</a:t>
            </a:r>
            <a:r>
              <a:rPr lang="en-US" sz="2000" dirty="0"/>
              <a:t> </a:t>
            </a:r>
            <a:r>
              <a:rPr lang="en-US" sz="2000" dirty="0" err="1"/>
              <a:t>Dür</a:t>
            </a:r>
            <a:r>
              <a:rPr lang="en-US" sz="2000" dirty="0"/>
              <a:t>, Kate </a:t>
            </a:r>
            <a:r>
              <a:rPr lang="en-US" sz="2000" dirty="0" err="1"/>
              <a:t>Gavaghan</a:t>
            </a:r>
            <a:r>
              <a:rPr lang="en-US" sz="2000" dirty="0"/>
              <a:t>, Helene </a:t>
            </a:r>
            <a:r>
              <a:rPr lang="en-US" sz="2000" dirty="0" err="1"/>
              <a:t>Rohrbach</a:t>
            </a:r>
            <a:r>
              <a:rPr lang="en-US" sz="2000" dirty="0"/>
              <a:t>, Nicolas Gerber, Tom Williamson, </a:t>
            </a:r>
            <a:r>
              <a:rPr lang="en-US" sz="2000" dirty="0" err="1"/>
              <a:t>Enric</a:t>
            </a:r>
            <a:r>
              <a:rPr lang="en-US" sz="2000" dirty="0"/>
              <a:t> M. </a:t>
            </a:r>
            <a:r>
              <a:rPr lang="en-US" sz="2000" dirty="0" err="1"/>
              <a:t>Calvo</a:t>
            </a:r>
            <a:r>
              <a:rPr lang="en-US" sz="2000" dirty="0"/>
              <a:t>, Thomas Wyss </a:t>
            </a:r>
            <a:r>
              <a:rPr lang="en-US" sz="2000" dirty="0" err="1"/>
              <a:t>Balmer</a:t>
            </a:r>
            <a:r>
              <a:rPr lang="en-US" sz="2000" dirty="0"/>
              <a:t>, Christina </a:t>
            </a:r>
            <a:r>
              <a:rPr lang="en-US" sz="2000" dirty="0" err="1"/>
              <a:t>Precht</a:t>
            </a:r>
            <a:r>
              <a:rPr lang="en-US" sz="2000" dirty="0"/>
              <a:t>, Damien </a:t>
            </a:r>
            <a:r>
              <a:rPr lang="en-US" sz="2000" dirty="0" err="1"/>
              <a:t>Ferrario</a:t>
            </a:r>
            <a:r>
              <a:rPr lang="en-US" sz="2000" dirty="0"/>
              <a:t>, Matthias S. </a:t>
            </a:r>
            <a:r>
              <a:rPr lang="en-US" sz="2000" dirty="0" err="1"/>
              <a:t>Dettmer</a:t>
            </a:r>
            <a:r>
              <a:rPr lang="en-US" sz="2000" dirty="0"/>
              <a:t>, Kai M. </a:t>
            </a:r>
            <a:r>
              <a:rPr lang="en-US" sz="2000" dirty="0" err="1"/>
              <a:t>Rösler</a:t>
            </a:r>
            <a:r>
              <a:rPr lang="en-US" sz="2000" dirty="0"/>
              <a:t>, Marco D. </a:t>
            </a:r>
            <a:r>
              <a:rPr lang="en-US" sz="2000" dirty="0" err="1"/>
              <a:t>Caversaccio</a:t>
            </a:r>
            <a:r>
              <a:rPr lang="en-US" sz="2000" dirty="0"/>
              <a:t>, Brett Bell, and Stefan Weber. "A </a:t>
            </a:r>
            <a:r>
              <a:rPr lang="en-US" sz="2000" dirty="0" err="1"/>
              <a:t>Neuromonitoring</a:t>
            </a:r>
            <a:r>
              <a:rPr lang="en-US" sz="2000" dirty="0"/>
              <a:t> Approach to Facial Nerve Preservation During Image-guided Robotic Cochlear Implantation." </a:t>
            </a:r>
            <a:r>
              <a:rPr lang="en-US" sz="2000" i="1" dirty="0"/>
              <a:t>Otology &amp; </a:t>
            </a:r>
            <a:r>
              <a:rPr lang="en-US" sz="2000" i="1" dirty="0" err="1"/>
              <a:t>Neurotology</a:t>
            </a:r>
            <a:r>
              <a:rPr lang="en-US" sz="2000" dirty="0"/>
              <a:t> 37.1 (2016): 89-98. Web.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/>
              <a:t>Neuromonitors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794" y="4001294"/>
            <a:ext cx="5486411" cy="16504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17696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Ansó</a:t>
            </a:r>
            <a:r>
              <a:rPr lang="en-US" sz="1200" dirty="0"/>
              <a:t>, Juan, </a:t>
            </a:r>
            <a:r>
              <a:rPr lang="en-US" sz="1200" dirty="0" err="1"/>
              <a:t>Cilgia</a:t>
            </a:r>
            <a:r>
              <a:rPr lang="en-US" sz="1200" dirty="0"/>
              <a:t> </a:t>
            </a:r>
            <a:r>
              <a:rPr lang="en-US" sz="1200" dirty="0" err="1"/>
              <a:t>Dür</a:t>
            </a:r>
            <a:r>
              <a:rPr lang="en-US" sz="1200" dirty="0"/>
              <a:t>, Kate </a:t>
            </a:r>
            <a:r>
              <a:rPr lang="en-US" sz="1200" dirty="0" err="1"/>
              <a:t>Gavaghan</a:t>
            </a:r>
            <a:r>
              <a:rPr lang="en-US" sz="1200" dirty="0"/>
              <a:t>, Helene </a:t>
            </a:r>
            <a:r>
              <a:rPr lang="en-US" sz="1200" dirty="0" err="1"/>
              <a:t>Rohrbach</a:t>
            </a:r>
            <a:r>
              <a:rPr lang="en-US" sz="1200" dirty="0"/>
              <a:t>, Nicolas Gerber, Tom Williamson, </a:t>
            </a:r>
            <a:r>
              <a:rPr lang="en-US" sz="1200" dirty="0" err="1"/>
              <a:t>Enric</a:t>
            </a:r>
            <a:r>
              <a:rPr lang="en-US" sz="1200" dirty="0"/>
              <a:t> M. </a:t>
            </a:r>
            <a:r>
              <a:rPr lang="en-US" sz="1200" dirty="0" err="1"/>
              <a:t>Calvo</a:t>
            </a:r>
            <a:r>
              <a:rPr lang="en-US" sz="1200" dirty="0"/>
              <a:t>, Thomas Wyss </a:t>
            </a:r>
            <a:r>
              <a:rPr lang="en-US" sz="1200" dirty="0" err="1"/>
              <a:t>Balmer</a:t>
            </a:r>
            <a:r>
              <a:rPr lang="en-US" sz="1200" dirty="0"/>
              <a:t>, Christina </a:t>
            </a:r>
            <a:r>
              <a:rPr lang="en-US" sz="1200" dirty="0" err="1"/>
              <a:t>Precht</a:t>
            </a:r>
            <a:r>
              <a:rPr lang="en-US" sz="1200" dirty="0"/>
              <a:t>, Damien </a:t>
            </a:r>
            <a:r>
              <a:rPr lang="en-US" sz="1200" dirty="0" err="1"/>
              <a:t>Ferrario</a:t>
            </a:r>
            <a:r>
              <a:rPr lang="en-US" sz="1200" dirty="0"/>
              <a:t>, Matthias S. </a:t>
            </a:r>
            <a:r>
              <a:rPr lang="en-US" sz="1200" dirty="0" err="1"/>
              <a:t>Dettmer</a:t>
            </a:r>
            <a:r>
              <a:rPr lang="en-US" sz="1200" dirty="0"/>
              <a:t>, Kai M. </a:t>
            </a:r>
            <a:r>
              <a:rPr lang="en-US" sz="1200" dirty="0" err="1"/>
              <a:t>Rösler</a:t>
            </a:r>
            <a:r>
              <a:rPr lang="en-US" sz="1200" dirty="0"/>
              <a:t>, Marco D. </a:t>
            </a:r>
            <a:r>
              <a:rPr lang="en-US" sz="1200" dirty="0" err="1"/>
              <a:t>Caversaccio</a:t>
            </a:r>
            <a:r>
              <a:rPr lang="en-US" sz="1200" dirty="0"/>
              <a:t>, Brett Bell, and Stefan Weber. "A </a:t>
            </a:r>
            <a:r>
              <a:rPr lang="en-US" sz="1200" dirty="0" err="1"/>
              <a:t>Neuromonitoring</a:t>
            </a:r>
            <a:r>
              <a:rPr lang="en-US" sz="1200" dirty="0"/>
              <a:t> Approach to Facial Nerve Preservation During Image-guided Robotic Cochlear Implantation." </a:t>
            </a:r>
            <a:r>
              <a:rPr lang="en-US" sz="1200" i="1" dirty="0"/>
              <a:t>Otology &amp; </a:t>
            </a:r>
            <a:r>
              <a:rPr lang="en-US" sz="1200" i="1" dirty="0" err="1"/>
              <a:t>Neurotology</a:t>
            </a:r>
            <a:r>
              <a:rPr lang="en-US" sz="1200" dirty="0"/>
              <a:t> 37.1 (2016): 89-98. Web.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21296" y="0"/>
            <a:ext cx="47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107394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Compare monopolar and bipolar probe designs</a:t>
            </a:r>
          </a:p>
          <a:p>
            <a:pPr lvl="1"/>
            <a:r>
              <a:rPr lang="en-US" sz="2600" dirty="0"/>
              <a:t>Used for detecting facial nerve</a:t>
            </a:r>
          </a:p>
          <a:p>
            <a:pPr lvl="1"/>
            <a:endParaRPr lang="en-US" sz="2600" dirty="0"/>
          </a:p>
          <a:p>
            <a:r>
              <a:rPr lang="en-US" sz="3000" dirty="0"/>
              <a:t>Monopolar design – 1 electrode</a:t>
            </a:r>
          </a:p>
          <a:p>
            <a:pPr lvl="1"/>
            <a:r>
              <a:rPr lang="en-US" sz="2600" dirty="0"/>
              <a:t>High sensitivity (detects facial nerve far away)</a:t>
            </a:r>
          </a:p>
          <a:p>
            <a:pPr lvl="1"/>
            <a:r>
              <a:rPr lang="en-US" sz="2600" dirty="0"/>
              <a:t>Low specificity (can’t tell how far away)</a:t>
            </a:r>
          </a:p>
          <a:p>
            <a:r>
              <a:rPr lang="en-US" sz="3000" dirty="0"/>
              <a:t>Bipolar design – 2 electrodes</a:t>
            </a:r>
          </a:p>
          <a:p>
            <a:pPr lvl="1"/>
            <a:r>
              <a:rPr lang="en-US" sz="2600" dirty="0"/>
              <a:t>Low sensitivity (detects facial nerve really close)</a:t>
            </a:r>
          </a:p>
          <a:p>
            <a:pPr lvl="1"/>
            <a:r>
              <a:rPr lang="en-US" sz="2600" dirty="0"/>
              <a:t>High specificity (knows exactly where facial nerve is)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Objectives &amp; Probe Design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21296" y="0"/>
            <a:ext cx="47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249498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Results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17696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Ansó</a:t>
            </a:r>
            <a:r>
              <a:rPr lang="en-US" sz="1200" dirty="0"/>
              <a:t>, Juan, </a:t>
            </a:r>
            <a:r>
              <a:rPr lang="en-US" sz="1200" dirty="0" err="1"/>
              <a:t>Cilgia</a:t>
            </a:r>
            <a:r>
              <a:rPr lang="en-US" sz="1200" dirty="0"/>
              <a:t> </a:t>
            </a:r>
            <a:r>
              <a:rPr lang="en-US" sz="1200" dirty="0" err="1"/>
              <a:t>Dür</a:t>
            </a:r>
            <a:r>
              <a:rPr lang="en-US" sz="1200" dirty="0"/>
              <a:t>, Kate </a:t>
            </a:r>
            <a:r>
              <a:rPr lang="en-US" sz="1200" dirty="0" err="1"/>
              <a:t>Gavaghan</a:t>
            </a:r>
            <a:r>
              <a:rPr lang="en-US" sz="1200" dirty="0"/>
              <a:t>, Helene </a:t>
            </a:r>
            <a:r>
              <a:rPr lang="en-US" sz="1200" dirty="0" err="1"/>
              <a:t>Rohrbach</a:t>
            </a:r>
            <a:r>
              <a:rPr lang="en-US" sz="1200" dirty="0"/>
              <a:t>, Nicolas Gerber, Tom Williamson, </a:t>
            </a:r>
            <a:r>
              <a:rPr lang="en-US" sz="1200" dirty="0" err="1"/>
              <a:t>Enric</a:t>
            </a:r>
            <a:r>
              <a:rPr lang="en-US" sz="1200" dirty="0"/>
              <a:t> M. </a:t>
            </a:r>
            <a:r>
              <a:rPr lang="en-US" sz="1200" dirty="0" err="1"/>
              <a:t>Calvo</a:t>
            </a:r>
            <a:r>
              <a:rPr lang="en-US" sz="1200" dirty="0"/>
              <a:t>, Thomas Wyss </a:t>
            </a:r>
            <a:r>
              <a:rPr lang="en-US" sz="1200" dirty="0" err="1"/>
              <a:t>Balmer</a:t>
            </a:r>
            <a:r>
              <a:rPr lang="en-US" sz="1200" dirty="0"/>
              <a:t>, Christina </a:t>
            </a:r>
            <a:r>
              <a:rPr lang="en-US" sz="1200" dirty="0" err="1"/>
              <a:t>Precht</a:t>
            </a:r>
            <a:r>
              <a:rPr lang="en-US" sz="1200" dirty="0"/>
              <a:t>, Damien </a:t>
            </a:r>
            <a:r>
              <a:rPr lang="en-US" sz="1200" dirty="0" err="1"/>
              <a:t>Ferrario</a:t>
            </a:r>
            <a:r>
              <a:rPr lang="en-US" sz="1200" dirty="0"/>
              <a:t>, Matthias S. </a:t>
            </a:r>
            <a:r>
              <a:rPr lang="en-US" sz="1200" dirty="0" err="1"/>
              <a:t>Dettmer</a:t>
            </a:r>
            <a:r>
              <a:rPr lang="en-US" sz="1200" dirty="0"/>
              <a:t>, Kai M. </a:t>
            </a:r>
            <a:r>
              <a:rPr lang="en-US" sz="1200" dirty="0" err="1"/>
              <a:t>Rösler</a:t>
            </a:r>
            <a:r>
              <a:rPr lang="en-US" sz="1200" dirty="0"/>
              <a:t>, Marco D. </a:t>
            </a:r>
            <a:r>
              <a:rPr lang="en-US" sz="1200" dirty="0" err="1"/>
              <a:t>Caversaccio</a:t>
            </a:r>
            <a:r>
              <a:rPr lang="en-US" sz="1200" dirty="0"/>
              <a:t>, Brett Bell, and Stefan Weber. "A </a:t>
            </a:r>
            <a:r>
              <a:rPr lang="en-US" sz="1200" dirty="0" err="1"/>
              <a:t>Neuromonitoring</a:t>
            </a:r>
            <a:r>
              <a:rPr lang="en-US" sz="1200" dirty="0"/>
              <a:t> Approach to Facial Nerve Preservation During Image-guided Robotic Cochlear Implantation." </a:t>
            </a:r>
            <a:r>
              <a:rPr lang="en-US" sz="1200" i="1" dirty="0"/>
              <a:t>Otology &amp; </a:t>
            </a:r>
            <a:r>
              <a:rPr lang="en-US" sz="1200" i="1" dirty="0" err="1"/>
              <a:t>Neurotology</a:t>
            </a:r>
            <a:r>
              <a:rPr lang="en-US" sz="1200" dirty="0"/>
              <a:t> 37.1 (2016): 89-98. Web.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794" y="1690688"/>
            <a:ext cx="5486411" cy="32918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21296" y="0"/>
            <a:ext cx="47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317474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6178" y="2996148"/>
            <a:ext cx="2799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Takeaways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21296" y="0"/>
            <a:ext cx="47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85474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Mastoidectomy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00111"/>
            <a:ext cx="3810000" cy="3048000"/>
          </a:xfrm>
        </p:spPr>
      </p:pic>
      <p:sp>
        <p:nvSpPr>
          <p:cNvPr id="5" name="TextBox 4"/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Images Courtesy of Medline Plus, of the NIH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300111"/>
            <a:ext cx="38100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300111"/>
            <a:ext cx="3810000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21296" y="0"/>
            <a:ext cx="47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23577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Removal of tissue from the mastoid process</a:t>
            </a:r>
          </a:p>
          <a:p>
            <a:r>
              <a:rPr lang="en-US" sz="3000" dirty="0"/>
              <a:t>Two reasons for </a:t>
            </a:r>
            <a:r>
              <a:rPr lang="en-US" sz="3000" dirty="0" err="1"/>
              <a:t>mastoidectomies</a:t>
            </a:r>
            <a:endParaRPr lang="en-US" sz="3000" dirty="0"/>
          </a:p>
          <a:p>
            <a:pPr lvl="1"/>
            <a:r>
              <a:rPr lang="en-US" sz="3000" dirty="0"/>
              <a:t>Mastoiditis (for clearing infection)</a:t>
            </a:r>
          </a:p>
          <a:p>
            <a:pPr lvl="1"/>
            <a:r>
              <a:rPr lang="en-US" sz="3000" dirty="0"/>
              <a:t>Cochlear implant (for rehabilitation)</a:t>
            </a:r>
          </a:p>
          <a:p>
            <a:r>
              <a:rPr lang="en-US" sz="3400" dirty="0"/>
              <a:t>Probability of damaging the facial nerve</a:t>
            </a:r>
          </a:p>
          <a:p>
            <a:pPr lvl="1"/>
            <a:r>
              <a:rPr lang="en-US" sz="3000" dirty="0"/>
              <a:t>1-4% first surgery</a:t>
            </a:r>
            <a:r>
              <a:rPr lang="en-US" sz="3000" baseline="30000" dirty="0"/>
              <a:t>[1]</a:t>
            </a:r>
            <a:endParaRPr lang="en-US" sz="3000" dirty="0"/>
          </a:p>
          <a:p>
            <a:pPr lvl="1"/>
            <a:r>
              <a:rPr lang="en-US" sz="3000" dirty="0"/>
              <a:t>4-10% next surgeries</a:t>
            </a:r>
            <a:r>
              <a:rPr lang="en-US" sz="2800" baseline="30000" dirty="0"/>
              <a:t>[1]</a:t>
            </a:r>
            <a:endParaRPr lang="en-US" sz="3000" dirty="0"/>
          </a:p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What’s a Mastoidectomy?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[1] </a:t>
            </a:r>
            <a:r>
              <a:rPr lang="en-US" sz="1200" dirty="0" err="1"/>
              <a:t>Ryu</a:t>
            </a:r>
            <a:r>
              <a:rPr lang="en-US" sz="1200" dirty="0"/>
              <a:t>, Nam-</a:t>
            </a:r>
            <a:r>
              <a:rPr lang="en-US" sz="1200" dirty="0" err="1"/>
              <a:t>Gyu</a:t>
            </a:r>
            <a:r>
              <a:rPr lang="en-US" sz="1200" dirty="0"/>
              <a:t>, and </a:t>
            </a:r>
            <a:r>
              <a:rPr lang="en-US" sz="1200" dirty="0" err="1"/>
              <a:t>Jin</a:t>
            </a:r>
            <a:r>
              <a:rPr lang="en-US" sz="1200" dirty="0"/>
              <a:t> Kim. “How to Avoid Facial Nerve Injury in Mastoidectomy?” </a:t>
            </a:r>
            <a:r>
              <a:rPr lang="en-US" sz="1200" i="1" dirty="0"/>
              <a:t>Journal of Audiology &amp; Otology</a:t>
            </a:r>
            <a:r>
              <a:rPr lang="en-US" sz="1200" dirty="0"/>
              <a:t> 20.2 (2016): 68–72. </a:t>
            </a:r>
            <a:r>
              <a:rPr lang="en-US" sz="1200" i="1" dirty="0"/>
              <a:t>PMC</a:t>
            </a:r>
            <a:r>
              <a:rPr lang="en-US" sz="1200" dirty="0"/>
              <a:t>. Web. 20 Apr. 2017.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21296" y="0"/>
            <a:ext cx="47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29233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1879"/>
            <a:ext cx="10515600" cy="2401225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How Bad can it Be?</a:t>
            </a:r>
            <a:br>
              <a:rPr lang="en-US" sz="4800" dirty="0"/>
            </a:br>
            <a:br>
              <a:rPr lang="en-US" sz="4800" dirty="0"/>
            </a:br>
            <a:r>
              <a:rPr lang="en-US" sz="4800" u="sng" dirty="0"/>
              <a:t>Cover Your Eyes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21296" y="0"/>
            <a:ext cx="47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2610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Jojo</a:t>
            </a:r>
            <a:r>
              <a:rPr lang="en-US" sz="1200" dirty="0"/>
              <a:t>, Wikimedia Commons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21296" y="0"/>
            <a:ext cx="47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6767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Experimental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1713"/>
            <a:ext cx="10515600" cy="5139160"/>
          </a:xfrm>
        </p:spPr>
        <p:txBody>
          <a:bodyPr>
            <a:normAutofit/>
          </a:bodyPr>
          <a:lstStyle/>
          <a:p>
            <a:r>
              <a:rPr lang="en-US" sz="3000" dirty="0"/>
              <a:t>Surgical phantom simulating mastoid</a:t>
            </a:r>
          </a:p>
          <a:p>
            <a:pPr lvl="1"/>
            <a:r>
              <a:rPr lang="en-US" sz="2600" dirty="0"/>
              <a:t>Healthy and diseased regions</a:t>
            </a:r>
          </a:p>
          <a:p>
            <a:pPr lvl="1"/>
            <a:r>
              <a:rPr lang="en-US" sz="2600" dirty="0"/>
              <a:t>Facial nerve</a:t>
            </a:r>
          </a:p>
          <a:p>
            <a:r>
              <a:rPr lang="en-US" sz="3000" dirty="0"/>
              <a:t>3 Subject groups</a:t>
            </a:r>
          </a:p>
          <a:p>
            <a:pPr lvl="1"/>
            <a:r>
              <a:rPr lang="en-US" sz="2600" dirty="0"/>
              <a:t>Laymen</a:t>
            </a:r>
          </a:p>
          <a:p>
            <a:pPr lvl="1"/>
            <a:r>
              <a:rPr lang="en-US" sz="2600" dirty="0"/>
              <a:t>Training surgeons</a:t>
            </a:r>
          </a:p>
          <a:p>
            <a:pPr lvl="1"/>
            <a:r>
              <a:rPr lang="en-US" sz="2600" dirty="0"/>
              <a:t>Resident surgeons</a:t>
            </a:r>
          </a:p>
          <a:p>
            <a:r>
              <a:rPr lang="en-US" sz="3000" dirty="0"/>
              <a:t>3 Levels of robotic assistance (Galen)</a:t>
            </a:r>
          </a:p>
          <a:p>
            <a:pPr lvl="1"/>
            <a:r>
              <a:rPr lang="en-US" sz="2600" dirty="0"/>
              <a:t>Freehand (no assistance)</a:t>
            </a:r>
          </a:p>
          <a:p>
            <a:pPr lvl="1"/>
            <a:r>
              <a:rPr lang="en-US" sz="2600" dirty="0"/>
              <a:t>Hand tremor elimination</a:t>
            </a:r>
          </a:p>
          <a:p>
            <a:pPr lvl="1"/>
            <a:r>
              <a:rPr lang="en-US" sz="2600" dirty="0"/>
              <a:t>Hand tremor elimination + virtual fixtures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796" y="2195101"/>
            <a:ext cx="2715004" cy="3612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Johns Hopkins University Laboratory for Computational Sensing and </a:t>
            </a:r>
            <a:r>
              <a:rPr lang="en-US" sz="1200" dirty="0" err="1"/>
              <a:t>Robotincs</a:t>
            </a:r>
            <a:r>
              <a:rPr lang="en-US" sz="12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21296" y="0"/>
            <a:ext cx="47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09304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Assessment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Safety</a:t>
            </a:r>
          </a:p>
          <a:p>
            <a:pPr lvl="1"/>
            <a:r>
              <a:rPr lang="en-US" sz="2600" dirty="0"/>
              <a:t>First priority</a:t>
            </a:r>
          </a:p>
          <a:p>
            <a:pPr lvl="1"/>
            <a:r>
              <a:rPr lang="en-US" sz="2600" dirty="0"/>
              <a:t>Facial nerve damage = lower quality of life</a:t>
            </a:r>
          </a:p>
          <a:p>
            <a:pPr lvl="1"/>
            <a:r>
              <a:rPr lang="en-US" sz="2600" dirty="0"/>
              <a:t>Metric: minimum distance between drill and nerve</a:t>
            </a:r>
          </a:p>
          <a:p>
            <a:r>
              <a:rPr lang="en-US" sz="3000" dirty="0"/>
              <a:t>Effectiveness</a:t>
            </a:r>
          </a:p>
          <a:p>
            <a:pPr lvl="1"/>
            <a:r>
              <a:rPr lang="en-US" sz="2600" dirty="0"/>
              <a:t>Complete removal of diseased tissue</a:t>
            </a:r>
          </a:p>
          <a:p>
            <a:pPr lvl="1"/>
            <a:r>
              <a:rPr lang="en-US" sz="2600" dirty="0"/>
              <a:t>Evaluated using postoperative scans</a:t>
            </a:r>
          </a:p>
          <a:p>
            <a:r>
              <a:rPr lang="en-US" sz="3000" dirty="0"/>
              <a:t>Speed</a:t>
            </a:r>
          </a:p>
          <a:p>
            <a:pPr lvl="1"/>
            <a:r>
              <a:rPr lang="en-US" sz="2600" dirty="0"/>
              <a:t>Total surgical time</a:t>
            </a:r>
          </a:p>
          <a:p>
            <a:pPr lvl="1"/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11721296" y="0"/>
            <a:ext cx="47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60437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Revision 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err="1"/>
              <a:t>Bercin</a:t>
            </a:r>
            <a:r>
              <a:rPr lang="en-US" sz="3000" dirty="0"/>
              <a:t> S; </a:t>
            </a:r>
            <a:r>
              <a:rPr lang="en-US" sz="3000" dirty="0" err="1"/>
              <a:t>Kutluhan</a:t>
            </a:r>
            <a:r>
              <a:rPr lang="en-US" sz="3000" dirty="0"/>
              <a:t> A; </a:t>
            </a:r>
            <a:r>
              <a:rPr lang="en-US" sz="3000" dirty="0" err="1"/>
              <a:t>Bozdemir</a:t>
            </a:r>
            <a:r>
              <a:rPr lang="en-US" sz="3000" dirty="0"/>
              <a:t> K; </a:t>
            </a:r>
            <a:r>
              <a:rPr lang="en-US" sz="3000" dirty="0" err="1"/>
              <a:t>Yalciner</a:t>
            </a:r>
            <a:r>
              <a:rPr lang="en-US" sz="3000" dirty="0"/>
              <a:t> G; Sari N; </a:t>
            </a:r>
            <a:r>
              <a:rPr lang="en-US" sz="3000" dirty="0" err="1"/>
              <a:t>Karamese</a:t>
            </a:r>
            <a:r>
              <a:rPr lang="en-US" sz="3000" dirty="0"/>
              <a:t> Ö, “Results of revision mastoidectomy.” </a:t>
            </a:r>
            <a:r>
              <a:rPr lang="en-US" sz="3000" i="1" dirty="0" err="1"/>
              <a:t>Acta</a:t>
            </a:r>
            <a:r>
              <a:rPr lang="en-US" sz="3000" i="1" dirty="0"/>
              <a:t> Oto-</a:t>
            </a:r>
            <a:r>
              <a:rPr lang="en-US" sz="3000" i="1" dirty="0" err="1"/>
              <a:t>Laryngologica</a:t>
            </a:r>
            <a:r>
              <a:rPr lang="en-US" sz="3000" dirty="0"/>
              <a:t> 129.2 (2009): 138-41. Web.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183" y="3590032"/>
            <a:ext cx="2609633" cy="25869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Michael Hawke MD Wikimedia Commons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21296" y="0"/>
            <a:ext cx="47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32184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Objectives &amp;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Restore hearing in infected ear (chronic otitis media)</a:t>
            </a:r>
          </a:p>
          <a:p>
            <a:r>
              <a:rPr lang="en-US" sz="3000" dirty="0"/>
              <a:t>Avoid damaging neurovascular structures</a:t>
            </a:r>
          </a:p>
          <a:p>
            <a:r>
              <a:rPr lang="en-US" sz="3000" dirty="0"/>
              <a:t>Report revision surgery results</a:t>
            </a:r>
          </a:p>
          <a:p>
            <a:r>
              <a:rPr lang="en-US" sz="3000" dirty="0"/>
              <a:t>Identify and mitigate factors for additional surgery</a:t>
            </a:r>
          </a:p>
          <a:p>
            <a:endParaRPr lang="en-US" sz="3000" dirty="0"/>
          </a:p>
          <a:p>
            <a:r>
              <a:rPr lang="en-US" sz="3000" dirty="0"/>
              <a:t>35 patients were studied</a:t>
            </a:r>
          </a:p>
          <a:p>
            <a:pPr lvl="1"/>
            <a:r>
              <a:rPr lang="en-US" sz="2600" dirty="0"/>
              <a:t>Before &amp; after revision surgery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21296" y="0"/>
            <a:ext cx="47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57209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924</Words>
  <Application>Microsoft Office PowerPoint</Application>
  <PresentationFormat>Widescreen</PresentationFormat>
  <Paragraphs>125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Robotic Bone Drilling Assessment</vt:lpstr>
      <vt:lpstr>Mastoidectomy</vt:lpstr>
      <vt:lpstr>What’s a Mastoidectomy?</vt:lpstr>
      <vt:lpstr>How Bad can it Be?  Cover Your Eyes</vt:lpstr>
      <vt:lpstr>PowerPoint Presentation</vt:lpstr>
      <vt:lpstr>Experimental Design</vt:lpstr>
      <vt:lpstr>Assessment Criteria</vt:lpstr>
      <vt:lpstr>Revision Surgery</vt:lpstr>
      <vt:lpstr>Objectives &amp; Methods</vt:lpstr>
      <vt:lpstr>Results</vt:lpstr>
      <vt:lpstr>Microsurgical Robots</vt:lpstr>
      <vt:lpstr>Objectives</vt:lpstr>
      <vt:lpstr>Robot &amp; Study Specifications</vt:lpstr>
      <vt:lpstr>Results</vt:lpstr>
      <vt:lpstr>Next Version</vt:lpstr>
      <vt:lpstr>Neuromonitors</vt:lpstr>
      <vt:lpstr>Objectives &amp; Probe Design</vt:lpstr>
      <vt:lpstr>Results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</dc:creator>
  <cp:lastModifiedBy>Me</cp:lastModifiedBy>
  <cp:revision>44</cp:revision>
  <cp:lastPrinted>2017-04-20T16:31:39Z</cp:lastPrinted>
  <dcterms:created xsi:type="dcterms:W3CDTF">2017-04-20T04:03:03Z</dcterms:created>
  <dcterms:modified xsi:type="dcterms:W3CDTF">2017-04-20T16:38:17Z</dcterms:modified>
</cp:coreProperties>
</file>