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309" r:id="rId2"/>
    <p:sldId id="358" r:id="rId3"/>
    <p:sldId id="310" r:id="rId4"/>
    <p:sldId id="354" r:id="rId5"/>
    <p:sldId id="359" r:id="rId6"/>
    <p:sldId id="318" r:id="rId7"/>
    <p:sldId id="357" r:id="rId8"/>
    <p:sldId id="353" r:id="rId9"/>
    <p:sldId id="326" r:id="rId10"/>
    <p:sldId id="322" r:id="rId11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09FD1-D8F9-4578-8504-487DC218FFAB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5B95B-367F-4851-85E3-21E136D5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B96304C-7ED9-4E6C-B405-07C485454D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0960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222A2-D322-434F-8FB7-2EE28E77A917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304C-7ED9-4E6C-B405-07C485454D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2113" y="1714500"/>
            <a:ext cx="4103687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4103688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D5A6-37E4-4467-B43B-60D99E2E7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433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21" y="6100762"/>
            <a:ext cx="15922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410200" y="6461125"/>
            <a:ext cx="1371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/>
              <a:t>© CISST ERC, </a:t>
            </a:r>
            <a:r>
              <a:rPr lang="en-US" sz="1000" i="1" dirty="0" smtClean="0"/>
              <a:t>2011</a:t>
            </a:r>
            <a:endParaRPr lang="en-US" sz="1000" i="1" dirty="0"/>
          </a:p>
        </p:txBody>
      </p:sp>
      <p:pic>
        <p:nvPicPr>
          <p:cNvPr id="9" name="Picture 8" descr="PHSMTR2_CO.gif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6508750"/>
            <a:ext cx="990600" cy="1968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5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image" Target="../media/image11.jpeg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image" Target="../media/image8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image" Target="../media/image6.jpe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image" Target="../media/image7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image" Target="../media/image10.jpe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notesSlide" Target="../notesSlides/notesSlide3.xml"/><Relationship Id="rId30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PHLRTR2_CO.gif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09600"/>
            <a:ext cx="1701800" cy="4755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7219" name="Rectangle 51"/>
          <p:cNvSpPr>
            <a:spLocks noGrp="1" noChangeArrowheads="1"/>
          </p:cNvSpPr>
          <p:nvPr>
            <p:ph type="ctrTitle"/>
          </p:nvPr>
        </p:nvSpPr>
        <p:spPr>
          <a:xfrm>
            <a:off x="683568" y="19050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Integration of LARS and Snake Robots (</a:t>
            </a:r>
            <a:r>
              <a:rPr lang="en-US" sz="3200" dirty="0" err="1" smtClean="0"/>
              <a:t>LARSnake</a:t>
            </a:r>
            <a:r>
              <a:rPr lang="en-US" sz="3200" dirty="0" smtClean="0"/>
              <a:t>) 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br>
              <a:rPr lang="en-US" sz="3200" dirty="0" smtClean="0"/>
            </a:br>
            <a:r>
              <a:rPr lang="en-US" sz="3200" dirty="0" smtClean="0"/>
              <a:t>System Development</a:t>
            </a:r>
            <a:endParaRPr lang="en-US" sz="3200" dirty="0"/>
          </a:p>
        </p:txBody>
      </p:sp>
      <p:sp>
        <p:nvSpPr>
          <p:cNvPr id="7220" name="Rectangle 5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400800" cy="648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Checkpoint Presentation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 26, 2011</a:t>
            </a:r>
            <a:endParaRPr lang="en-US" sz="2000" dirty="0"/>
          </a:p>
        </p:txBody>
      </p:sp>
      <p:pic>
        <p:nvPicPr>
          <p:cNvPr id="7222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"/>
            <a:ext cx="2057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3366FF">
              <a:alpha val="1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52"/>
          <p:cNvSpPr txBox="1">
            <a:spLocks noChangeArrowheads="1"/>
          </p:cNvSpPr>
          <p:nvPr/>
        </p:nvSpPr>
        <p:spPr>
          <a:xfrm>
            <a:off x="827584" y="1628800"/>
            <a:ext cx="63367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600.446 – Computer Integrated Surgery I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52"/>
          <p:cNvSpPr txBox="1">
            <a:spLocks noChangeArrowheads="1"/>
          </p:cNvSpPr>
          <p:nvPr/>
        </p:nvSpPr>
        <p:spPr>
          <a:xfrm>
            <a:off x="3352800" y="3352800"/>
            <a:ext cx="29718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H.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Tutkun </a:t>
            </a:r>
            <a:r>
              <a:rPr kumimoji="0" lang="en-US" sz="2400" b="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Şen</a:t>
            </a:r>
            <a:endParaRPr kumimoji="0" lang="tr-TR" sz="2400" b="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Mentor: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i="1" baseline="0" dirty="0" smtClean="0">
                <a:latin typeface="+mn-lt"/>
              </a:rPr>
              <a:t>Paul</a:t>
            </a:r>
            <a:r>
              <a:rPr lang="en-US" sz="2400" i="1" dirty="0" smtClean="0">
                <a:latin typeface="+mn-lt"/>
              </a:rPr>
              <a:t> </a:t>
            </a:r>
            <a:r>
              <a:rPr lang="en-US" sz="2400" i="1" dirty="0" err="1" smtClean="0">
                <a:latin typeface="+mn-lt"/>
              </a:rPr>
              <a:t>Thienphrapa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tr-TR" sz="5400" dirty="0" smtClean="0"/>
              <a:t>THANK YOU FOR </a:t>
            </a:r>
            <a:r>
              <a:rPr lang="tr-TR" sz="5400" dirty="0" smtClean="0"/>
              <a:t>LISTENING</a:t>
            </a:r>
            <a:endParaRPr lang="tr-TR" sz="5400" dirty="0" smtClean="0"/>
          </a:p>
          <a:p>
            <a:pPr algn="ctr">
              <a:buNone/>
            </a:pPr>
            <a:endParaRPr lang="tr-TR" sz="5400" dirty="0" smtClean="0"/>
          </a:p>
          <a:p>
            <a:pPr algn="ctr">
              <a:buNone/>
            </a:pPr>
            <a:r>
              <a:rPr lang="tr-TR" sz="5400" dirty="0" smtClean="0"/>
              <a:t>QUESTIONS??</a:t>
            </a: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ject 3" descr="image00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2038" y="1773238"/>
            <a:ext cx="41640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Motivation &amp; Significance </a:t>
            </a:r>
            <a:br>
              <a:rPr lang="en-US" sz="3200" dirty="0" smtClean="0"/>
            </a:br>
            <a:r>
              <a:rPr lang="en-US" sz="3200" dirty="0" smtClean="0"/>
              <a:t>A Minimally Invasive Surgical Approach</a:t>
            </a:r>
          </a:p>
        </p:txBody>
      </p:sp>
      <p:sp>
        <p:nvSpPr>
          <p:cNvPr id="15364" name="Text Placeholder 2"/>
          <p:cNvSpPr>
            <a:spLocks noGrp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392113" y="1714500"/>
            <a:ext cx="4972050" cy="4381500"/>
          </a:xfrm>
        </p:spPr>
        <p:txBody>
          <a:bodyPr/>
          <a:lstStyle/>
          <a:p>
            <a:r>
              <a:rPr lang="en-US" sz="2000" dirty="0" smtClean="0"/>
              <a:t>Minimally Invasive Surgery</a:t>
            </a:r>
          </a:p>
          <a:p>
            <a:pPr lvl="1"/>
            <a:r>
              <a:rPr lang="en-US" sz="1800" dirty="0" smtClean="0"/>
              <a:t>Helps avoid open surgery/CPB</a:t>
            </a:r>
          </a:p>
          <a:p>
            <a:pPr lvl="1"/>
            <a:r>
              <a:rPr lang="en-US" sz="1800" dirty="0" smtClean="0"/>
              <a:t>But more challenging to perform</a:t>
            </a:r>
          </a:p>
          <a:p>
            <a:endParaRPr lang="en-US" sz="2000" dirty="0" smtClean="0"/>
          </a:p>
          <a:p>
            <a:r>
              <a:rPr lang="en-US" sz="2000" dirty="0" smtClean="0"/>
              <a:t>Integrate 3D transesophageal echocardiography (TEE) to aid:</a:t>
            </a:r>
          </a:p>
          <a:p>
            <a:pPr lvl="1"/>
            <a:r>
              <a:rPr lang="en-US" sz="1800" dirty="0" smtClean="0"/>
              <a:t>Localization of foreign body</a:t>
            </a:r>
          </a:p>
          <a:p>
            <a:pPr lvl="1"/>
            <a:r>
              <a:rPr lang="en-US" sz="1800" dirty="0" smtClean="0"/>
              <a:t>Tracking</a:t>
            </a:r>
          </a:p>
          <a:p>
            <a:pPr lvl="1"/>
            <a:r>
              <a:rPr lang="en-US" sz="1800" dirty="0" smtClean="0"/>
              <a:t>Robot guidance</a:t>
            </a:r>
          </a:p>
          <a:p>
            <a:endParaRPr lang="en-US" sz="2000" dirty="0" smtClean="0"/>
          </a:p>
          <a:p>
            <a:r>
              <a:rPr lang="en-US" sz="2000" dirty="0" smtClean="0"/>
              <a:t>Focus on heart for establishing system performance requirements</a:t>
            </a:r>
          </a:p>
        </p:txBody>
      </p:sp>
      <p:pic>
        <p:nvPicPr>
          <p:cNvPr id="15365" name="Picture 6" descr="tee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29138" y="2941638"/>
            <a:ext cx="652462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383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Experimental Setup</a:t>
            </a:r>
            <a:endParaRPr lang="en-US" sz="3200" dirty="0"/>
          </a:p>
        </p:txBody>
      </p:sp>
      <p:sp>
        <p:nvSpPr>
          <p:cNvPr id="4" name="TextBox 5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00972" y="4876800"/>
            <a:ext cx="76495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Snake</a:t>
            </a:r>
            <a:endParaRPr lang="en-US" sz="1600" dirty="0"/>
          </a:p>
        </p:txBody>
      </p:sp>
      <p:sp>
        <p:nvSpPr>
          <p:cNvPr id="5" name="Text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00835" y="4876800"/>
            <a:ext cx="73129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Probe</a:t>
            </a:r>
            <a:endParaRPr lang="en-US" sz="1600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3659187" y="1447800"/>
            <a:ext cx="1655763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Workstation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Computer(s)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>
            <p:custDataLst>
              <p:tags r:id="rId4"/>
            </p:custDataLst>
          </p:nvPr>
        </p:nvSpPr>
        <p:spPr>
          <a:xfrm>
            <a:off x="3582987" y="5119688"/>
            <a:ext cx="1674813" cy="1008062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Water Tank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5"/>
            </p:custDataLst>
          </p:nvPr>
        </p:nvSpPr>
        <p:spPr>
          <a:xfrm>
            <a:off x="2133600" y="3248025"/>
            <a:ext cx="1584325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Ultrasound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9" name="Rounded Rectangle 8"/>
          <p:cNvSpPr/>
          <p:nvPr>
            <p:custDataLst>
              <p:tags r:id="rId6"/>
            </p:custDataLst>
          </p:nvPr>
        </p:nvSpPr>
        <p:spPr>
          <a:xfrm>
            <a:off x="5334000" y="3733800"/>
            <a:ext cx="1584325" cy="685800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LARS + Snake Robot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Curved Connector 29"/>
          <p:cNvCxnSpPr>
            <a:cxnSpLocks noChangeShapeType="1"/>
            <a:stCxn id="6" idx="3"/>
            <a:endCxn id="52" idx="0"/>
          </p:cNvCxnSpPr>
          <p:nvPr>
            <p:custDataLst>
              <p:tags r:id="rId7"/>
            </p:custDataLst>
          </p:nvPr>
        </p:nvCxnSpPr>
        <p:spPr bwMode="auto">
          <a:xfrm>
            <a:off x="5314950" y="1951832"/>
            <a:ext cx="811213" cy="1172368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11" name="Shape 33"/>
          <p:cNvCxnSpPr>
            <a:cxnSpLocks noChangeShapeType="1"/>
            <a:stCxn id="8" idx="0"/>
            <a:endCxn id="6" idx="1"/>
          </p:cNvCxnSpPr>
          <p:nvPr>
            <p:custDataLst>
              <p:tags r:id="rId8"/>
            </p:custDataLst>
          </p:nvPr>
        </p:nvCxnSpPr>
        <p:spPr bwMode="auto">
          <a:xfrm rot="5400000" flipH="1" flipV="1">
            <a:off x="2644379" y="2233217"/>
            <a:ext cx="1296193" cy="733424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2" name="TextBox 4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0125" y="2176462"/>
            <a:ext cx="846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TCP/IP</a:t>
            </a:r>
          </a:p>
        </p:txBody>
      </p:sp>
      <p:sp>
        <p:nvSpPr>
          <p:cNvPr id="13" name="Text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21375" y="2176462"/>
            <a:ext cx="84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TCP/IP</a:t>
            </a:r>
          </a:p>
        </p:txBody>
      </p:sp>
      <p:cxnSp>
        <p:nvCxnSpPr>
          <p:cNvPr id="14" name="Shape 33"/>
          <p:cNvCxnSpPr>
            <a:cxnSpLocks noChangeShapeType="1"/>
            <a:stCxn id="7" idx="1"/>
            <a:endCxn id="8" idx="2"/>
          </p:cNvCxnSpPr>
          <p:nvPr>
            <p:custDataLst>
              <p:tags r:id="rId11"/>
            </p:custDataLst>
          </p:nvPr>
        </p:nvCxnSpPr>
        <p:spPr bwMode="auto">
          <a:xfrm rot="10800000">
            <a:off x="2925763" y="4256089"/>
            <a:ext cx="657224" cy="1367631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oval" w="lg" len="lg"/>
            <a:tailEnd type="triangle" w="lg" len="lg"/>
          </a:ln>
        </p:spPr>
      </p:cxnSp>
      <p:sp>
        <p:nvSpPr>
          <p:cNvPr id="22" name="Rounded Rectangle 21"/>
          <p:cNvSpPr/>
          <p:nvPr>
            <p:custDataLst>
              <p:tags r:id="rId12"/>
            </p:custDataLst>
          </p:nvPr>
        </p:nvSpPr>
        <p:spPr>
          <a:xfrm>
            <a:off x="3794126" y="3259137"/>
            <a:ext cx="1371600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C-arm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0"/>
            <a:endCxn id="6" idx="2"/>
          </p:cNvCxnSpPr>
          <p:nvPr/>
        </p:nvCxnSpPr>
        <p:spPr bwMode="auto">
          <a:xfrm flipV="1">
            <a:off x="4479926" y="2455863"/>
            <a:ext cx="7143" cy="803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hape 33"/>
          <p:cNvCxnSpPr>
            <a:cxnSpLocks noChangeShapeType="1"/>
            <a:stCxn id="7" idx="0"/>
            <a:endCxn id="22" idx="2"/>
          </p:cNvCxnSpPr>
          <p:nvPr>
            <p:custDataLst>
              <p:tags r:id="rId13"/>
            </p:custDataLst>
          </p:nvPr>
        </p:nvCxnSpPr>
        <p:spPr bwMode="auto">
          <a:xfrm rot="5400000" flipH="1" flipV="1">
            <a:off x="4023916" y="4663678"/>
            <a:ext cx="852488" cy="5953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oval" w="lg" len="lg"/>
            <a:tailEnd type="triangle" w="lg" len="lg"/>
          </a:ln>
        </p:spPr>
      </p:cxnSp>
      <p:sp>
        <p:nvSpPr>
          <p:cNvPr id="45" name="Text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08325" y="2895600"/>
            <a:ext cx="11805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Trigger(s)?</a:t>
            </a:r>
            <a:endParaRPr lang="en-US" sz="1600" dirty="0"/>
          </a:p>
        </p:txBody>
      </p:sp>
      <p:sp>
        <p:nvSpPr>
          <p:cNvPr id="46" name="Text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11581" y="2688431"/>
            <a:ext cx="298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?</a:t>
            </a:r>
            <a:endParaRPr lang="en-US" sz="1600" dirty="0"/>
          </a:p>
        </p:txBody>
      </p:sp>
      <p:cxnSp>
        <p:nvCxnSpPr>
          <p:cNvPr id="48" name="Shape 33"/>
          <p:cNvCxnSpPr>
            <a:cxnSpLocks noChangeShapeType="1"/>
            <a:stCxn id="7" idx="3"/>
            <a:endCxn id="9" idx="2"/>
          </p:cNvCxnSpPr>
          <p:nvPr>
            <p:custDataLst>
              <p:tags r:id="rId16"/>
            </p:custDataLst>
          </p:nvPr>
        </p:nvCxnSpPr>
        <p:spPr bwMode="auto">
          <a:xfrm flipV="1">
            <a:off x="5257800" y="4419600"/>
            <a:ext cx="868363" cy="1204119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2" name="Rounded Rectangle 51"/>
          <p:cNvSpPr/>
          <p:nvPr>
            <p:custDataLst>
              <p:tags r:id="rId17"/>
            </p:custDataLst>
          </p:nvPr>
        </p:nvSpPr>
        <p:spPr>
          <a:xfrm>
            <a:off x="5334000" y="3124200"/>
            <a:ext cx="1584325" cy="423446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Linux RTAI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6080125" y="3547646"/>
            <a:ext cx="0" cy="1861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4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32525" y="3505200"/>
            <a:ext cx="7649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FireWire</a:t>
            </a:r>
            <a:endParaRPr lang="en-US" sz="1200" dirty="0"/>
          </a:p>
        </p:txBody>
      </p:sp>
      <p:sp>
        <p:nvSpPr>
          <p:cNvPr id="58" name="TextBox 4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98528" y="3505200"/>
            <a:ext cx="681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TCP/IP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6232525" y="3547646"/>
            <a:ext cx="0" cy="1861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86600" y="1615180"/>
            <a:ext cx="1827497" cy="2423420"/>
            <a:chOff x="539058" y="1600200"/>
            <a:chExt cx="3157467" cy="4199797"/>
          </a:xfrm>
        </p:grpSpPr>
        <p:pic>
          <p:nvPicPr>
            <p:cNvPr id="61" name="Picture 1" descr="Picture1.png"/>
            <p:cNvPicPr>
              <a:picLocks noChangeAspect="1" noChangeArrowheads="1"/>
            </p:cNvPicPr>
            <p:nvPr>
              <p:custDataLst>
                <p:tags r:id="rId24"/>
              </p:custDataLst>
            </p:nvPr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539058" y="1600200"/>
              <a:ext cx="3157467" cy="4199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Rectangle 10"/>
            <p:cNvPicPr>
              <a:picLocks noChangeArrowheads="1"/>
            </p:cNvPicPr>
            <p:nvPr>
              <p:custDataLst>
                <p:tags r:id="rId25"/>
              </p:custDataLst>
            </p:nvPr>
          </p:nvPicPr>
          <p:blipFill>
            <a:blip r:embed="rId29" cstate="print"/>
            <a:srcRect/>
            <a:stretch>
              <a:fillRect/>
            </a:stretch>
          </p:blipFill>
          <p:spPr bwMode="auto">
            <a:xfrm rot="-1573237">
              <a:off x="2996060" y="2536767"/>
              <a:ext cx="403225" cy="160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3" name="Picture 4" descr="dual_snake_close_crop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620000" y="4256088"/>
            <a:ext cx="698519" cy="167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4" name="Straight Arrow Connector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flipV="1">
            <a:off x="8229600" y="3111843"/>
            <a:ext cx="533400" cy="1155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66" name="Picture 5" descr="philipsIE33.jp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00123" y="3234154"/>
            <a:ext cx="1604877" cy="316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7" descr="te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 rot="7203109">
            <a:off x="2443987" y="5017153"/>
            <a:ext cx="461169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4" y="1447800"/>
            <a:ext cx="2218383" cy="1664044"/>
          </a:xfrm>
          <a:prstGeom prst="rect">
            <a:avLst/>
          </a:prstGeom>
        </p:spPr>
      </p:pic>
      <p:cxnSp>
        <p:nvCxnSpPr>
          <p:cNvPr id="42" name="41 Düz Bağlayıcı"/>
          <p:cNvCxnSpPr/>
          <p:nvPr/>
        </p:nvCxnSpPr>
        <p:spPr>
          <a:xfrm>
            <a:off x="3581400" y="1143000"/>
            <a:ext cx="52578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Düz Bağlayıcı"/>
          <p:cNvCxnSpPr/>
          <p:nvPr/>
        </p:nvCxnSpPr>
        <p:spPr>
          <a:xfrm rot="5400000">
            <a:off x="6400800" y="3581400"/>
            <a:ext cx="48768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 rot="10800000">
            <a:off x="5334000" y="6019800"/>
            <a:ext cx="35052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Düz Bağlayıcı"/>
          <p:cNvCxnSpPr/>
          <p:nvPr/>
        </p:nvCxnSpPr>
        <p:spPr>
          <a:xfrm rot="5400000">
            <a:off x="2895600" y="1828800"/>
            <a:ext cx="13716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Düz Bağlayıcı"/>
          <p:cNvCxnSpPr/>
          <p:nvPr/>
        </p:nvCxnSpPr>
        <p:spPr>
          <a:xfrm>
            <a:off x="3581400" y="2514600"/>
            <a:ext cx="1676400" cy="60960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Düz Bağlayıcı"/>
          <p:cNvCxnSpPr/>
          <p:nvPr/>
        </p:nvCxnSpPr>
        <p:spPr>
          <a:xfrm rot="16200000" flipH="1">
            <a:off x="3848100" y="4533900"/>
            <a:ext cx="2895600" cy="7620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Oval"/>
          <p:cNvSpPr/>
          <p:nvPr/>
        </p:nvSpPr>
        <p:spPr>
          <a:xfrm>
            <a:off x="6858000" y="304800"/>
            <a:ext cx="1600200" cy="685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Focus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89 Şekil"/>
          <p:cNvCxnSpPr>
            <a:stCxn id="86" idx="2"/>
          </p:cNvCxnSpPr>
          <p:nvPr/>
        </p:nvCxnSpPr>
        <p:spPr>
          <a:xfrm rot="10800000" flipV="1">
            <a:off x="6477000" y="647700"/>
            <a:ext cx="381000" cy="495300"/>
          </a:xfrm>
          <a:prstGeom prst="curved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075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52600" y="228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Approach Followed</a:t>
            </a:r>
            <a:endParaRPr lang="en-US" sz="3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12954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LARS has 7 DOF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12954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Snake has 4 DOF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7432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Jacobian</a:t>
            </a:r>
            <a:r>
              <a:rPr lang="en-US" dirty="0" smtClean="0">
                <a:solidFill>
                  <a:schemeClr val="tx1"/>
                </a:solidFill>
              </a:rPr>
              <a:t> 6x7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27432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Jacobian</a:t>
            </a:r>
            <a:r>
              <a:rPr lang="en-US" dirty="0" smtClean="0">
                <a:solidFill>
                  <a:schemeClr val="tx1"/>
                </a:solidFill>
              </a:rPr>
              <a:t> 6x4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41910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LARSnake</a:t>
            </a:r>
            <a:r>
              <a:rPr lang="en-US" dirty="0" smtClean="0">
                <a:solidFill>
                  <a:schemeClr val="tx1"/>
                </a:solidFill>
              </a:rPr>
              <a:t> has 11 DOF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181600"/>
            <a:ext cx="1600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Jacobian</a:t>
            </a:r>
            <a:r>
              <a:rPr lang="en-US" dirty="0" smtClean="0">
                <a:solidFill>
                  <a:schemeClr val="tx1"/>
                </a:solidFill>
              </a:rPr>
              <a:t> 6x11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>
          <a:xfrm rot="5400000">
            <a:off x="2362200" y="23241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449094" y="2323306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3" idx="0"/>
          </p:cNvCxnSpPr>
          <p:nvPr/>
        </p:nvCxnSpPr>
        <p:spPr>
          <a:xfrm rot="16200000" flipH="1">
            <a:off x="3200400" y="2933700"/>
            <a:ext cx="83820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3" idx="0"/>
          </p:cNvCxnSpPr>
          <p:nvPr/>
        </p:nvCxnSpPr>
        <p:spPr>
          <a:xfrm rot="5400000">
            <a:off x="4724400" y="3086100"/>
            <a:ext cx="8382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4" idx="0"/>
          </p:cNvCxnSpPr>
          <p:nvPr/>
        </p:nvCxnSpPr>
        <p:spPr>
          <a:xfrm rot="5400000">
            <a:off x="4267200" y="49911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5800" y="4419600"/>
            <a:ext cx="1981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Kinematically</a:t>
            </a:r>
            <a:r>
              <a:rPr lang="en-US" dirty="0" smtClean="0">
                <a:solidFill>
                  <a:schemeClr val="tx1"/>
                </a:solidFill>
              </a:rPr>
              <a:t> Redundant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0" y="4419600"/>
            <a:ext cx="2133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moving it optimization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lgorithm is needed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14" idx="1"/>
            <a:endCxn id="29" idx="3"/>
          </p:cNvCxnSpPr>
          <p:nvPr/>
        </p:nvCxnSpPr>
        <p:spPr>
          <a:xfrm rot="10800000">
            <a:off x="2667000" y="4838700"/>
            <a:ext cx="9906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3"/>
            <a:endCxn id="30" idx="1"/>
          </p:cNvCxnSpPr>
          <p:nvPr/>
        </p:nvCxnSpPr>
        <p:spPr>
          <a:xfrm flipV="1">
            <a:off x="5257800" y="4914900"/>
            <a:ext cx="83820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52600" y="228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Class Hierarchy</a:t>
            </a:r>
            <a:endParaRPr lang="en-US" sz="3200" dirty="0"/>
          </a:p>
        </p:txBody>
      </p:sp>
      <p:pic>
        <p:nvPicPr>
          <p:cNvPr id="4" name="Picture 3" descr="ch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14400"/>
            <a:ext cx="7086600" cy="5073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Project Timeline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7315200" y="1828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7543800" y="1295400"/>
            <a:ext cx="990600" cy="90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We are Here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7914094" y="1396613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 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763000" y="1828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" y="2224587"/>
          <a:ext cx="8991601" cy="3338013"/>
        </p:xfrm>
        <a:graphic>
          <a:graphicData uri="http://schemas.openxmlformats.org/drawingml/2006/table">
            <a:tbl>
              <a:tblPr/>
              <a:tblGrid>
                <a:gridCol w="2881712"/>
                <a:gridCol w="527947"/>
                <a:gridCol w="527947"/>
                <a:gridCol w="486702"/>
                <a:gridCol w="453705"/>
                <a:gridCol w="527947"/>
                <a:gridCol w="527947"/>
                <a:gridCol w="406960"/>
                <a:gridCol w="538946"/>
                <a:gridCol w="527947"/>
                <a:gridCol w="527947"/>
                <a:gridCol w="527947"/>
                <a:gridCol w="527947"/>
              </a:tblGrid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2-May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Proposal Presentation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SPRING BREAK</a:t>
                      </a:r>
                    </a:p>
                  </a:txBody>
                  <a:tcPr marL="5596" marR="5596" marT="559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 Speed with CISST Library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 Speed Snake and LARS Robot Control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Devise Schemes of Integration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Kinematics Analysis of the Overall System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Integration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DONE    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 Debugging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DONE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 School Experiments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Documentation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295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Presentation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Milestones and Progress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sz="19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Milestone name </a:t>
            </a:r>
            <a:r>
              <a:rPr lang="en-US" sz="2400" dirty="0" smtClean="0"/>
              <a:t>: Working demo with current approach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/>
              <a:t>Planned Date: 04/22/2011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/>
              <a:t>Expected Date: </a:t>
            </a:r>
            <a:r>
              <a:rPr lang="en-US" sz="1800" dirty="0" smtClean="0"/>
              <a:t>04/22/2011</a:t>
            </a:r>
          </a:p>
          <a:p>
            <a:pPr lvl="1" algn="just">
              <a:buFont typeface="Arial" pitchFamily="34" charset="0"/>
              <a:buChar char="•"/>
            </a:pPr>
            <a:endParaRPr lang="en-US" sz="1800" b="1" dirty="0" smtClean="0"/>
          </a:p>
          <a:p>
            <a:pPr lvl="1" algn="just">
              <a:buFont typeface="Arial" pitchFamily="34" charset="0"/>
              <a:buChar char="•"/>
            </a:pPr>
            <a:endParaRPr lang="en-US" sz="1800" b="1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 </a:t>
            </a:r>
            <a:r>
              <a:rPr lang="en-US" sz="2400" dirty="0" smtClean="0"/>
              <a:t>Milestone name : Working demo with partially updated snake code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Planned Date: 05/06/2011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Expected Date: </a:t>
            </a:r>
            <a:r>
              <a:rPr lang="en-US" sz="1800" dirty="0" smtClean="0"/>
              <a:t>05/06/2011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 &amp; </a:t>
            </a:r>
            <a:r>
              <a:rPr lang="en-US" sz="3200" dirty="0" smtClean="0"/>
              <a:t>Deliverables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Minimum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Working robot with separate snake computer as a "black box", so one can set the joints over the network but doesn't need to know what version of CISST it is using.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Expected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Working robot with “some” updated snake code.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Maximum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Working robot with full updated snake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/>
          </a:bodyPr>
          <a:lstStyle/>
          <a:p>
            <a:pPr fontAlgn="b">
              <a:buFont typeface="Wingdings" pitchFamily="2" charset="2"/>
              <a:buChar char="ü"/>
            </a:pPr>
            <a:r>
              <a:rPr lang="en-US" sz="2400" i="1" dirty="0" smtClean="0"/>
              <a:t>Come Speed with CISST Library</a:t>
            </a:r>
          </a:p>
          <a:p>
            <a:pPr fontAlgn="b">
              <a:buFont typeface="Wingdings" pitchFamily="2" charset="2"/>
              <a:buChar char="ü"/>
            </a:pPr>
            <a:r>
              <a:rPr lang="en-US" sz="2400" i="1" dirty="0" smtClean="0"/>
              <a:t>Come Speed Snake and LARS Robot Control</a:t>
            </a:r>
          </a:p>
          <a:p>
            <a:pPr fontAlgn="b">
              <a:buFont typeface="Wingdings" pitchFamily="2" charset="2"/>
              <a:buChar char="ü"/>
            </a:pPr>
            <a:r>
              <a:rPr lang="en-US" sz="2400" i="1" dirty="0" smtClean="0"/>
              <a:t>Devise Schemes of Integration</a:t>
            </a:r>
          </a:p>
          <a:p>
            <a:pPr fontAlgn="b">
              <a:buFont typeface="Wingdings" pitchFamily="2" charset="2"/>
              <a:buChar char="ü"/>
            </a:pPr>
            <a:r>
              <a:rPr lang="en-US" sz="2400" i="1" dirty="0" smtClean="0"/>
              <a:t>LARS Code is updated (Although this was not in the plan)</a:t>
            </a:r>
          </a:p>
          <a:p>
            <a:pPr fontAlgn="b">
              <a:buFont typeface="Wingdings" pitchFamily="2" charset="2"/>
              <a:buChar char="ü"/>
            </a:pPr>
            <a:r>
              <a:rPr lang="en-US" sz="2400" dirty="0" smtClean="0"/>
              <a:t>Kinematic and Software Integration of the Overall System</a:t>
            </a:r>
          </a:p>
          <a:p>
            <a:pPr lvl="1" fontAlgn="b">
              <a:buFont typeface="Wingdings" pitchFamily="2" charset="2"/>
              <a:buChar char="ü"/>
            </a:pPr>
            <a:r>
              <a:rPr lang="en-US" sz="1800" i="1" dirty="0" smtClean="0"/>
              <a:t>Communication between the computers is established</a:t>
            </a:r>
          </a:p>
          <a:p>
            <a:pPr lvl="1" fontAlgn="b">
              <a:buFont typeface="Wingdings" pitchFamily="2" charset="2"/>
              <a:buChar char="ü"/>
            </a:pPr>
            <a:r>
              <a:rPr lang="en-US" sz="1800" i="1" dirty="0" smtClean="0"/>
              <a:t>Joint values of the snake robot is obtained via UDP</a:t>
            </a:r>
          </a:p>
          <a:p>
            <a:pPr lvl="1" fontAlgn="b">
              <a:buFont typeface="Wingdings" pitchFamily="2" charset="2"/>
              <a:buChar char="ü"/>
            </a:pPr>
            <a:r>
              <a:rPr lang="en-US" sz="1800" i="1" dirty="0" smtClean="0"/>
              <a:t>Kinematic equations of both systems examined</a:t>
            </a:r>
          </a:p>
          <a:p>
            <a:pPr lvl="1" fontAlgn="b">
              <a:buFont typeface="Wingdings" pitchFamily="2" charset="2"/>
              <a:buChar char="ü"/>
            </a:pPr>
            <a:r>
              <a:rPr lang="en-US" sz="1800" i="1" dirty="0" smtClean="0"/>
              <a:t>Combining the </a:t>
            </a:r>
            <a:r>
              <a:rPr lang="en-US" sz="1800" i="1" dirty="0" err="1" smtClean="0"/>
              <a:t>Jacobians</a:t>
            </a:r>
            <a:endParaRPr lang="en-US" sz="1800" i="1" dirty="0" smtClean="0"/>
          </a:p>
          <a:p>
            <a:pPr lvl="1" fontAlgn="b">
              <a:buFont typeface="Wingdings" pitchFamily="2" charset="2"/>
              <a:buChar char="ü"/>
            </a:pPr>
            <a:r>
              <a:rPr lang="en-US" sz="1800" i="1" dirty="0" smtClean="0"/>
              <a:t>Sending the calculated joint values to Snake Robot</a:t>
            </a:r>
          </a:p>
          <a:p>
            <a:pPr fontAlgn="b">
              <a:buFont typeface="Wingdings" pitchFamily="2" charset="2"/>
              <a:buChar char="q"/>
            </a:pPr>
            <a:r>
              <a:rPr lang="en-US" sz="2400" dirty="0" smtClean="0"/>
              <a:t>System Debugging</a:t>
            </a:r>
          </a:p>
          <a:p>
            <a:pPr fontAlgn="b">
              <a:buFont typeface="Wingdings" pitchFamily="2" charset="2"/>
              <a:buChar char="q"/>
            </a:pPr>
            <a:r>
              <a:rPr lang="en-US" sz="2400" dirty="0" smtClean="0"/>
              <a:t>Snake Code Update</a:t>
            </a:r>
          </a:p>
          <a:p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PhilipsLogo"/>
  <p:tag name="SHAPECLASSFILE" val="PHSMTR2$C.gif"/>
  <p:tag name="SHAPECLASSPROTECTIONTYPE" val="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PhilipsLogoLarge"/>
  <p:tag name="SHAPECLASSFILE" val="PHLRTR2$C.gif"/>
  <p:tag name="SHAPECLASSPROTECTIONTYPE" val="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SHAPESETGROUPCLASSNAME" val="ShapeSetGroup2"/>
  <p:tag name="SHAPESETCLASSNAME" val="TITLETEXTCONTENT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CONTENT PLACEHOLDER 3_SHAPECLASSPROTECTIONTYPE" val="0"/>
  <p:tag name="TEXT PLACEHOLDER 2_SHAPECLASSPROTECTIONTYPE" val="0"/>
  <p:tag name="TITLE 1_SHAPECLASSPROTECTION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TitleOnSlide"/>
  <p:tag name="SHAPECLASSPROTECTIONTYPE" val="0"/>
  <p:tag name="COLORS" val="-2;-2;-2;-2;SlideTextFontColor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LeftColTextBox"/>
  <p:tag name="SHAPECLASSPROTECTIONTYPE" val="0"/>
  <p:tag name="COLORS" val="-2;-2;-2;-2;SlideTextFontColor;-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392</Words>
  <Application>Microsoft Office PowerPoint</Application>
  <PresentationFormat>On-screen Show (4:3)</PresentationFormat>
  <Paragraphs>222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Ofis Teması</vt:lpstr>
      <vt:lpstr>Integration of LARS and Snake Robots (LARSnake)  &amp;  System Development</vt:lpstr>
      <vt:lpstr>Motivation &amp; Significance  A Minimally Invasive Surgical Approach</vt:lpstr>
      <vt:lpstr>Experimental Setup</vt:lpstr>
      <vt:lpstr>Slide 4</vt:lpstr>
      <vt:lpstr>Slide 5</vt:lpstr>
      <vt:lpstr>Project Timeline</vt:lpstr>
      <vt:lpstr>Milestones and Progress</vt:lpstr>
      <vt:lpstr>Goals &amp; Deliverables</vt:lpstr>
      <vt:lpstr>Current Status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tutkun</cp:lastModifiedBy>
  <cp:revision>1102</cp:revision>
  <cp:lastPrinted>1601-01-01T00:00:00Z</cp:lastPrinted>
  <dcterms:created xsi:type="dcterms:W3CDTF">1601-01-01T00:00:00Z</dcterms:created>
  <dcterms:modified xsi:type="dcterms:W3CDTF">2011-04-26T16:29:09Z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