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22"/>
  </p:notesMasterIdLst>
  <p:sldIdLst>
    <p:sldId id="256" r:id="rId2"/>
    <p:sldId id="258" r:id="rId3"/>
    <p:sldId id="269" r:id="rId4"/>
    <p:sldId id="259" r:id="rId5"/>
    <p:sldId id="260" r:id="rId6"/>
    <p:sldId id="261" r:id="rId7"/>
    <p:sldId id="262" r:id="rId8"/>
    <p:sldId id="270" r:id="rId9"/>
    <p:sldId id="264" r:id="rId10"/>
    <p:sldId id="263" r:id="rId11"/>
    <p:sldId id="276" r:id="rId12"/>
    <p:sldId id="274" r:id="rId13"/>
    <p:sldId id="280" r:id="rId14"/>
    <p:sldId id="281" r:id="rId15"/>
    <p:sldId id="279" r:id="rId16"/>
    <p:sldId id="272" r:id="rId17"/>
    <p:sldId id="273" r:id="rId18"/>
    <p:sldId id="271" r:id="rId19"/>
    <p:sldId id="278" r:id="rId20"/>
    <p:sldId id="26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A2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81" d="100"/>
          <a:sy n="81" d="100"/>
        </p:scale>
        <p:origin x="756" y="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FACBA-BE6A-426B-A287-6E74B428C791}" type="datetimeFigureOut">
              <a:rPr lang="en-US" smtClean="0"/>
              <a:t>4/5/2017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134C6-803E-440A-9F23-032964C8ED8E}" type="slidenum">
              <a:rPr lang="en-US" smtClean="0"/>
              <a:t>‹#›</a:t>
            </a:fld>
            <a:endParaRPr lang="en-US"/>
          </a:p>
        </p:txBody>
      </p:sp>
    </p:spTree>
    <p:extLst>
      <p:ext uri="{BB962C8B-B14F-4D97-AF65-F5344CB8AC3E}">
        <p14:creationId xmlns:p14="http://schemas.microsoft.com/office/powerpoint/2010/main" val="4251880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134C6-803E-440A-9F23-032964C8ED8E}" type="slidenum">
              <a:rPr lang="en-US" smtClean="0"/>
              <a:t>5</a:t>
            </a:fld>
            <a:endParaRPr lang="en-US"/>
          </a:p>
        </p:txBody>
      </p:sp>
    </p:spTree>
    <p:extLst>
      <p:ext uri="{BB962C8B-B14F-4D97-AF65-F5344CB8AC3E}">
        <p14:creationId xmlns:p14="http://schemas.microsoft.com/office/powerpoint/2010/main" val="4292173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mention that we didn’t know if this was done but it already was and we looked at the paper and it seemed good so we moved on</a:t>
            </a:r>
            <a:endParaRPr lang="en-US" dirty="0"/>
          </a:p>
        </p:txBody>
      </p:sp>
      <p:sp>
        <p:nvSpPr>
          <p:cNvPr id="4" name="Slide Number Placeholder 3"/>
          <p:cNvSpPr>
            <a:spLocks noGrp="1"/>
          </p:cNvSpPr>
          <p:nvPr>
            <p:ph type="sldNum" sz="quarter" idx="10"/>
          </p:nvPr>
        </p:nvSpPr>
        <p:spPr/>
        <p:txBody>
          <a:bodyPr/>
          <a:lstStyle/>
          <a:p>
            <a:fld id="{778134C6-803E-440A-9F23-032964C8ED8E}" type="slidenum">
              <a:rPr lang="en-US" smtClean="0"/>
              <a:t>6</a:t>
            </a:fld>
            <a:endParaRPr lang="en-US"/>
          </a:p>
        </p:txBody>
      </p:sp>
    </p:spTree>
    <p:extLst>
      <p:ext uri="{BB962C8B-B14F-4D97-AF65-F5344CB8AC3E}">
        <p14:creationId xmlns:p14="http://schemas.microsoft.com/office/powerpoint/2010/main" val="1796100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134C6-803E-440A-9F23-032964C8ED8E}" type="slidenum">
              <a:rPr lang="en-US" smtClean="0"/>
              <a:t>10</a:t>
            </a:fld>
            <a:endParaRPr lang="en-US"/>
          </a:p>
        </p:txBody>
      </p:sp>
    </p:spTree>
    <p:extLst>
      <p:ext uri="{BB962C8B-B14F-4D97-AF65-F5344CB8AC3E}">
        <p14:creationId xmlns:p14="http://schemas.microsoft.com/office/powerpoint/2010/main" val="1221633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8134C6-803E-440A-9F23-032964C8ED8E}" type="slidenum">
              <a:rPr lang="en-US" smtClean="0"/>
              <a:t>11</a:t>
            </a:fld>
            <a:endParaRPr lang="en-US"/>
          </a:p>
        </p:txBody>
      </p:sp>
    </p:spTree>
    <p:extLst>
      <p:ext uri="{BB962C8B-B14F-4D97-AF65-F5344CB8AC3E}">
        <p14:creationId xmlns:p14="http://schemas.microsoft.com/office/powerpoint/2010/main" val="1595637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EA73C93-C553-4D43-BCCD-AA23D18F847F}" type="datetimeFigureOut">
              <a:rPr lang="en-US" smtClean="0"/>
              <a:t>4/5/2017</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65E0D89D-AA90-4492-89DB-525D58125A4F}" type="slidenum">
              <a:rPr lang="en-US" smtClean="0"/>
              <a:t>‹#›</a:t>
            </a:fld>
            <a:endParaRPr lang="en-US"/>
          </a:p>
        </p:txBody>
      </p:sp>
    </p:spTree>
    <p:extLst>
      <p:ext uri="{BB962C8B-B14F-4D97-AF65-F5344CB8AC3E}">
        <p14:creationId xmlns:p14="http://schemas.microsoft.com/office/powerpoint/2010/main" val="79889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A73C93-C553-4D43-BCCD-AA23D18F847F}"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0D89D-AA90-4492-89DB-525D58125A4F}" type="slidenum">
              <a:rPr lang="en-US" smtClean="0"/>
              <a:t>‹#›</a:t>
            </a:fld>
            <a:endParaRPr lang="en-US"/>
          </a:p>
        </p:txBody>
      </p:sp>
    </p:spTree>
    <p:extLst>
      <p:ext uri="{BB962C8B-B14F-4D97-AF65-F5344CB8AC3E}">
        <p14:creationId xmlns:p14="http://schemas.microsoft.com/office/powerpoint/2010/main" val="306402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A73C93-C553-4D43-BCCD-AA23D18F847F}"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0D89D-AA90-4492-89DB-525D58125A4F}" type="slidenum">
              <a:rPr lang="en-US" smtClean="0"/>
              <a:t>‹#›</a:t>
            </a:fld>
            <a:endParaRPr lang="en-US"/>
          </a:p>
        </p:txBody>
      </p:sp>
    </p:spTree>
    <p:extLst>
      <p:ext uri="{BB962C8B-B14F-4D97-AF65-F5344CB8AC3E}">
        <p14:creationId xmlns:p14="http://schemas.microsoft.com/office/powerpoint/2010/main" val="3980363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A73C93-C553-4D43-BCCD-AA23D18F847F}"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0D89D-AA90-4492-89DB-525D58125A4F}" type="slidenum">
              <a:rPr lang="en-US" smtClean="0"/>
              <a:t>‹#›</a:t>
            </a:fld>
            <a:endParaRPr lang="en-US"/>
          </a:p>
        </p:txBody>
      </p:sp>
    </p:spTree>
    <p:extLst>
      <p:ext uri="{BB962C8B-B14F-4D97-AF65-F5344CB8AC3E}">
        <p14:creationId xmlns:p14="http://schemas.microsoft.com/office/powerpoint/2010/main" val="2636536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A73C93-C553-4D43-BCCD-AA23D18F847F}"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E0D89D-AA90-4492-89DB-525D58125A4F}" type="slidenum">
              <a:rPr lang="en-US" smtClean="0"/>
              <a:t>‹#›</a:t>
            </a:fld>
            <a:endParaRPr lang="en-US"/>
          </a:p>
        </p:txBody>
      </p:sp>
    </p:spTree>
    <p:extLst>
      <p:ext uri="{BB962C8B-B14F-4D97-AF65-F5344CB8AC3E}">
        <p14:creationId xmlns:p14="http://schemas.microsoft.com/office/powerpoint/2010/main" val="150844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A73C93-C553-4D43-BCCD-AA23D18F847F}" type="datetimeFigureOut">
              <a:rPr lang="en-US" smtClean="0"/>
              <a:t>4/5/2017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E0D89D-AA90-4492-89DB-525D58125A4F}" type="slidenum">
              <a:rPr lang="en-US" smtClean="0"/>
              <a:t>‹#›</a:t>
            </a:fld>
            <a:endParaRPr lang="en-US"/>
          </a:p>
        </p:txBody>
      </p:sp>
    </p:spTree>
    <p:extLst>
      <p:ext uri="{BB962C8B-B14F-4D97-AF65-F5344CB8AC3E}">
        <p14:creationId xmlns:p14="http://schemas.microsoft.com/office/powerpoint/2010/main" val="3768259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A73C93-C553-4D43-BCCD-AA23D18F847F}" type="datetimeFigureOut">
              <a:rPr lang="en-US" smtClean="0"/>
              <a:t>4/5/2017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E0D89D-AA90-4492-89DB-525D58125A4F}" type="slidenum">
              <a:rPr lang="en-US" smtClean="0"/>
              <a:t>‹#›</a:t>
            </a:fld>
            <a:endParaRPr lang="en-US"/>
          </a:p>
        </p:txBody>
      </p:sp>
    </p:spTree>
    <p:extLst>
      <p:ext uri="{BB962C8B-B14F-4D97-AF65-F5344CB8AC3E}">
        <p14:creationId xmlns:p14="http://schemas.microsoft.com/office/powerpoint/2010/main" val="3375723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A73C93-C553-4D43-BCCD-AA23D18F847F}" type="datetimeFigureOut">
              <a:rPr lang="en-US" smtClean="0"/>
              <a:t>4/5/2017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E0D89D-AA90-4492-89DB-525D58125A4F}" type="slidenum">
              <a:rPr lang="en-US" smtClean="0"/>
              <a:t>‹#›</a:t>
            </a:fld>
            <a:endParaRPr lang="en-US"/>
          </a:p>
        </p:txBody>
      </p:sp>
    </p:spTree>
    <p:extLst>
      <p:ext uri="{BB962C8B-B14F-4D97-AF65-F5344CB8AC3E}">
        <p14:creationId xmlns:p14="http://schemas.microsoft.com/office/powerpoint/2010/main" val="2645187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A73C93-C553-4D43-BCCD-AA23D18F847F}" type="datetimeFigureOut">
              <a:rPr lang="en-US" smtClean="0"/>
              <a:t>4/5/2017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E0D89D-AA90-4492-89DB-525D58125A4F}" type="slidenum">
              <a:rPr lang="en-US" smtClean="0"/>
              <a:t>‹#›</a:t>
            </a:fld>
            <a:endParaRPr lang="en-US"/>
          </a:p>
        </p:txBody>
      </p:sp>
    </p:spTree>
    <p:extLst>
      <p:ext uri="{BB962C8B-B14F-4D97-AF65-F5344CB8AC3E}">
        <p14:creationId xmlns:p14="http://schemas.microsoft.com/office/powerpoint/2010/main" val="482819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5EA73C93-C553-4D43-BCCD-AA23D18F847F}" type="datetimeFigureOut">
              <a:rPr lang="en-US" smtClean="0"/>
              <a:t>4/5/2017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65E0D89D-AA90-4492-89DB-525D58125A4F}" type="slidenum">
              <a:rPr lang="en-US" smtClean="0"/>
              <a:t>‹#›</a:t>
            </a:fld>
            <a:endParaRPr lang="en-US"/>
          </a:p>
        </p:txBody>
      </p:sp>
    </p:spTree>
    <p:extLst>
      <p:ext uri="{BB962C8B-B14F-4D97-AF65-F5344CB8AC3E}">
        <p14:creationId xmlns:p14="http://schemas.microsoft.com/office/powerpoint/2010/main" val="2295644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EA73C93-C553-4D43-BCCD-AA23D18F847F}" type="datetimeFigureOut">
              <a:rPr lang="en-US" smtClean="0"/>
              <a:t>4/5/2017</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65E0D89D-AA90-4492-89DB-525D58125A4F}" type="slidenum">
              <a:rPr lang="en-US" smtClean="0"/>
              <a:t>‹#›</a:t>
            </a:fld>
            <a:endParaRPr lang="en-US"/>
          </a:p>
        </p:txBody>
      </p:sp>
    </p:spTree>
    <p:extLst>
      <p:ext uri="{BB962C8B-B14F-4D97-AF65-F5344CB8AC3E}">
        <p14:creationId xmlns:p14="http://schemas.microsoft.com/office/powerpoint/2010/main" val="319594786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EA73C93-C553-4D43-BCCD-AA23D18F847F}" type="datetimeFigureOut">
              <a:rPr lang="en-US" smtClean="0"/>
              <a:t>4/5/2017</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65E0D89D-AA90-4492-89DB-525D58125A4F}" type="slidenum">
              <a:rPr lang="en-US" smtClean="0"/>
              <a:t>‹#›</a:t>
            </a:fld>
            <a:endParaRPr lang="en-US"/>
          </a:p>
        </p:txBody>
      </p:sp>
    </p:spTree>
    <p:extLst>
      <p:ext uri="{BB962C8B-B14F-4D97-AF65-F5344CB8AC3E}">
        <p14:creationId xmlns:p14="http://schemas.microsoft.com/office/powerpoint/2010/main" val="33580732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tmp"/><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a:t>Automatic Identification of Critical Areas of the Head and Neck for Refined Dose-Toxicity Analysis in Radiotherapy</a:t>
            </a:r>
          </a:p>
        </p:txBody>
      </p:sp>
      <p:sp>
        <p:nvSpPr>
          <p:cNvPr id="3" name="Subtitle 2"/>
          <p:cNvSpPr>
            <a:spLocks noGrp="1"/>
          </p:cNvSpPr>
          <p:nvPr>
            <p:ph type="subTitle" idx="1"/>
          </p:nvPr>
        </p:nvSpPr>
        <p:spPr/>
        <p:txBody>
          <a:bodyPr>
            <a:normAutofit lnSpcReduction="10000"/>
          </a:bodyPr>
          <a:lstStyle/>
          <a:p>
            <a:r>
              <a:rPr lang="en-US" dirty="0"/>
              <a:t>Chris </a:t>
            </a:r>
            <a:r>
              <a:rPr lang="en-US" dirty="0" err="1"/>
              <a:t>Micek</a:t>
            </a:r>
            <a:r>
              <a:rPr lang="en-US" dirty="0"/>
              <a:t>, Julie Shade, </a:t>
            </a:r>
            <a:r>
              <a:rPr lang="en-US" dirty="0" err="1"/>
              <a:t>Arun</a:t>
            </a:r>
            <a:r>
              <a:rPr lang="en-US" dirty="0"/>
              <a:t> </a:t>
            </a:r>
            <a:r>
              <a:rPr lang="en-US" dirty="0" err="1"/>
              <a:t>Raghavan</a:t>
            </a:r>
            <a:endParaRPr lang="en-US" dirty="0"/>
          </a:p>
          <a:p>
            <a:r>
              <a:rPr lang="en-US" dirty="0"/>
              <a:t>Group 10</a:t>
            </a:r>
          </a:p>
          <a:p>
            <a:r>
              <a:rPr lang="en-US" dirty="0"/>
              <a:t>Mentors: Dr. Todd McNutt, Sierra Cheng</a:t>
            </a:r>
          </a:p>
        </p:txBody>
      </p:sp>
    </p:spTree>
    <p:extLst>
      <p:ext uri="{BB962C8B-B14F-4D97-AF65-F5344CB8AC3E}">
        <p14:creationId xmlns:p14="http://schemas.microsoft.com/office/powerpoint/2010/main" val="3765408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656" y="0"/>
            <a:ext cx="10772775" cy="1168168"/>
          </a:xfrm>
        </p:spPr>
        <p:txBody>
          <a:bodyPr/>
          <a:lstStyle/>
          <a:p>
            <a:r>
              <a:rPr lang="en-US" dirty="0"/>
              <a:t>Simple</a:t>
            </a:r>
            <a:r>
              <a:rPr lang="en-US"/>
              <a:t> Region </a:t>
            </a:r>
            <a:r>
              <a:rPr lang="en-US" dirty="0"/>
              <a:t>Identification</a:t>
            </a:r>
          </a:p>
        </p:txBody>
      </p:sp>
      <p:pic>
        <p:nvPicPr>
          <p:cNvPr id="4" name="Picture 3"/>
          <p:cNvPicPr>
            <a:picLocks noChangeAspect="1"/>
          </p:cNvPicPr>
          <p:nvPr/>
        </p:nvPicPr>
        <p:blipFill rotWithShape="1">
          <a:blip r:embed="rId3"/>
          <a:srcRect l="34583" t="32117" r="35667" b="29406"/>
          <a:stretch/>
        </p:blipFill>
        <p:spPr>
          <a:xfrm>
            <a:off x="5968876" y="1295830"/>
            <a:ext cx="1828800" cy="1330427"/>
          </a:xfrm>
          <a:prstGeom prst="rect">
            <a:avLst/>
          </a:prstGeom>
        </p:spPr>
      </p:pic>
      <p:pic>
        <p:nvPicPr>
          <p:cNvPr id="6" name="Picture 5"/>
          <p:cNvPicPr>
            <a:picLocks noChangeAspect="1"/>
          </p:cNvPicPr>
          <p:nvPr/>
        </p:nvPicPr>
        <p:blipFill rotWithShape="1">
          <a:blip r:embed="rId4"/>
          <a:srcRect l="35500" t="33397" r="35835" b="29702"/>
          <a:stretch/>
        </p:blipFill>
        <p:spPr>
          <a:xfrm>
            <a:off x="5968876" y="2625219"/>
            <a:ext cx="1828800" cy="1324270"/>
          </a:xfrm>
          <a:prstGeom prst="rect">
            <a:avLst/>
          </a:prstGeom>
        </p:spPr>
      </p:pic>
      <p:pic>
        <p:nvPicPr>
          <p:cNvPr id="7" name="Picture 6"/>
          <p:cNvPicPr>
            <a:picLocks noChangeAspect="1"/>
          </p:cNvPicPr>
          <p:nvPr/>
        </p:nvPicPr>
        <p:blipFill rotWithShape="1">
          <a:blip r:embed="rId5"/>
          <a:srcRect l="35167" t="34401" r="37333" b="29852"/>
          <a:stretch/>
        </p:blipFill>
        <p:spPr>
          <a:xfrm>
            <a:off x="3969770" y="1295830"/>
            <a:ext cx="1828800" cy="1337194"/>
          </a:xfrm>
          <a:prstGeom prst="rect">
            <a:avLst/>
          </a:prstGeom>
        </p:spPr>
      </p:pic>
      <p:pic>
        <p:nvPicPr>
          <p:cNvPr id="8" name="Picture 7"/>
          <p:cNvPicPr>
            <a:picLocks noChangeAspect="1"/>
          </p:cNvPicPr>
          <p:nvPr/>
        </p:nvPicPr>
        <p:blipFill rotWithShape="1">
          <a:blip r:embed="rId6"/>
          <a:srcRect l="35131" t="30952" r="35285" b="30888"/>
          <a:stretch/>
        </p:blipFill>
        <p:spPr>
          <a:xfrm>
            <a:off x="3969770" y="2622578"/>
            <a:ext cx="1828800" cy="1326911"/>
          </a:xfrm>
          <a:prstGeom prst="rect">
            <a:avLst/>
          </a:prstGeom>
        </p:spPr>
      </p:pic>
      <p:pic>
        <p:nvPicPr>
          <p:cNvPr id="9" name="Picture 8"/>
          <p:cNvPicPr>
            <a:picLocks noChangeAspect="1"/>
          </p:cNvPicPr>
          <p:nvPr/>
        </p:nvPicPr>
        <p:blipFill rotWithShape="1">
          <a:blip r:embed="rId7"/>
          <a:srcRect l="37000" t="33586" r="37430" b="33258"/>
          <a:stretch/>
        </p:blipFill>
        <p:spPr>
          <a:xfrm>
            <a:off x="1969014" y="1298000"/>
            <a:ext cx="1830450" cy="1335024"/>
          </a:xfrm>
          <a:prstGeom prst="rect">
            <a:avLst/>
          </a:prstGeom>
        </p:spPr>
      </p:pic>
      <p:pic>
        <p:nvPicPr>
          <p:cNvPr id="10" name="Picture 9"/>
          <p:cNvPicPr>
            <a:picLocks noChangeAspect="1"/>
          </p:cNvPicPr>
          <p:nvPr/>
        </p:nvPicPr>
        <p:blipFill rotWithShape="1">
          <a:blip r:embed="rId8"/>
          <a:srcRect l="36417" t="32779" r="37532" b="34889"/>
          <a:stretch/>
        </p:blipFill>
        <p:spPr>
          <a:xfrm>
            <a:off x="1969014" y="2674197"/>
            <a:ext cx="1828800" cy="1276680"/>
          </a:xfrm>
          <a:prstGeom prst="rect">
            <a:avLst/>
          </a:prstGeom>
        </p:spPr>
      </p:pic>
      <p:pic>
        <p:nvPicPr>
          <p:cNvPr id="11" name="Picture 10"/>
          <p:cNvPicPr>
            <a:picLocks noChangeAspect="1"/>
          </p:cNvPicPr>
          <p:nvPr/>
        </p:nvPicPr>
        <p:blipFill rotWithShape="1">
          <a:blip r:embed="rId9"/>
          <a:srcRect l="37000" t="32186" r="38153" b="33296"/>
          <a:stretch/>
        </p:blipFill>
        <p:spPr>
          <a:xfrm>
            <a:off x="1969014" y="3992050"/>
            <a:ext cx="1828800" cy="1336178"/>
          </a:xfrm>
          <a:prstGeom prst="rect">
            <a:avLst/>
          </a:prstGeom>
        </p:spPr>
      </p:pic>
      <p:pic>
        <p:nvPicPr>
          <p:cNvPr id="12" name="Picture 11"/>
          <p:cNvPicPr>
            <a:picLocks noChangeAspect="1"/>
          </p:cNvPicPr>
          <p:nvPr/>
        </p:nvPicPr>
        <p:blipFill rotWithShape="1">
          <a:blip r:embed="rId10"/>
          <a:srcRect l="35792" t="34835" r="36374" b="30741"/>
          <a:stretch/>
        </p:blipFill>
        <p:spPr>
          <a:xfrm>
            <a:off x="3967297" y="4055947"/>
            <a:ext cx="1828800" cy="1272281"/>
          </a:xfrm>
          <a:prstGeom prst="rect">
            <a:avLst/>
          </a:prstGeom>
        </p:spPr>
      </p:pic>
      <p:pic>
        <p:nvPicPr>
          <p:cNvPr id="13" name="Picture 12"/>
          <p:cNvPicPr>
            <a:picLocks noChangeAspect="1"/>
          </p:cNvPicPr>
          <p:nvPr/>
        </p:nvPicPr>
        <p:blipFill rotWithShape="1">
          <a:blip r:embed="rId11"/>
          <a:srcRect l="34894" t="30039" r="35606" b="30297"/>
          <a:stretch/>
        </p:blipFill>
        <p:spPr>
          <a:xfrm>
            <a:off x="5968876" y="3986921"/>
            <a:ext cx="1828800" cy="1383116"/>
          </a:xfrm>
          <a:prstGeom prst="rect">
            <a:avLst/>
          </a:prstGeom>
        </p:spPr>
      </p:pic>
      <p:pic>
        <p:nvPicPr>
          <p:cNvPr id="14" name="Picture 13"/>
          <p:cNvPicPr>
            <a:picLocks noChangeAspect="1"/>
          </p:cNvPicPr>
          <p:nvPr/>
        </p:nvPicPr>
        <p:blipFill rotWithShape="1">
          <a:blip r:embed="rId12"/>
          <a:srcRect l="35583" t="33296" r="35916" b="32963"/>
          <a:stretch/>
        </p:blipFill>
        <p:spPr>
          <a:xfrm>
            <a:off x="7967982" y="1295830"/>
            <a:ext cx="1828800" cy="1217863"/>
          </a:xfrm>
          <a:prstGeom prst="rect">
            <a:avLst/>
          </a:prstGeom>
        </p:spPr>
      </p:pic>
      <p:pic>
        <p:nvPicPr>
          <p:cNvPr id="15" name="Picture 14"/>
          <p:cNvPicPr>
            <a:picLocks noChangeAspect="1"/>
          </p:cNvPicPr>
          <p:nvPr/>
        </p:nvPicPr>
        <p:blipFill rotWithShape="1">
          <a:blip r:embed="rId13"/>
          <a:srcRect l="35082" t="30522" r="35607" b="30148"/>
          <a:stretch/>
        </p:blipFill>
        <p:spPr>
          <a:xfrm>
            <a:off x="7965160" y="3986921"/>
            <a:ext cx="1828800" cy="1380327"/>
          </a:xfrm>
          <a:prstGeom prst="rect">
            <a:avLst/>
          </a:prstGeom>
        </p:spPr>
      </p:pic>
      <p:pic>
        <p:nvPicPr>
          <p:cNvPr id="16" name="Picture 15"/>
          <p:cNvPicPr>
            <a:picLocks noChangeAspect="1"/>
          </p:cNvPicPr>
          <p:nvPr/>
        </p:nvPicPr>
        <p:blipFill rotWithShape="1">
          <a:blip r:embed="rId14"/>
          <a:srcRect l="35000" t="33903" r="35419" b="33333"/>
          <a:stretch/>
        </p:blipFill>
        <p:spPr>
          <a:xfrm>
            <a:off x="7967159" y="2633024"/>
            <a:ext cx="1828800" cy="1316465"/>
          </a:xfrm>
          <a:prstGeom prst="rect">
            <a:avLst/>
          </a:prstGeom>
        </p:spPr>
      </p:pic>
      <p:sp>
        <p:nvSpPr>
          <p:cNvPr id="17" name="TextBox 16"/>
          <p:cNvSpPr txBox="1"/>
          <p:nvPr/>
        </p:nvSpPr>
        <p:spPr>
          <a:xfrm>
            <a:off x="364783" y="1535921"/>
            <a:ext cx="1528698" cy="4801314"/>
          </a:xfrm>
          <a:prstGeom prst="rect">
            <a:avLst/>
          </a:prstGeom>
          <a:noFill/>
        </p:spPr>
        <p:txBody>
          <a:bodyPr wrap="square" rtlCol="0">
            <a:spAutoFit/>
          </a:bodyPr>
          <a:lstStyle/>
          <a:p>
            <a:pPr algn="r"/>
            <a:r>
              <a:rPr lang="en-US" dirty="0"/>
              <a:t>Statistical</a:t>
            </a:r>
          </a:p>
          <a:p>
            <a:pPr algn="r"/>
            <a:r>
              <a:rPr lang="en-US" dirty="0"/>
              <a:t>Atlas</a:t>
            </a:r>
          </a:p>
          <a:p>
            <a:pPr algn="r"/>
            <a:endParaRPr lang="en-US" dirty="0"/>
          </a:p>
          <a:p>
            <a:pPr algn="r"/>
            <a:endParaRPr lang="en-US" dirty="0"/>
          </a:p>
          <a:p>
            <a:pPr algn="r"/>
            <a:endParaRPr lang="en-US" dirty="0"/>
          </a:p>
          <a:p>
            <a:pPr algn="r"/>
            <a:endParaRPr lang="en-US" dirty="0"/>
          </a:p>
          <a:p>
            <a:pPr algn="r"/>
            <a:r>
              <a:rPr lang="en-US" dirty="0" err="1"/>
              <a:t>PatID</a:t>
            </a:r>
            <a:r>
              <a:rPr lang="en-US" dirty="0"/>
              <a:t> = 904</a:t>
            </a:r>
          </a:p>
          <a:p>
            <a:pPr algn="r"/>
            <a:endParaRPr lang="en-US" dirty="0"/>
          </a:p>
          <a:p>
            <a:pPr algn="r"/>
            <a:endParaRPr lang="en-US" dirty="0"/>
          </a:p>
          <a:p>
            <a:pPr algn="r"/>
            <a:endParaRPr lang="en-US" dirty="0"/>
          </a:p>
          <a:p>
            <a:pPr algn="r"/>
            <a:endParaRPr lang="en-US" dirty="0"/>
          </a:p>
          <a:p>
            <a:pPr algn="r"/>
            <a:r>
              <a:rPr lang="en-US" dirty="0" err="1"/>
              <a:t>PatID</a:t>
            </a:r>
            <a:r>
              <a:rPr lang="en-US" dirty="0"/>
              <a:t> = 1159</a:t>
            </a:r>
          </a:p>
          <a:p>
            <a:pPr algn="r"/>
            <a:endParaRPr lang="en-US" dirty="0"/>
          </a:p>
          <a:p>
            <a:pPr algn="r"/>
            <a:endParaRPr lang="en-US" dirty="0"/>
          </a:p>
          <a:p>
            <a:pPr algn="r"/>
            <a:endParaRPr lang="en-US" dirty="0"/>
          </a:p>
          <a:p>
            <a:pPr algn="r"/>
            <a:endParaRPr lang="en-US" dirty="0"/>
          </a:p>
          <a:p>
            <a:pPr algn="r"/>
            <a:r>
              <a:rPr lang="en-US" dirty="0" err="1"/>
              <a:t>PatID</a:t>
            </a:r>
            <a:r>
              <a:rPr lang="en-US" dirty="0"/>
              <a:t> = 1369</a:t>
            </a:r>
          </a:p>
        </p:txBody>
      </p:sp>
      <p:sp>
        <p:nvSpPr>
          <p:cNvPr id="18" name="TextBox 17"/>
          <p:cNvSpPr txBox="1"/>
          <p:nvPr/>
        </p:nvSpPr>
        <p:spPr>
          <a:xfrm>
            <a:off x="1888108" y="926498"/>
            <a:ext cx="7931915" cy="369332"/>
          </a:xfrm>
          <a:prstGeom prst="rect">
            <a:avLst/>
          </a:prstGeom>
          <a:noFill/>
        </p:spPr>
        <p:txBody>
          <a:bodyPr wrap="square" rtlCol="0">
            <a:spAutoFit/>
          </a:bodyPr>
          <a:lstStyle/>
          <a:p>
            <a:r>
              <a:rPr lang="en-US" b="1" dirty="0"/>
              <a:t>A                                     B                                    C                                    D	</a:t>
            </a:r>
          </a:p>
        </p:txBody>
      </p:sp>
      <p:pic>
        <p:nvPicPr>
          <p:cNvPr id="19" name="Picture 18"/>
          <p:cNvPicPr>
            <a:picLocks noChangeAspect="1"/>
          </p:cNvPicPr>
          <p:nvPr/>
        </p:nvPicPr>
        <p:blipFill rotWithShape="1">
          <a:blip r:embed="rId15"/>
          <a:srcRect l="35058" t="33407" r="35526" b="33260"/>
          <a:stretch/>
        </p:blipFill>
        <p:spPr>
          <a:xfrm>
            <a:off x="7965160" y="5469093"/>
            <a:ext cx="1828800" cy="1226626"/>
          </a:xfrm>
          <a:prstGeom prst="rect">
            <a:avLst/>
          </a:prstGeom>
        </p:spPr>
      </p:pic>
      <p:pic>
        <p:nvPicPr>
          <p:cNvPr id="20" name="Picture 19"/>
          <p:cNvPicPr>
            <a:picLocks noChangeAspect="1"/>
          </p:cNvPicPr>
          <p:nvPr/>
        </p:nvPicPr>
        <p:blipFill rotWithShape="1">
          <a:blip r:embed="rId16"/>
          <a:srcRect l="47917" t="35037" r="26000" b="31333"/>
          <a:stretch/>
        </p:blipFill>
        <p:spPr>
          <a:xfrm>
            <a:off x="2006506" y="5369401"/>
            <a:ext cx="1828800" cy="1326318"/>
          </a:xfrm>
          <a:prstGeom prst="rect">
            <a:avLst/>
          </a:prstGeom>
        </p:spPr>
      </p:pic>
      <p:pic>
        <p:nvPicPr>
          <p:cNvPr id="21" name="Picture 20"/>
          <p:cNvPicPr>
            <a:picLocks noChangeAspect="1"/>
          </p:cNvPicPr>
          <p:nvPr/>
        </p:nvPicPr>
        <p:blipFill rotWithShape="1">
          <a:blip r:embed="rId17"/>
          <a:srcRect l="39334" t="59037" r="33916" b="7186"/>
          <a:stretch/>
        </p:blipFill>
        <p:spPr>
          <a:xfrm>
            <a:off x="3972592" y="5396758"/>
            <a:ext cx="1828800" cy="1298961"/>
          </a:xfrm>
          <a:prstGeom prst="rect">
            <a:avLst/>
          </a:prstGeom>
        </p:spPr>
      </p:pic>
      <p:pic>
        <p:nvPicPr>
          <p:cNvPr id="22" name="Picture 21"/>
          <p:cNvPicPr>
            <a:picLocks noChangeAspect="1"/>
          </p:cNvPicPr>
          <p:nvPr/>
        </p:nvPicPr>
        <p:blipFill rotWithShape="1">
          <a:blip r:embed="rId18"/>
          <a:srcRect l="17416" t="26444" r="53000" b="36371"/>
          <a:stretch/>
        </p:blipFill>
        <p:spPr>
          <a:xfrm>
            <a:off x="5968876" y="5407470"/>
            <a:ext cx="1828800" cy="1293039"/>
          </a:xfrm>
          <a:prstGeom prst="rect">
            <a:avLst/>
          </a:prstGeom>
        </p:spPr>
      </p:pic>
      <p:sp>
        <p:nvSpPr>
          <p:cNvPr id="23" name="TextBox 22"/>
          <p:cNvSpPr txBox="1"/>
          <p:nvPr/>
        </p:nvSpPr>
        <p:spPr>
          <a:xfrm>
            <a:off x="10191750" y="1295829"/>
            <a:ext cx="2000250" cy="4278094"/>
          </a:xfrm>
          <a:prstGeom prst="rect">
            <a:avLst/>
          </a:prstGeom>
          <a:noFill/>
        </p:spPr>
        <p:txBody>
          <a:bodyPr wrap="square" rtlCol="0">
            <a:spAutoFit/>
          </a:bodyPr>
          <a:lstStyle/>
          <a:p>
            <a:r>
              <a:rPr lang="en-US" sz="1600" i="1" dirty="0"/>
              <a:t>Fig. 5: </a:t>
            </a:r>
            <a:r>
              <a:rPr lang="en-US" sz="1600" dirty="0"/>
              <a:t>Registration of a statistical atlas plus a 2x2x2 cm region to three randomly selected test patients (who were not included in statistical atlas) with four test case: (A) cube outside of anatomy, (B) cube surrounding left eye, (C) cube completely inside anatomical structure (brain), (D) Cube crossing boundary of anatomical structure</a:t>
            </a:r>
            <a:endParaRPr lang="en-US" sz="1600" i="1" dirty="0"/>
          </a:p>
        </p:txBody>
      </p:sp>
      <p:cxnSp>
        <p:nvCxnSpPr>
          <p:cNvPr id="25" name="Straight Connector 24"/>
          <p:cNvCxnSpPr/>
          <p:nvPr/>
        </p:nvCxnSpPr>
        <p:spPr>
          <a:xfrm>
            <a:off x="528447" y="2622578"/>
            <a:ext cx="93723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28195" y="3936578"/>
            <a:ext cx="9372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30352" y="5367248"/>
            <a:ext cx="9372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886200" y="1295829"/>
            <a:ext cx="0" cy="53685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5876925" y="1298448"/>
            <a:ext cx="0" cy="53685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7867650" y="1298448"/>
            <a:ext cx="0" cy="53685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88108" y="1295829"/>
            <a:ext cx="0" cy="53685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676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943" y="-18902"/>
            <a:ext cx="10772775" cy="1658198"/>
          </a:xfrm>
        </p:spPr>
        <p:txBody>
          <a:bodyPr>
            <a:normAutofit/>
          </a:bodyPr>
          <a:lstStyle/>
          <a:p>
            <a:r>
              <a:rPr lang="en-US" dirty="0">
                <a:solidFill>
                  <a:srgbClr val="50B4C8"/>
                </a:solidFill>
              </a:rPr>
              <a:t>Cons</a:t>
            </a:r>
            <a:r>
              <a:rPr lang="en-US">
                <a:solidFill>
                  <a:srgbClr val="50B4C8"/>
                </a:solidFill>
              </a:rPr>
              <a:t> of this approach:</a:t>
            </a:r>
            <a:br>
              <a:rPr lang="en-US">
                <a:solidFill>
                  <a:schemeClr val="tx1"/>
                </a:solidFill>
              </a:rPr>
            </a:br>
            <a:endParaRPr lang="en-US" dirty="0">
              <a:solidFill>
                <a:schemeClr val="tx1"/>
              </a:solidFill>
              <a:latin typeface="Calibri Light"/>
            </a:endParaRPr>
          </a:p>
        </p:txBody>
      </p:sp>
      <p:cxnSp>
        <p:nvCxnSpPr>
          <p:cNvPr id="8" name="Straight Arrow Connector 12"/>
          <p:cNvCxnSpPr/>
          <p:nvPr/>
        </p:nvCxnSpPr>
        <p:spPr>
          <a:xfrm>
            <a:off x="3832030" y="4614227"/>
            <a:ext cx="855618" cy="532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13"/>
          <p:cNvCxnSpPr>
            <a:cxnSpLocks/>
          </p:cNvCxnSpPr>
          <p:nvPr/>
        </p:nvCxnSpPr>
        <p:spPr>
          <a:xfrm flipV="1">
            <a:off x="3764793" y="2184501"/>
            <a:ext cx="796835" cy="662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14"/>
          <p:cNvCxnSpPr>
            <a:cxnSpLocks/>
          </p:cNvCxnSpPr>
          <p:nvPr/>
        </p:nvCxnSpPr>
        <p:spPr>
          <a:xfrm flipV="1">
            <a:off x="5780308" y="2237792"/>
            <a:ext cx="982980" cy="4958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4" name="Content Placeholder 3" descr="AtlasBefore.jpg"/>
          <p:cNvPicPr>
            <a:picLocks noGrp="1" noChangeAspect="1"/>
          </p:cNvPicPr>
          <p:nvPr>
            <p:ph idx="1"/>
          </p:nvPr>
        </p:nvPicPr>
        <p:blipFill>
          <a:blip r:embed="rId3"/>
          <a:stretch>
            <a:fillRect/>
          </a:stretch>
        </p:blipFill>
        <p:spPr>
          <a:xfrm>
            <a:off x="552647" y="1800225"/>
            <a:ext cx="5021469" cy="3762375"/>
          </a:xfrm>
        </p:spPr>
      </p:pic>
      <p:pic>
        <p:nvPicPr>
          <p:cNvPr id="14" name="Picture 16" descr="AtlasAfter.jpg"/>
          <p:cNvPicPr>
            <a:picLocks noChangeAspect="1"/>
          </p:cNvPicPr>
          <p:nvPr/>
        </p:nvPicPr>
        <p:blipFill>
          <a:blip r:embed="rId4"/>
          <a:stretch>
            <a:fillRect/>
          </a:stretch>
        </p:blipFill>
        <p:spPr>
          <a:xfrm>
            <a:off x="7051018" y="548714"/>
            <a:ext cx="3783284" cy="2835994"/>
          </a:xfrm>
          <a:prstGeom prst="rect">
            <a:avLst/>
          </a:prstGeom>
        </p:spPr>
      </p:pic>
      <p:sp>
        <p:nvSpPr>
          <p:cNvPr id="15" name="TextBox 17"/>
          <p:cNvSpPr txBox="1"/>
          <p:nvPr/>
        </p:nvSpPr>
        <p:spPr>
          <a:xfrm>
            <a:off x="6078538" y="3428854"/>
            <a:ext cx="4751387" cy="34163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000000"/>
                </a:solidFill>
                <a:latin typeface="Calibri Light"/>
              </a:rPr>
              <a:t>Accurate, but costly:</a:t>
            </a:r>
          </a:p>
          <a:p>
            <a:pPr algn="ctr"/>
            <a:endParaRPr lang="en-US" dirty="0">
              <a:solidFill>
                <a:srgbClr val="000000"/>
              </a:solidFill>
              <a:latin typeface="Calibri Light"/>
            </a:endParaRPr>
          </a:p>
          <a:p>
            <a:r>
              <a:rPr lang="en-US" dirty="0">
                <a:solidFill>
                  <a:srgbClr val="000000"/>
                </a:solidFill>
                <a:latin typeface="Calibri Light"/>
              </a:rPr>
              <a:t>- Runtime: 200-240 seconds for registration and sector delineation.</a:t>
            </a:r>
          </a:p>
          <a:p>
            <a:r>
              <a:rPr lang="en-US" dirty="0">
                <a:solidFill>
                  <a:srgbClr val="000000"/>
                </a:solidFill>
                <a:latin typeface="Calibri Light"/>
              </a:rPr>
              <a:t>-Downsampling randomly adversely affects accuracy.</a:t>
            </a:r>
          </a:p>
          <a:p>
            <a:r>
              <a:rPr lang="en-US" dirty="0">
                <a:solidFill>
                  <a:srgbClr val="000000"/>
                </a:solidFill>
                <a:latin typeface="Calibri Light"/>
              </a:rPr>
              <a:t>- Uniform downsampling can reduce accuracy significantly depending on patient anatomy.</a:t>
            </a:r>
          </a:p>
          <a:p>
            <a:r>
              <a:rPr lang="en-US" dirty="0">
                <a:solidFill>
                  <a:srgbClr val="000000"/>
                </a:solidFill>
                <a:latin typeface="Calibri Light"/>
              </a:rPr>
              <a:t>- Next steps are to find a happy medium between accuracy and runtime.</a:t>
            </a:r>
          </a:p>
          <a:p>
            <a:pPr algn="ctr"/>
            <a:endParaRPr lang="en-US" dirty="0">
              <a:solidFill>
                <a:srgbClr val="000000"/>
              </a:solidFill>
              <a:latin typeface="Calibri Light"/>
            </a:endParaRPr>
          </a:p>
          <a:p>
            <a:pPr algn="ctr"/>
            <a:endParaRPr lang="en-US" dirty="0">
              <a:solidFill>
                <a:srgbClr val="000000"/>
              </a:solidFill>
              <a:latin typeface="Calibri Light"/>
            </a:endParaRPr>
          </a:p>
        </p:txBody>
      </p:sp>
    </p:spTree>
    <p:extLst>
      <p:ext uri="{BB962C8B-B14F-4D97-AF65-F5344CB8AC3E}">
        <p14:creationId xmlns:p14="http://schemas.microsoft.com/office/powerpoint/2010/main" val="606497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656" y="0"/>
            <a:ext cx="6972607" cy="1658198"/>
          </a:xfrm>
        </p:spPr>
        <p:txBody>
          <a:bodyPr/>
          <a:lstStyle/>
          <a:p>
            <a:r>
              <a:rPr lang="en-US" dirty="0"/>
              <a:t>Validation</a:t>
            </a: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9926" y="5436753"/>
            <a:ext cx="3637066" cy="964041"/>
          </a:xfrm>
          <a:prstGeom prst="rect">
            <a:avLst/>
          </a:prstGeom>
        </p:spPr>
      </p:pic>
      <p:sp>
        <p:nvSpPr>
          <p:cNvPr id="3" name="Content Placeholder 2"/>
          <p:cNvSpPr>
            <a:spLocks noGrp="1"/>
          </p:cNvSpPr>
          <p:nvPr>
            <p:ph idx="1"/>
          </p:nvPr>
        </p:nvSpPr>
        <p:spPr>
          <a:xfrm>
            <a:off x="676656" y="2011679"/>
            <a:ext cx="10866466" cy="4470084"/>
          </a:xfrm>
        </p:spPr>
        <p:txBody>
          <a:bodyPr wrap="square">
            <a:normAutofit lnSpcReduction="10000"/>
          </a:bodyPr>
          <a:lstStyle/>
          <a:p>
            <a:pPr marL="0" indent="0">
              <a:lnSpc>
                <a:spcPct val="65000"/>
              </a:lnSpc>
              <a:buNone/>
            </a:pPr>
            <a:r>
              <a:rPr lang="en-US" sz="2200" b="1" dirty="0"/>
              <a:t>Procedure:</a:t>
            </a:r>
          </a:p>
          <a:p>
            <a:pPr marL="457200" indent="-457200" fontAlgn="base">
              <a:lnSpc>
                <a:spcPct val="100000"/>
              </a:lnSpc>
              <a:buFont typeface="+mj-lt"/>
              <a:buAutoNum type="arabicPeriod"/>
            </a:pPr>
            <a:r>
              <a:rPr lang="en-US" sz="2200" dirty="0"/>
              <a:t>Select 10 patients with chosen region subset (i.e. left eye, right eye, mandible)</a:t>
            </a:r>
          </a:p>
          <a:p>
            <a:pPr marL="457200" indent="-457200" fontAlgn="base">
              <a:lnSpc>
                <a:spcPct val="100000"/>
              </a:lnSpc>
              <a:buFont typeface="+mj-lt"/>
              <a:buAutoNum type="arabicPeriod"/>
            </a:pPr>
            <a:r>
              <a:rPr lang="en-US" sz="2200" dirty="0"/>
              <a:t>Generate 10 atlases, leaving out a different patient for each</a:t>
            </a:r>
          </a:p>
          <a:p>
            <a:pPr marL="457200" indent="-457200" fontAlgn="base">
              <a:lnSpc>
                <a:spcPct val="100000"/>
              </a:lnSpc>
              <a:buFont typeface="+mj-lt"/>
              <a:buAutoNum type="arabicPeriod"/>
            </a:pPr>
            <a:r>
              <a:rPr lang="en-US" sz="2200" dirty="0"/>
              <a:t>Register each atlas to the left-out patient, assess success/baseline variation among patients using dice coefficient</a:t>
            </a:r>
          </a:p>
          <a:p>
            <a:pPr marL="457200" indent="-457200" fontAlgn="base">
              <a:lnSpc>
                <a:spcPct val="100000"/>
              </a:lnSpc>
              <a:buFont typeface="+mj-lt"/>
              <a:buAutoNum type="arabicPeriod"/>
            </a:pPr>
            <a:r>
              <a:rPr lang="en-US" sz="2200" dirty="0"/>
              <a:t>Repeat atlas registration to patient, this time leaving out an organ in the patient and defining the “sector” in the atlas as the point cloud of the left-out organ</a:t>
            </a:r>
          </a:p>
          <a:p>
            <a:pPr marL="457200" indent="-457200" fontAlgn="base">
              <a:lnSpc>
                <a:spcPct val="100000"/>
              </a:lnSpc>
              <a:buFont typeface="+mj-lt"/>
              <a:buAutoNum type="arabicPeriod"/>
            </a:pPr>
            <a:r>
              <a:rPr lang="en-US" sz="2200" dirty="0"/>
              <a:t>Compute the dice coefficient between the predicted and actual position of the left-out organ to assess how well the atlas can predict the position of non-contoured anatomy</a:t>
            </a:r>
          </a:p>
          <a:p>
            <a:pPr marL="0" indent="0" fontAlgn="base">
              <a:lnSpc>
                <a:spcPct val="65000"/>
              </a:lnSpc>
              <a:buNone/>
            </a:pPr>
            <a:endParaRPr lang="en-US" sz="2200" dirty="0"/>
          </a:p>
          <a:p>
            <a:pPr marL="0" indent="0" fontAlgn="base">
              <a:lnSpc>
                <a:spcPct val="65000"/>
              </a:lnSpc>
              <a:buNone/>
            </a:pPr>
            <a:r>
              <a:rPr lang="en-US" sz="2200" b="1" dirty="0"/>
              <a:t>Status update: </a:t>
            </a:r>
            <a:r>
              <a:rPr lang="en-US" sz="2200" dirty="0"/>
              <a:t>Started, not complete.</a:t>
            </a:r>
          </a:p>
          <a:p>
            <a:pPr>
              <a:lnSpc>
                <a:spcPct val="65000"/>
              </a:lnSpc>
            </a:pPr>
            <a:endParaRPr lang="en-US" sz="2200" b="1" dirty="0"/>
          </a:p>
        </p:txBody>
      </p:sp>
    </p:spTree>
    <p:extLst>
      <p:ext uri="{BB962C8B-B14F-4D97-AF65-F5344CB8AC3E}">
        <p14:creationId xmlns:p14="http://schemas.microsoft.com/office/powerpoint/2010/main" val="1878782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Validation (cont.)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226" y="1983083"/>
            <a:ext cx="4148887" cy="3767137"/>
          </a:xfr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7946" y="846611"/>
            <a:ext cx="3637066" cy="96404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2173" y="2157729"/>
            <a:ext cx="4526719" cy="3969693"/>
          </a:xfrm>
          <a:prstGeom prst="rect">
            <a:avLst/>
          </a:prstGeom>
        </p:spPr>
      </p:pic>
      <mc:AlternateContent xmlns:mc="http://schemas.openxmlformats.org/markup-compatibility/2006">
        <mc:Choice xmlns:a14="http://schemas.microsoft.com/office/drawing/2010/main" Requires="a14">
          <p:sp>
            <p:nvSpPr>
              <p:cNvPr id="7" name="TextBox 6"/>
              <p:cNvSpPr txBox="1"/>
              <p:nvPr/>
            </p:nvSpPr>
            <p:spPr>
              <a:xfrm>
                <a:off x="6663413" y="5518420"/>
                <a:ext cx="3106132" cy="36933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𝐷𝑆𝐶</m:t>
                      </m:r>
                      <m:r>
                        <a:rPr lang="en-US" b="0" i="1" smtClean="0">
                          <a:latin typeface="Cambria Math" panose="02040503050406030204" pitchFamily="18" charset="0"/>
                        </a:rPr>
                        <m:t>≈0.0564</m:t>
                      </m:r>
                    </m:oMath>
                  </m:oMathPara>
                </a14:m>
                <a:endParaRPr lang="en-US" dirty="0"/>
              </a:p>
            </p:txBody>
          </p:sp>
        </mc:Choice>
        <mc:Fallback>
          <p:sp>
            <p:nvSpPr>
              <p:cNvPr id="7" name="TextBox 6"/>
              <p:cNvSpPr txBox="1">
                <a:spLocks noRot="1" noChangeAspect="1" noMove="1" noResize="1" noEditPoints="1" noAdjustHandles="1" noChangeArrowheads="1" noChangeShapeType="1" noTextEdit="1"/>
              </p:cNvSpPr>
              <p:nvPr/>
            </p:nvSpPr>
            <p:spPr>
              <a:xfrm>
                <a:off x="6663413" y="5518420"/>
                <a:ext cx="3106132"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p:cNvSpPr txBox="1"/>
              <p:nvPr/>
            </p:nvSpPr>
            <p:spPr>
              <a:xfrm>
                <a:off x="1662603" y="5518420"/>
                <a:ext cx="3106132" cy="36933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𝐷𝑆𝐶</m:t>
                      </m:r>
                      <m:r>
                        <a:rPr lang="en-US" b="0" i="1" smtClean="0">
                          <a:latin typeface="Cambria Math" panose="02040503050406030204" pitchFamily="18" charset="0"/>
                        </a:rPr>
                        <m:t>≈0.474</m:t>
                      </m:r>
                    </m:oMath>
                  </m:oMathPara>
                </a14:m>
                <a:endParaRPr lang="en-US" dirty="0"/>
              </a:p>
            </p:txBody>
          </p:sp>
        </mc:Choice>
        <mc:Fallback>
          <p:sp>
            <p:nvSpPr>
              <p:cNvPr id="8" name="TextBox 7"/>
              <p:cNvSpPr txBox="1">
                <a:spLocks noRot="1" noChangeAspect="1" noMove="1" noResize="1" noEditPoints="1" noAdjustHandles="1" noChangeArrowheads="1" noChangeShapeType="1" noTextEdit="1"/>
              </p:cNvSpPr>
              <p:nvPr/>
            </p:nvSpPr>
            <p:spPr>
              <a:xfrm>
                <a:off x="1662603" y="5518420"/>
                <a:ext cx="3106132"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p:cNvSpPr txBox="1"/>
              <p:nvPr/>
            </p:nvSpPr>
            <p:spPr>
              <a:xfrm>
                <a:off x="6458893" y="2157729"/>
                <a:ext cx="4111512" cy="667747"/>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𝑆𝑎𝑚𝑝𝑙</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𝑎𝑡𝑙𝑎𝑠</m:t>
                          </m:r>
                        </m:sub>
                      </m:sSub>
                      <m:r>
                        <a:rPr lang="en-US" b="0" i="1" smtClean="0">
                          <a:latin typeface="Cambria Math" panose="02040503050406030204" pitchFamily="18" charset="0"/>
                        </a:rPr>
                        <m:t>=0.25</m:t>
                      </m:r>
                    </m:oMath>
                  </m:oMathPara>
                </a14:m>
                <a:endParaRPr lang="en-US" dirty="0"/>
              </a:p>
              <a:p>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𝑆𝑎𝑚𝑝𝑙</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𝑝𝑎𝑡𝑖𝑒𝑛𝑡</m:t>
                          </m:r>
                        </m:sub>
                      </m:sSub>
                      <m:r>
                        <a:rPr lang="en-US" i="1">
                          <a:latin typeface="Cambria Math" panose="02040503050406030204" pitchFamily="18" charset="0"/>
                        </a:rPr>
                        <m:t>=</m:t>
                      </m:r>
                      <m:r>
                        <a:rPr lang="en-US" b="0" i="0" smtClean="0">
                          <a:latin typeface="Cambria Math" panose="02040503050406030204" pitchFamily="18" charset="0"/>
                        </a:rPr>
                        <m:t>1</m:t>
                      </m:r>
                    </m:oMath>
                  </m:oMathPara>
                </a14:m>
                <a:endParaRPr lang="en-US" dirty="0"/>
              </a:p>
            </p:txBody>
          </p:sp>
        </mc:Choice>
        <mc:Fallback>
          <p:sp>
            <p:nvSpPr>
              <p:cNvPr id="9" name="TextBox 8"/>
              <p:cNvSpPr txBox="1">
                <a:spLocks noRot="1" noChangeAspect="1" noMove="1" noResize="1" noEditPoints="1" noAdjustHandles="1" noChangeArrowheads="1" noChangeShapeType="1" noTextEdit="1"/>
              </p:cNvSpPr>
              <p:nvPr/>
            </p:nvSpPr>
            <p:spPr>
              <a:xfrm>
                <a:off x="6458893" y="2157729"/>
                <a:ext cx="4111512" cy="667747"/>
              </a:xfrm>
              <a:prstGeom prst="rect">
                <a:avLst/>
              </a:prstGeom>
              <a:blipFill>
                <a:blip r:embed="rId7"/>
                <a:stretch>
                  <a:fillRect b="-45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p:cNvSpPr txBox="1"/>
              <p:nvPr/>
            </p:nvSpPr>
            <p:spPr>
              <a:xfrm>
                <a:off x="1645321" y="2310130"/>
                <a:ext cx="4111512" cy="390748"/>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𝑆𝑎𝑚𝑝𝑙</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𝑎𝑡𝑙𝑎𝑠</m:t>
                          </m:r>
                        </m:sub>
                      </m:sSub>
                      <m:r>
                        <a:rPr lang="en-US" b="0" i="1" smtClean="0">
                          <a:latin typeface="Cambria Math" panose="02040503050406030204" pitchFamily="18" charset="0"/>
                        </a:rPr>
                        <m:t>=</m:t>
                      </m:r>
                      <m:r>
                        <a:rPr lang="en-US" b="0" i="1" smtClean="0">
                          <a:latin typeface="Cambria Math" panose="02040503050406030204" pitchFamily="18" charset="0"/>
                        </a:rPr>
                        <m:t>𝑆𝑎𝑚𝑝𝑙</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𝑝𝑎𝑡𝑖𝑒𝑛𝑡</m:t>
                          </m:r>
                        </m:sub>
                      </m:sSub>
                      <m:r>
                        <a:rPr lang="en-US" b="0" i="1" smtClean="0">
                          <a:latin typeface="Cambria Math" panose="02040503050406030204" pitchFamily="18" charset="0"/>
                        </a:rPr>
                        <m:t>=0.25</m:t>
                      </m:r>
                    </m:oMath>
                  </m:oMathPara>
                </a14:m>
                <a:endParaRPr lang="en-US" dirty="0"/>
              </a:p>
            </p:txBody>
          </p:sp>
        </mc:Choice>
        <mc:Fallback>
          <p:sp>
            <p:nvSpPr>
              <p:cNvPr id="10" name="TextBox 9"/>
              <p:cNvSpPr txBox="1">
                <a:spLocks noRot="1" noChangeAspect="1" noMove="1" noResize="1" noEditPoints="1" noAdjustHandles="1" noChangeArrowheads="1" noChangeShapeType="1" noTextEdit="1"/>
              </p:cNvSpPr>
              <p:nvPr/>
            </p:nvSpPr>
            <p:spPr>
              <a:xfrm>
                <a:off x="1645321" y="2310130"/>
                <a:ext cx="4111512" cy="390748"/>
              </a:xfrm>
              <a:prstGeom prst="rect">
                <a:avLst/>
              </a:prstGeom>
              <a:blipFill>
                <a:blip r:embed="rId8"/>
                <a:stretch>
                  <a:fillRect b="-7813"/>
                </a:stretch>
              </a:blipFill>
            </p:spPr>
            <p:txBody>
              <a:bodyPr/>
              <a:lstStyle/>
              <a:p>
                <a:r>
                  <a:rPr lang="en-US">
                    <a:noFill/>
                  </a:rPr>
                  <a:t> </a:t>
                </a:r>
              </a:p>
            </p:txBody>
          </p:sp>
        </mc:Fallback>
      </mc:AlternateContent>
    </p:spTree>
    <p:extLst>
      <p:ext uri="{BB962C8B-B14F-4D97-AF65-F5344CB8AC3E}">
        <p14:creationId xmlns:p14="http://schemas.microsoft.com/office/powerpoint/2010/main" val="2087716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Validation (</a:t>
            </a:r>
            <a:r>
              <a:rPr lang="en-US" dirty="0" err="1"/>
              <a:t>cont</a:t>
            </a:r>
            <a:r>
              <a:rPr lang="en-US" dirty="0"/>
              <a: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2177" y="2011363"/>
            <a:ext cx="6722007" cy="4569161"/>
          </a:xfrm>
        </p:spPr>
      </p:pic>
    </p:spTree>
    <p:extLst>
      <p:ext uri="{BB962C8B-B14F-4D97-AF65-F5344CB8AC3E}">
        <p14:creationId xmlns:p14="http://schemas.microsoft.com/office/powerpoint/2010/main" val="1143185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944" y="0"/>
            <a:ext cx="10772775" cy="1658198"/>
          </a:xfrm>
        </p:spPr>
        <p:txBody>
          <a:bodyPr/>
          <a:lstStyle/>
          <a:p>
            <a:r>
              <a:rPr lang="en-US" dirty="0"/>
              <a:t>Validation Helper: Sort Atlas by Organ</a:t>
            </a:r>
          </a:p>
        </p:txBody>
      </p:sp>
      <p:sp>
        <p:nvSpPr>
          <p:cNvPr id="3" name="Content Placeholder 2"/>
          <p:cNvSpPr>
            <a:spLocks noGrp="1"/>
          </p:cNvSpPr>
          <p:nvPr>
            <p:ph idx="1"/>
          </p:nvPr>
        </p:nvSpPr>
        <p:spPr>
          <a:xfrm>
            <a:off x="702944" y="1426480"/>
            <a:ext cx="10753725" cy="5330952"/>
          </a:xfrm>
        </p:spPr>
        <p:txBody>
          <a:bodyPr>
            <a:normAutofit/>
          </a:bodyPr>
          <a:lstStyle/>
          <a:p>
            <a:pPr marL="0" indent="0">
              <a:buNone/>
            </a:pPr>
            <a:r>
              <a:rPr lang="en-US" b="1" dirty="0"/>
              <a:t>Problem: </a:t>
            </a:r>
            <a:r>
              <a:rPr lang="en-US" dirty="0"/>
              <a:t>Atlas is sorted along z-axis after down-sampling and combining of masks, so cannot extract points by organ (and cannot un-sort due to complexities in previously written code)</a:t>
            </a:r>
          </a:p>
          <a:p>
            <a:pPr marL="0" indent="0">
              <a:buNone/>
            </a:pPr>
            <a:r>
              <a:rPr lang="en-US" b="1" dirty="0"/>
              <a:t>Solution: </a:t>
            </a:r>
            <a:r>
              <a:rPr lang="en-US" dirty="0"/>
              <a:t>Add code to atlas creation method that maps each point in the initial point cloud to an organ and sorts the atlas points by which organ they belong to at the end</a:t>
            </a:r>
          </a:p>
          <a:p>
            <a:endParaRPr lang="en-US" b="1" dirty="0"/>
          </a:p>
        </p:txBody>
      </p:sp>
      <p:pic>
        <p:nvPicPr>
          <p:cNvPr id="4" name="Picture 3"/>
          <p:cNvPicPr>
            <a:picLocks noChangeAspect="1"/>
          </p:cNvPicPr>
          <p:nvPr/>
        </p:nvPicPr>
        <p:blipFill rotWithShape="1">
          <a:blip r:embed="rId2"/>
          <a:srcRect l="34653" t="30988" r="35625" b="30097"/>
          <a:stretch/>
        </p:blipFill>
        <p:spPr>
          <a:xfrm>
            <a:off x="7035806" y="3368040"/>
            <a:ext cx="4097233" cy="3017520"/>
          </a:xfrm>
          <a:prstGeom prst="rect">
            <a:avLst/>
          </a:prstGeom>
        </p:spPr>
      </p:pic>
      <p:pic>
        <p:nvPicPr>
          <p:cNvPr id="5" name="Picture 4"/>
          <p:cNvPicPr>
            <a:picLocks noChangeAspect="1"/>
          </p:cNvPicPr>
          <p:nvPr/>
        </p:nvPicPr>
        <p:blipFill rotWithShape="1">
          <a:blip r:embed="rId3"/>
          <a:srcRect l="35069" t="31852" r="35278" b="32716"/>
          <a:stretch/>
        </p:blipFill>
        <p:spPr>
          <a:xfrm>
            <a:off x="861694" y="3276600"/>
            <a:ext cx="4761570" cy="3200400"/>
          </a:xfrm>
          <a:prstGeom prst="rect">
            <a:avLst/>
          </a:prstGeom>
        </p:spPr>
      </p:pic>
      <p:sp>
        <p:nvSpPr>
          <p:cNvPr id="6" name="TextBox 5"/>
          <p:cNvSpPr txBox="1"/>
          <p:nvPr/>
        </p:nvSpPr>
        <p:spPr>
          <a:xfrm>
            <a:off x="1633577" y="6388100"/>
            <a:ext cx="3217804" cy="369332"/>
          </a:xfrm>
          <a:prstGeom prst="rect">
            <a:avLst/>
          </a:prstGeom>
          <a:noFill/>
        </p:spPr>
        <p:txBody>
          <a:bodyPr wrap="none" rtlCol="0">
            <a:spAutoFit/>
          </a:bodyPr>
          <a:lstStyle/>
          <a:p>
            <a:r>
              <a:rPr lang="en-US" dirty="0"/>
              <a:t>Before: can only sort along z-axis</a:t>
            </a:r>
          </a:p>
        </p:txBody>
      </p:sp>
      <p:sp>
        <p:nvSpPr>
          <p:cNvPr id="7" name="TextBox 6"/>
          <p:cNvSpPr txBox="1"/>
          <p:nvPr/>
        </p:nvSpPr>
        <p:spPr>
          <a:xfrm>
            <a:off x="7133760" y="6388100"/>
            <a:ext cx="3901324" cy="369332"/>
          </a:xfrm>
          <a:prstGeom prst="rect">
            <a:avLst/>
          </a:prstGeom>
          <a:noFill/>
        </p:spPr>
        <p:txBody>
          <a:bodyPr wrap="none" rtlCol="0">
            <a:spAutoFit/>
          </a:bodyPr>
          <a:lstStyle/>
          <a:p>
            <a:r>
              <a:rPr lang="en-US" dirty="0"/>
              <a:t>After: can separate point cloud by organ</a:t>
            </a:r>
          </a:p>
        </p:txBody>
      </p:sp>
      <p:sp>
        <p:nvSpPr>
          <p:cNvPr id="8" name="Right Arrow 7"/>
          <p:cNvSpPr/>
          <p:nvPr/>
        </p:nvSpPr>
        <p:spPr>
          <a:xfrm>
            <a:off x="5755020" y="4616450"/>
            <a:ext cx="1234736" cy="520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562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944" y="0"/>
            <a:ext cx="10772775" cy="1609344"/>
          </a:xfrm>
        </p:spPr>
        <p:txBody>
          <a:bodyPr/>
          <a:lstStyle/>
          <a:p>
            <a:r>
              <a:rPr lang="en-US" dirty="0"/>
              <a:t>Problems and Solutions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12766804"/>
              </p:ext>
            </p:extLst>
          </p:nvPr>
        </p:nvGraphicFramePr>
        <p:xfrm>
          <a:off x="702944" y="1517904"/>
          <a:ext cx="10753726" cy="3170947"/>
        </p:xfrm>
        <a:graphic>
          <a:graphicData uri="http://schemas.openxmlformats.org/drawingml/2006/table">
            <a:tbl>
              <a:tblPr firstRow="1" bandRow="1">
                <a:tableStyleId>{B301B821-A1FF-4177-AEE7-76D212191A09}</a:tableStyleId>
              </a:tblPr>
              <a:tblGrid>
                <a:gridCol w="5376863">
                  <a:extLst>
                    <a:ext uri="{9D8B030D-6E8A-4147-A177-3AD203B41FA5}">
                      <a16:colId xmlns:a16="http://schemas.microsoft.com/office/drawing/2014/main" val="20000"/>
                    </a:ext>
                  </a:extLst>
                </a:gridCol>
                <a:gridCol w="5376863">
                  <a:extLst>
                    <a:ext uri="{9D8B030D-6E8A-4147-A177-3AD203B41FA5}">
                      <a16:colId xmlns:a16="http://schemas.microsoft.com/office/drawing/2014/main" val="20001"/>
                    </a:ext>
                  </a:extLst>
                </a:gridCol>
              </a:tblGrid>
              <a:tr h="645971">
                <a:tc>
                  <a:txBody>
                    <a:bodyPr/>
                    <a:lstStyle/>
                    <a:p>
                      <a:r>
                        <a:rPr lang="en-US" sz="3200" dirty="0"/>
                        <a:t>Problem</a:t>
                      </a:r>
                    </a:p>
                  </a:txBody>
                  <a:tcPr anchor="ctr"/>
                </a:tc>
                <a:tc>
                  <a:txBody>
                    <a:bodyPr/>
                    <a:lstStyle/>
                    <a:p>
                      <a:r>
                        <a:rPr lang="en-US" sz="3200" dirty="0"/>
                        <a:t>Possible Solution</a:t>
                      </a:r>
                    </a:p>
                  </a:txBody>
                  <a:tcPr anchor="ctr"/>
                </a:tc>
                <a:extLst>
                  <a:ext uri="{0D108BD9-81ED-4DB2-BD59-A6C34878D82A}">
                    <a16:rowId xmlns:a16="http://schemas.microsoft.com/office/drawing/2014/main" val="10000"/>
                  </a:ext>
                </a:extLst>
              </a:tr>
              <a:tr h="964605">
                <a:tc>
                  <a:txBody>
                    <a:bodyPr/>
                    <a:lstStyle/>
                    <a:p>
                      <a:r>
                        <a:rPr lang="en-US" dirty="0"/>
                        <a:t>Region selection currently requires</a:t>
                      </a:r>
                      <a:r>
                        <a:rPr lang="en-US" baseline="0" dirty="0"/>
                        <a:t> manually inputting points- not practical for large/complex volumes where surface requires many points to define</a:t>
                      </a:r>
                      <a:endParaRPr lang="en-US" dirty="0"/>
                    </a:p>
                  </a:txBody>
                  <a:tcPr/>
                </a:tc>
                <a:tc>
                  <a:txBody>
                    <a:bodyPr/>
                    <a:lstStyle/>
                    <a:p>
                      <a:r>
                        <a:rPr lang="en-US" dirty="0"/>
                        <a:t>GUI to select region</a:t>
                      </a:r>
                    </a:p>
                  </a:txBody>
                  <a:tcPr/>
                </a:tc>
                <a:extLst>
                  <a:ext uri="{0D108BD9-81ED-4DB2-BD59-A6C34878D82A}">
                    <a16:rowId xmlns:a16="http://schemas.microsoft.com/office/drawing/2014/main" val="10001"/>
                  </a:ext>
                </a:extLst>
              </a:tr>
              <a:tr h="645971">
                <a:tc>
                  <a:txBody>
                    <a:bodyPr/>
                    <a:lstStyle/>
                    <a:p>
                      <a:r>
                        <a:rPr lang="en-US" dirty="0"/>
                        <a:t>Thin Plate Spline is costly in runtime, but effective.</a:t>
                      </a:r>
                    </a:p>
                  </a:txBody>
                  <a:tcPr/>
                </a:tc>
                <a:tc>
                  <a:txBody>
                    <a:bodyPr/>
                    <a:lstStyle/>
                    <a:p>
                      <a:r>
                        <a:rPr lang="en-US" dirty="0"/>
                        <a:t>Find a balance between error we can live with and runtime by downsampling the atlas.</a:t>
                      </a:r>
                    </a:p>
                  </a:txBody>
                  <a:tcPr/>
                </a:tc>
                <a:extLst>
                  <a:ext uri="{0D108BD9-81ED-4DB2-BD59-A6C34878D82A}">
                    <a16:rowId xmlns:a16="http://schemas.microsoft.com/office/drawing/2014/main" val="10002"/>
                  </a:ext>
                </a:extLst>
              </a:tr>
              <a:tr h="645971">
                <a:tc>
                  <a:txBody>
                    <a:bodyPr/>
                    <a:lstStyle/>
                    <a:p>
                      <a:r>
                        <a:rPr lang="en-US" dirty="0"/>
                        <a:t>Cannot</a:t>
                      </a:r>
                      <a:r>
                        <a:rPr lang="en-US" baseline="0" dirty="0"/>
                        <a:t> always define volumes accurately from point cloud (point cloud != surface)</a:t>
                      </a:r>
                      <a:endParaRPr lang="en-US" dirty="0"/>
                    </a:p>
                  </a:txBody>
                  <a:tcPr/>
                </a:tc>
                <a:tc>
                  <a:txBody>
                    <a:bodyPr/>
                    <a:lstStyle/>
                    <a:p>
                      <a:r>
                        <a:rPr lang="en-US" baseline="0"/>
                        <a:t>tessellate surfaces and include triangles with normal vectors in atlas so transformed region can be converted to a surface mask</a:t>
                      </a:r>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172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944" y="0"/>
            <a:ext cx="10772775" cy="1658198"/>
          </a:xfrm>
        </p:spPr>
        <p:txBody>
          <a:bodyPr/>
          <a:lstStyle/>
          <a:p>
            <a:r>
              <a:rPr lang="en-US" dirty="0"/>
              <a:t>Updated Dependencies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9261145"/>
              </p:ext>
            </p:extLst>
          </p:nvPr>
        </p:nvGraphicFramePr>
        <p:xfrm>
          <a:off x="722313" y="1512888"/>
          <a:ext cx="10753727" cy="3322320"/>
        </p:xfrm>
        <a:graphic>
          <a:graphicData uri="http://schemas.openxmlformats.org/drawingml/2006/table">
            <a:tbl>
              <a:tblPr firstRow="1" bandRow="1">
                <a:tableStyleId>{B301B821-A1FF-4177-AEE7-76D212191A09}</a:tableStyleId>
              </a:tblPr>
              <a:tblGrid>
                <a:gridCol w="5376864">
                  <a:extLst>
                    <a:ext uri="{9D8B030D-6E8A-4147-A177-3AD203B41FA5}">
                      <a16:colId xmlns:a16="http://schemas.microsoft.com/office/drawing/2014/main" val="20000"/>
                    </a:ext>
                  </a:extLst>
                </a:gridCol>
                <a:gridCol w="5376863">
                  <a:extLst>
                    <a:ext uri="{9D8B030D-6E8A-4147-A177-3AD203B41FA5}">
                      <a16:colId xmlns:a16="http://schemas.microsoft.com/office/drawing/2014/main" val="20001"/>
                    </a:ext>
                  </a:extLst>
                </a:gridCol>
              </a:tblGrid>
              <a:tr h="370840">
                <a:tc>
                  <a:txBody>
                    <a:bodyPr/>
                    <a:lstStyle/>
                    <a:p>
                      <a:r>
                        <a:rPr lang="en-US" sz="2800" dirty="0"/>
                        <a:t>Dependency</a:t>
                      </a:r>
                    </a:p>
                  </a:txBody>
                  <a:tcPr/>
                </a:tc>
                <a:tc>
                  <a:txBody>
                    <a:bodyPr/>
                    <a:lstStyle/>
                    <a:p>
                      <a:r>
                        <a:rPr lang="en-US" sz="2800" dirty="0"/>
                        <a:t>Status</a:t>
                      </a:r>
                    </a:p>
                  </a:txBody>
                  <a:tcPr/>
                </a:tc>
                <a:extLst>
                  <a:ext uri="{0D108BD9-81ED-4DB2-BD59-A6C34878D82A}">
                    <a16:rowId xmlns:a16="http://schemas.microsoft.com/office/drawing/2014/main" val="10000"/>
                  </a:ext>
                </a:extLst>
              </a:tr>
              <a:tr h="370840">
                <a:tc>
                  <a:txBody>
                    <a:bodyPr/>
                    <a:lstStyle/>
                    <a:p>
                      <a:r>
                        <a:rPr lang="en-US" sz="2000" dirty="0"/>
                        <a:t>Access to the </a:t>
                      </a:r>
                      <a:r>
                        <a:rPr lang="en-US" sz="2000" dirty="0" err="1"/>
                        <a:t>Oncospace</a:t>
                      </a:r>
                      <a:r>
                        <a:rPr lang="en-US" sz="2000" dirty="0"/>
                        <a:t> database and analytics framework repository of Python code</a:t>
                      </a:r>
                    </a:p>
                  </a:txBody>
                  <a:tcPr/>
                </a:tc>
                <a:tc>
                  <a:txBody>
                    <a:bodyPr/>
                    <a:lstStyle/>
                    <a:p>
                      <a:r>
                        <a:rPr lang="en-US" sz="2000" dirty="0"/>
                        <a:t>Resolved</a:t>
                      </a:r>
                      <a:r>
                        <a:rPr lang="en-US" sz="2000" baseline="0" dirty="0"/>
                        <a:t> (2/19)</a:t>
                      </a:r>
                      <a:endParaRPr lang="en-US" sz="2000" dirty="0"/>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Install </a:t>
                      </a:r>
                      <a:r>
                        <a:rPr lang="en-US" sz="2000" dirty="0" err="1"/>
                        <a:t>CRKit</a:t>
                      </a:r>
                      <a:r>
                        <a:rPr lang="en-US" sz="2000" dirty="0"/>
                        <a:t> (Computational Radiology Kit)</a:t>
                      </a:r>
                    </a:p>
                  </a:txBody>
                  <a:tcPr/>
                </a:tc>
                <a:tc>
                  <a:txBody>
                    <a:bodyPr/>
                    <a:lstStyle/>
                    <a:p>
                      <a:r>
                        <a:rPr lang="en-US" sz="2000" dirty="0"/>
                        <a:t>Resolved (2/20)</a:t>
                      </a:r>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Find optimal deformable surface registration algorithm</a:t>
                      </a:r>
                      <a:r>
                        <a:rPr lang="en-US" sz="2000" baseline="0" dirty="0"/>
                        <a:t> (need to discuss with Dr. McNutt’s students)</a:t>
                      </a:r>
                      <a:endParaRPr lang="en-US" sz="2000" dirty="0"/>
                    </a:p>
                  </a:txBody>
                  <a:tcPr/>
                </a:tc>
                <a:tc>
                  <a:txBody>
                    <a:bodyPr/>
                    <a:lstStyle/>
                    <a:p>
                      <a:r>
                        <a:rPr lang="en-US" sz="2000" dirty="0"/>
                        <a:t>Resolved (3/3)</a:t>
                      </a:r>
                    </a:p>
                  </a:txBody>
                  <a:tcPr/>
                </a:tc>
                <a:extLst>
                  <a:ext uri="{0D108BD9-81ED-4DB2-BD59-A6C34878D82A}">
                    <a16:rowId xmlns:a16="http://schemas.microsoft.com/office/drawing/2014/main" val="10003"/>
                  </a:ext>
                </a:extLst>
              </a:tr>
              <a:tr h="370840">
                <a:tc>
                  <a:txBody>
                    <a:bodyPr/>
                    <a:lstStyle/>
                    <a:p>
                      <a:r>
                        <a:rPr lang="en-US" sz="2000" dirty="0"/>
                        <a:t>Talk</a:t>
                      </a:r>
                      <a:r>
                        <a:rPr lang="en-US" sz="2000" baseline="0" dirty="0"/>
                        <a:t> with Pranav to understand existing code</a:t>
                      </a:r>
                      <a:endParaRPr lang="en-US" sz="2000" dirty="0"/>
                    </a:p>
                  </a:txBody>
                  <a:tcPr/>
                </a:tc>
                <a:tc>
                  <a:txBody>
                    <a:bodyPr/>
                    <a:lstStyle/>
                    <a:p>
                      <a:r>
                        <a:rPr lang="en-US" sz="2000" dirty="0"/>
                        <a:t>Resolved by creating Slack channel to ask</a:t>
                      </a:r>
                      <a:r>
                        <a:rPr lang="en-US" sz="2000" baseline="0" dirty="0"/>
                        <a:t> questions (3/8)</a:t>
                      </a:r>
                      <a:endParaRPr lang="en-US" sz="20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93572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0"/>
            <a:ext cx="10772775" cy="1197864"/>
          </a:xfrm>
        </p:spPr>
        <p:txBody>
          <a:bodyPr/>
          <a:lstStyle/>
          <a:p>
            <a:r>
              <a:rPr lang="en-US" dirty="0"/>
              <a:t>Previous Timeline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28400376"/>
              </p:ext>
            </p:extLst>
          </p:nvPr>
        </p:nvGraphicFramePr>
        <p:xfrm>
          <a:off x="676274" y="1115568"/>
          <a:ext cx="11192383" cy="5219395"/>
        </p:xfrm>
        <a:graphic>
          <a:graphicData uri="http://schemas.openxmlformats.org/drawingml/2006/table">
            <a:tbl>
              <a:tblPr>
                <a:tableStyleId>{BC89EF96-8CEA-46FF-86C4-4CE0E7609802}</a:tableStyleId>
              </a:tblPr>
              <a:tblGrid>
                <a:gridCol w="3584575">
                  <a:extLst>
                    <a:ext uri="{9D8B030D-6E8A-4147-A177-3AD203B41FA5}">
                      <a16:colId xmlns:a16="http://schemas.microsoft.com/office/drawing/2014/main" val="20000"/>
                    </a:ext>
                  </a:extLst>
                </a:gridCol>
                <a:gridCol w="475488">
                  <a:extLst>
                    <a:ext uri="{9D8B030D-6E8A-4147-A177-3AD203B41FA5}">
                      <a16:colId xmlns:a16="http://schemas.microsoft.com/office/drawing/2014/main" val="20001"/>
                    </a:ext>
                  </a:extLst>
                </a:gridCol>
                <a:gridCol w="475488">
                  <a:extLst>
                    <a:ext uri="{9D8B030D-6E8A-4147-A177-3AD203B41FA5}">
                      <a16:colId xmlns:a16="http://schemas.microsoft.com/office/drawing/2014/main" val="20002"/>
                    </a:ext>
                  </a:extLst>
                </a:gridCol>
                <a:gridCol w="475488">
                  <a:extLst>
                    <a:ext uri="{9D8B030D-6E8A-4147-A177-3AD203B41FA5}">
                      <a16:colId xmlns:a16="http://schemas.microsoft.com/office/drawing/2014/main" val="20003"/>
                    </a:ext>
                  </a:extLst>
                </a:gridCol>
                <a:gridCol w="475488">
                  <a:extLst>
                    <a:ext uri="{9D8B030D-6E8A-4147-A177-3AD203B41FA5}">
                      <a16:colId xmlns:a16="http://schemas.microsoft.com/office/drawing/2014/main" val="20004"/>
                    </a:ext>
                  </a:extLst>
                </a:gridCol>
                <a:gridCol w="475488">
                  <a:extLst>
                    <a:ext uri="{9D8B030D-6E8A-4147-A177-3AD203B41FA5}">
                      <a16:colId xmlns:a16="http://schemas.microsoft.com/office/drawing/2014/main" val="20005"/>
                    </a:ext>
                  </a:extLst>
                </a:gridCol>
                <a:gridCol w="475488">
                  <a:extLst>
                    <a:ext uri="{9D8B030D-6E8A-4147-A177-3AD203B41FA5}">
                      <a16:colId xmlns:a16="http://schemas.microsoft.com/office/drawing/2014/main" val="20006"/>
                    </a:ext>
                  </a:extLst>
                </a:gridCol>
                <a:gridCol w="475488">
                  <a:extLst>
                    <a:ext uri="{9D8B030D-6E8A-4147-A177-3AD203B41FA5}">
                      <a16:colId xmlns:a16="http://schemas.microsoft.com/office/drawing/2014/main" val="20007"/>
                    </a:ext>
                  </a:extLst>
                </a:gridCol>
                <a:gridCol w="448311">
                  <a:extLst>
                    <a:ext uri="{9D8B030D-6E8A-4147-A177-3AD203B41FA5}">
                      <a16:colId xmlns:a16="http://schemas.microsoft.com/office/drawing/2014/main" val="20008"/>
                    </a:ext>
                  </a:extLst>
                </a:gridCol>
                <a:gridCol w="502665">
                  <a:extLst>
                    <a:ext uri="{9D8B030D-6E8A-4147-A177-3AD203B41FA5}">
                      <a16:colId xmlns:a16="http://schemas.microsoft.com/office/drawing/2014/main" val="20009"/>
                    </a:ext>
                  </a:extLst>
                </a:gridCol>
                <a:gridCol w="475488">
                  <a:extLst>
                    <a:ext uri="{9D8B030D-6E8A-4147-A177-3AD203B41FA5}">
                      <a16:colId xmlns:a16="http://schemas.microsoft.com/office/drawing/2014/main" val="20010"/>
                    </a:ext>
                  </a:extLst>
                </a:gridCol>
                <a:gridCol w="475488">
                  <a:extLst>
                    <a:ext uri="{9D8B030D-6E8A-4147-A177-3AD203B41FA5}">
                      <a16:colId xmlns:a16="http://schemas.microsoft.com/office/drawing/2014/main" val="20011"/>
                    </a:ext>
                  </a:extLst>
                </a:gridCol>
                <a:gridCol w="475488">
                  <a:extLst>
                    <a:ext uri="{9D8B030D-6E8A-4147-A177-3AD203B41FA5}">
                      <a16:colId xmlns:a16="http://schemas.microsoft.com/office/drawing/2014/main" val="20012"/>
                    </a:ext>
                  </a:extLst>
                </a:gridCol>
                <a:gridCol w="475488">
                  <a:extLst>
                    <a:ext uri="{9D8B030D-6E8A-4147-A177-3AD203B41FA5}">
                      <a16:colId xmlns:a16="http://schemas.microsoft.com/office/drawing/2014/main" val="20013"/>
                    </a:ext>
                  </a:extLst>
                </a:gridCol>
                <a:gridCol w="475488">
                  <a:extLst>
                    <a:ext uri="{9D8B030D-6E8A-4147-A177-3AD203B41FA5}">
                      <a16:colId xmlns:a16="http://schemas.microsoft.com/office/drawing/2014/main" val="20014"/>
                    </a:ext>
                  </a:extLst>
                </a:gridCol>
                <a:gridCol w="475488">
                  <a:extLst>
                    <a:ext uri="{9D8B030D-6E8A-4147-A177-3AD203B41FA5}">
                      <a16:colId xmlns:a16="http://schemas.microsoft.com/office/drawing/2014/main" val="20015"/>
                    </a:ext>
                  </a:extLst>
                </a:gridCol>
                <a:gridCol w="475488">
                  <a:extLst>
                    <a:ext uri="{9D8B030D-6E8A-4147-A177-3AD203B41FA5}">
                      <a16:colId xmlns:a16="http://schemas.microsoft.com/office/drawing/2014/main" val="20016"/>
                    </a:ext>
                  </a:extLst>
                </a:gridCol>
              </a:tblGrid>
              <a:tr h="258580">
                <a:tc>
                  <a:txBody>
                    <a:bodyPr/>
                    <a:lstStyle/>
                    <a:p>
                      <a:pPr algn="l" fontAlgn="b"/>
                      <a:r>
                        <a:rPr lang="en-US" sz="1600" u="none" strike="noStrike" dirty="0">
                          <a:effectLst/>
                        </a:rPr>
                        <a:t>Week beginning:</a:t>
                      </a:r>
                      <a:endParaRPr lang="en-US" sz="1600" b="0" i="0" u="none" strike="noStrike" dirty="0">
                        <a:solidFill>
                          <a:srgbClr val="000000"/>
                        </a:solidFill>
                        <a:effectLst/>
                        <a:latin typeface="+mn-lt"/>
                      </a:endParaRPr>
                    </a:p>
                  </a:txBody>
                  <a:tcPr marL="5601" marR="5601" marT="5601" marB="0" anchor="b"/>
                </a:tc>
                <a:tc>
                  <a:txBody>
                    <a:bodyPr/>
                    <a:lstStyle/>
                    <a:p>
                      <a:pPr algn="ctr" fontAlgn="b"/>
                      <a:r>
                        <a:rPr lang="en-US" sz="1600" b="1" u="none" strike="noStrike" dirty="0">
                          <a:effectLst/>
                        </a:rPr>
                        <a:t>1/30</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2/6</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2/13</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2/20</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2/27</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3/6</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3/13</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3/20</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3/27</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4/3</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4/10</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4/17</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4/24</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5/1</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5/8</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5/15</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240350">
                <a:tc>
                  <a:txBody>
                    <a:bodyPr/>
                    <a:lstStyle/>
                    <a:p>
                      <a:pPr algn="l" fontAlgn="b"/>
                      <a:r>
                        <a:rPr lang="en-US" sz="1600" b="1" u="none" strike="noStrike" dirty="0">
                          <a:effectLst/>
                        </a:rPr>
                        <a:t>Minimum Deliverable</a:t>
                      </a:r>
                      <a:endParaRPr lang="en-US" sz="1600" b="1"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40350">
                <a:tc>
                  <a:txBody>
                    <a:bodyPr/>
                    <a:lstStyle/>
                    <a:p>
                      <a:pPr algn="l" fontAlgn="b"/>
                      <a:r>
                        <a:rPr lang="en-US" sz="1600" u="none" strike="noStrike" dirty="0">
                          <a:effectLst/>
                        </a:rPr>
                        <a:t>Literature search</a:t>
                      </a:r>
                      <a:endParaRPr lang="en-US" sz="1600" b="0"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40350">
                <a:tc>
                  <a:txBody>
                    <a:bodyPr/>
                    <a:lstStyle/>
                    <a:p>
                      <a:pPr algn="l" fontAlgn="b"/>
                      <a:r>
                        <a:rPr lang="en-US" sz="1600" u="none" strike="noStrike" dirty="0">
                          <a:effectLst/>
                        </a:rPr>
                        <a:t>Familiarize selves with existing codebase</a:t>
                      </a:r>
                      <a:endParaRPr lang="en-US" sz="1600" b="0"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40350">
                <a:tc>
                  <a:txBody>
                    <a:bodyPr/>
                    <a:lstStyle/>
                    <a:p>
                      <a:pPr algn="l" fontAlgn="b"/>
                      <a:r>
                        <a:rPr lang="en-US" sz="1600" u="none" strike="noStrike" dirty="0">
                          <a:effectLst/>
                        </a:rPr>
                        <a:t>Create detailed plan for additions to code</a:t>
                      </a:r>
                      <a:endParaRPr lang="en-US" sz="1600" b="0"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40350">
                <a:tc>
                  <a:txBody>
                    <a:bodyPr/>
                    <a:lstStyle/>
                    <a:p>
                      <a:pPr algn="l" fontAlgn="b"/>
                      <a:r>
                        <a:rPr lang="en-US" sz="1600" u="none" strike="noStrike" dirty="0">
                          <a:effectLst/>
                        </a:rPr>
                        <a:t>Implement statistical atlas creation method</a:t>
                      </a:r>
                      <a:endParaRPr lang="en-US" sz="1600" b="0"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40350">
                <a:tc>
                  <a:txBody>
                    <a:bodyPr/>
                    <a:lstStyle/>
                    <a:p>
                      <a:pPr algn="l" fontAlgn="b"/>
                      <a:r>
                        <a:rPr lang="en-US" sz="1600" u="none" strike="noStrike" dirty="0">
                          <a:effectLst/>
                        </a:rPr>
                        <a:t>Implement registration method</a:t>
                      </a:r>
                      <a:endParaRPr lang="en-US" sz="1600" b="0"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40350">
                <a:tc>
                  <a:txBody>
                    <a:bodyPr/>
                    <a:lstStyle/>
                    <a:p>
                      <a:pPr algn="l" fontAlgn="b"/>
                      <a:r>
                        <a:rPr lang="en-US" sz="1600" u="none" strike="noStrike" dirty="0">
                          <a:effectLst/>
                        </a:rPr>
                        <a:t>Validation method for error in regions of interest</a:t>
                      </a:r>
                      <a:endParaRPr lang="en-US" sz="1600" b="0"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40350">
                <a:tc>
                  <a:txBody>
                    <a:bodyPr/>
                    <a:lstStyle/>
                    <a:p>
                      <a:pPr algn="l" fontAlgn="b"/>
                      <a:r>
                        <a:rPr lang="en-US" sz="1600" b="1" u="none" strike="noStrike" dirty="0">
                          <a:effectLst/>
                        </a:rPr>
                        <a:t>Expected Deliverable</a:t>
                      </a:r>
                      <a:endParaRPr lang="en-US" sz="1600" b="1"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40350">
                <a:tc>
                  <a:txBody>
                    <a:bodyPr/>
                    <a:lstStyle/>
                    <a:p>
                      <a:pPr algn="l" fontAlgn="b"/>
                      <a:r>
                        <a:rPr lang="en-US" sz="1600" u="none" strike="noStrike" dirty="0">
                          <a:effectLst/>
                        </a:rPr>
                        <a:t>Allow user to add new points of reference in atlas to improve registration</a:t>
                      </a:r>
                      <a:endParaRPr lang="en-US" sz="1600" b="0"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40350">
                <a:tc>
                  <a:txBody>
                    <a:bodyPr/>
                    <a:lstStyle/>
                    <a:p>
                      <a:pPr algn="l" fontAlgn="b"/>
                      <a:r>
                        <a:rPr lang="en-US" sz="1600" u="none" strike="noStrike" dirty="0">
                          <a:effectLst/>
                        </a:rPr>
                        <a:t>Add validation method to find if performance improves with new points of reference</a:t>
                      </a:r>
                      <a:endParaRPr lang="en-US" sz="1600" b="0"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40350">
                <a:tc>
                  <a:txBody>
                    <a:bodyPr/>
                    <a:lstStyle/>
                    <a:p>
                      <a:pPr algn="l" fontAlgn="b"/>
                      <a:r>
                        <a:rPr lang="en-US" sz="1600" b="1" u="none" strike="noStrike" dirty="0">
                          <a:effectLst/>
                        </a:rPr>
                        <a:t>Maximum Deliverable</a:t>
                      </a:r>
                      <a:endParaRPr lang="en-US" sz="1600" b="1"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40350">
                <a:tc>
                  <a:txBody>
                    <a:bodyPr/>
                    <a:lstStyle/>
                    <a:p>
                      <a:pPr algn="l" fontAlgn="b"/>
                      <a:r>
                        <a:rPr lang="en-US" sz="1600" u="none" strike="noStrike" dirty="0">
                          <a:effectLst/>
                        </a:rPr>
                        <a:t>Create a GUI that integrates dose-volume histograms with regions of interest</a:t>
                      </a:r>
                      <a:endParaRPr lang="en-US" sz="1600" b="0"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9A299"/>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9A299"/>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9A299"/>
                    </a:solidFill>
                  </a:tcPr>
                </a:tc>
                <a:extLst>
                  <a:ext uri="{0D108BD9-81ED-4DB2-BD59-A6C34878D82A}">
                    <a16:rowId xmlns:a16="http://schemas.microsoft.com/office/drawing/2014/main" val="10012"/>
                  </a:ext>
                </a:extLst>
              </a:tr>
              <a:tr h="240350">
                <a:tc>
                  <a:txBody>
                    <a:bodyPr/>
                    <a:lstStyle/>
                    <a:p>
                      <a:pPr algn="l" fontAlgn="b"/>
                      <a:r>
                        <a:rPr lang="en-US" sz="1600" b="1" u="none" strike="noStrike" dirty="0">
                          <a:effectLst/>
                        </a:rPr>
                        <a:t>Project Plan/Presentation</a:t>
                      </a:r>
                      <a:endParaRPr lang="en-US" sz="1600" b="1"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240350">
                <a:tc>
                  <a:txBody>
                    <a:bodyPr/>
                    <a:lstStyle/>
                    <a:p>
                      <a:pPr algn="l" fontAlgn="b"/>
                      <a:r>
                        <a:rPr lang="en-US" sz="1600" b="1" u="none" strike="noStrike" dirty="0">
                          <a:effectLst/>
                        </a:rPr>
                        <a:t>Checkpoint Presentation</a:t>
                      </a:r>
                      <a:endParaRPr lang="en-US" sz="1600" b="1"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40350">
                <a:tc>
                  <a:txBody>
                    <a:bodyPr/>
                    <a:lstStyle/>
                    <a:p>
                      <a:pPr algn="l" fontAlgn="b"/>
                      <a:r>
                        <a:rPr lang="en-US" sz="1600" b="1" u="none" strike="noStrike" dirty="0">
                          <a:effectLst/>
                        </a:rPr>
                        <a:t>Final Poster and Report</a:t>
                      </a:r>
                      <a:endParaRPr lang="en-US" sz="1600" b="1"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675431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0"/>
            <a:ext cx="10772775" cy="832104"/>
          </a:xfrm>
        </p:spPr>
        <p:txBody>
          <a:bodyPr/>
          <a:lstStyle/>
          <a:p>
            <a:r>
              <a:rPr lang="en-US" dirty="0"/>
              <a:t>Updated Timeline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79931035"/>
              </p:ext>
            </p:extLst>
          </p:nvPr>
        </p:nvGraphicFramePr>
        <p:xfrm>
          <a:off x="182888" y="832104"/>
          <a:ext cx="11849721" cy="5984521"/>
        </p:xfrm>
        <a:graphic>
          <a:graphicData uri="http://schemas.openxmlformats.org/drawingml/2006/table">
            <a:tbl>
              <a:tblPr>
                <a:tableStyleId>{BC89EF96-8CEA-46FF-86C4-4CE0E7609802}</a:tableStyleId>
              </a:tblPr>
              <a:tblGrid>
                <a:gridCol w="3949305">
                  <a:extLst>
                    <a:ext uri="{9D8B030D-6E8A-4147-A177-3AD203B41FA5}">
                      <a16:colId xmlns:a16="http://schemas.microsoft.com/office/drawing/2014/main" val="20000"/>
                    </a:ext>
                  </a:extLst>
                </a:gridCol>
                <a:gridCol w="493776">
                  <a:extLst>
                    <a:ext uri="{9D8B030D-6E8A-4147-A177-3AD203B41FA5}">
                      <a16:colId xmlns:a16="http://schemas.microsoft.com/office/drawing/2014/main" val="20001"/>
                    </a:ext>
                  </a:extLst>
                </a:gridCol>
                <a:gridCol w="493776">
                  <a:extLst>
                    <a:ext uri="{9D8B030D-6E8A-4147-A177-3AD203B41FA5}">
                      <a16:colId xmlns:a16="http://schemas.microsoft.com/office/drawing/2014/main" val="20002"/>
                    </a:ext>
                  </a:extLst>
                </a:gridCol>
                <a:gridCol w="493776">
                  <a:extLst>
                    <a:ext uri="{9D8B030D-6E8A-4147-A177-3AD203B41FA5}">
                      <a16:colId xmlns:a16="http://schemas.microsoft.com/office/drawing/2014/main" val="20003"/>
                    </a:ext>
                  </a:extLst>
                </a:gridCol>
                <a:gridCol w="493776">
                  <a:extLst>
                    <a:ext uri="{9D8B030D-6E8A-4147-A177-3AD203B41FA5}">
                      <a16:colId xmlns:a16="http://schemas.microsoft.com/office/drawing/2014/main" val="20004"/>
                    </a:ext>
                  </a:extLst>
                </a:gridCol>
                <a:gridCol w="493776">
                  <a:extLst>
                    <a:ext uri="{9D8B030D-6E8A-4147-A177-3AD203B41FA5}">
                      <a16:colId xmlns:a16="http://schemas.microsoft.com/office/drawing/2014/main" val="20005"/>
                    </a:ext>
                  </a:extLst>
                </a:gridCol>
                <a:gridCol w="493776">
                  <a:extLst>
                    <a:ext uri="{9D8B030D-6E8A-4147-A177-3AD203B41FA5}">
                      <a16:colId xmlns:a16="http://schemas.microsoft.com/office/drawing/2014/main" val="20006"/>
                    </a:ext>
                  </a:extLst>
                </a:gridCol>
                <a:gridCol w="493776">
                  <a:extLst>
                    <a:ext uri="{9D8B030D-6E8A-4147-A177-3AD203B41FA5}">
                      <a16:colId xmlns:a16="http://schemas.microsoft.com/office/drawing/2014/main" val="20007"/>
                    </a:ext>
                  </a:extLst>
                </a:gridCol>
                <a:gridCol w="493776">
                  <a:extLst>
                    <a:ext uri="{9D8B030D-6E8A-4147-A177-3AD203B41FA5}">
                      <a16:colId xmlns:a16="http://schemas.microsoft.com/office/drawing/2014/main" val="20008"/>
                    </a:ext>
                  </a:extLst>
                </a:gridCol>
                <a:gridCol w="493776">
                  <a:extLst>
                    <a:ext uri="{9D8B030D-6E8A-4147-A177-3AD203B41FA5}">
                      <a16:colId xmlns:a16="http://schemas.microsoft.com/office/drawing/2014/main" val="20009"/>
                    </a:ext>
                  </a:extLst>
                </a:gridCol>
                <a:gridCol w="493776">
                  <a:extLst>
                    <a:ext uri="{9D8B030D-6E8A-4147-A177-3AD203B41FA5}">
                      <a16:colId xmlns:a16="http://schemas.microsoft.com/office/drawing/2014/main" val="20010"/>
                    </a:ext>
                  </a:extLst>
                </a:gridCol>
                <a:gridCol w="493776">
                  <a:extLst>
                    <a:ext uri="{9D8B030D-6E8A-4147-A177-3AD203B41FA5}">
                      <a16:colId xmlns:a16="http://schemas.microsoft.com/office/drawing/2014/main" val="20011"/>
                    </a:ext>
                  </a:extLst>
                </a:gridCol>
                <a:gridCol w="493776">
                  <a:extLst>
                    <a:ext uri="{9D8B030D-6E8A-4147-A177-3AD203B41FA5}">
                      <a16:colId xmlns:a16="http://schemas.microsoft.com/office/drawing/2014/main" val="20012"/>
                    </a:ext>
                  </a:extLst>
                </a:gridCol>
                <a:gridCol w="493776">
                  <a:extLst>
                    <a:ext uri="{9D8B030D-6E8A-4147-A177-3AD203B41FA5}">
                      <a16:colId xmlns:a16="http://schemas.microsoft.com/office/drawing/2014/main" val="20013"/>
                    </a:ext>
                  </a:extLst>
                </a:gridCol>
                <a:gridCol w="493776">
                  <a:extLst>
                    <a:ext uri="{9D8B030D-6E8A-4147-A177-3AD203B41FA5}">
                      <a16:colId xmlns:a16="http://schemas.microsoft.com/office/drawing/2014/main" val="20014"/>
                    </a:ext>
                  </a:extLst>
                </a:gridCol>
                <a:gridCol w="493776">
                  <a:extLst>
                    <a:ext uri="{9D8B030D-6E8A-4147-A177-3AD203B41FA5}">
                      <a16:colId xmlns:a16="http://schemas.microsoft.com/office/drawing/2014/main" val="20015"/>
                    </a:ext>
                  </a:extLst>
                </a:gridCol>
                <a:gridCol w="493776">
                  <a:extLst>
                    <a:ext uri="{9D8B030D-6E8A-4147-A177-3AD203B41FA5}">
                      <a16:colId xmlns:a16="http://schemas.microsoft.com/office/drawing/2014/main" val="20016"/>
                    </a:ext>
                  </a:extLst>
                </a:gridCol>
              </a:tblGrid>
              <a:tr h="258580">
                <a:tc>
                  <a:txBody>
                    <a:bodyPr/>
                    <a:lstStyle/>
                    <a:p>
                      <a:pPr algn="l" fontAlgn="b"/>
                      <a:r>
                        <a:rPr lang="en-US" sz="1600" u="none" strike="noStrike" dirty="0">
                          <a:effectLst/>
                        </a:rPr>
                        <a:t>Week beginning:</a:t>
                      </a:r>
                      <a:endParaRPr lang="en-US" sz="1600" b="0" i="0" u="none" strike="noStrike" dirty="0">
                        <a:solidFill>
                          <a:srgbClr val="000000"/>
                        </a:solidFill>
                        <a:effectLst/>
                        <a:latin typeface="+mn-lt"/>
                      </a:endParaRPr>
                    </a:p>
                  </a:txBody>
                  <a:tcPr marL="5601" marR="5601" marT="5601" marB="0" anchor="b"/>
                </a:tc>
                <a:tc>
                  <a:txBody>
                    <a:bodyPr/>
                    <a:lstStyle/>
                    <a:p>
                      <a:pPr algn="ctr" fontAlgn="b"/>
                      <a:r>
                        <a:rPr lang="en-US" sz="1600" b="1" u="none" strike="noStrike" dirty="0">
                          <a:effectLst/>
                        </a:rPr>
                        <a:t>1/30</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2/6</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2/13</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2/20</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2/27</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3/6</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3/13</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3/20</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3/27</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4/3</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4/10</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4/17</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4/24</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5/1</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5/8</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tc>
                  <a:txBody>
                    <a:bodyPr/>
                    <a:lstStyle/>
                    <a:p>
                      <a:pPr algn="ctr" fontAlgn="b"/>
                      <a:r>
                        <a:rPr lang="en-US" sz="1600" b="1" u="none" strike="noStrike" dirty="0">
                          <a:effectLst/>
                        </a:rPr>
                        <a:t>5/15</a:t>
                      </a:r>
                      <a:endParaRPr lang="en-US" sz="1600" b="1" i="0" u="none" strike="noStrike" dirty="0">
                        <a:solidFill>
                          <a:srgbClr val="000000"/>
                        </a:solidFill>
                        <a:effectLst/>
                        <a:latin typeface="+mn-lt"/>
                      </a:endParaRPr>
                    </a:p>
                  </a:txBody>
                  <a:tcPr marL="5601" marR="5601" marT="5601" marB="0" anchor="b">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240350">
                <a:tc>
                  <a:txBody>
                    <a:bodyPr/>
                    <a:lstStyle/>
                    <a:p>
                      <a:pPr algn="l" fontAlgn="b"/>
                      <a:r>
                        <a:rPr lang="en-US" sz="1600" b="1" u="none" strike="noStrike" dirty="0">
                          <a:effectLst/>
                        </a:rPr>
                        <a:t>Minimum Deliverable</a:t>
                      </a:r>
                      <a:endParaRPr lang="en-US" sz="1600" b="1"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40350">
                <a:tc>
                  <a:txBody>
                    <a:bodyPr/>
                    <a:lstStyle/>
                    <a:p>
                      <a:pPr algn="l" fontAlgn="b"/>
                      <a:r>
                        <a:rPr lang="en-US" sz="1600" u="none" strike="noStrike" dirty="0">
                          <a:effectLst/>
                        </a:rPr>
                        <a:t>Literature search</a:t>
                      </a:r>
                      <a:endParaRPr lang="en-US" sz="1600" b="0"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40350">
                <a:tc>
                  <a:txBody>
                    <a:bodyPr/>
                    <a:lstStyle/>
                    <a:p>
                      <a:pPr algn="l" fontAlgn="b"/>
                      <a:r>
                        <a:rPr lang="en-US" sz="1600" u="none" strike="noStrike" dirty="0">
                          <a:effectLst/>
                        </a:rPr>
                        <a:t>Familiarize selves with existing codebase</a:t>
                      </a:r>
                      <a:endParaRPr lang="en-US" sz="1600" b="0"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40350">
                <a:tc>
                  <a:txBody>
                    <a:bodyPr/>
                    <a:lstStyle/>
                    <a:p>
                      <a:pPr algn="l" fontAlgn="b"/>
                      <a:r>
                        <a:rPr lang="en-US" sz="1600" u="none" strike="noStrike" dirty="0">
                          <a:effectLst/>
                        </a:rPr>
                        <a:t>Create detailed plan for additions to code</a:t>
                      </a:r>
                      <a:endParaRPr lang="en-US" sz="1600" b="0"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40350">
                <a:tc>
                  <a:txBody>
                    <a:bodyPr/>
                    <a:lstStyle/>
                    <a:p>
                      <a:pPr algn="l" fontAlgn="b"/>
                      <a:r>
                        <a:rPr lang="en-US" sz="1600" b="0" i="0" u="none" strike="noStrike" dirty="0">
                          <a:solidFill>
                            <a:srgbClr val="000000"/>
                          </a:solidFill>
                          <a:effectLst/>
                          <a:latin typeface="+mn-lt"/>
                        </a:rPr>
                        <a:t>Find registration method</a:t>
                      </a: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40350">
                <a:tc>
                  <a:txBody>
                    <a:bodyPr/>
                    <a:lstStyle/>
                    <a:p>
                      <a:pPr algn="l" fontAlgn="b"/>
                      <a:r>
                        <a:rPr lang="en-US" sz="1600" u="none" strike="noStrike" dirty="0">
                          <a:effectLst/>
                        </a:rPr>
                        <a:t>Implement statistical atlas creation method</a:t>
                      </a:r>
                      <a:endParaRPr lang="en-US" sz="1600" b="0"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403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Creation</a:t>
                      </a:r>
                      <a:r>
                        <a:rPr lang="en-US" sz="1600" b="0" i="0" u="none" strike="noStrike" baseline="0" dirty="0">
                          <a:solidFill>
                            <a:srgbClr val="000000"/>
                          </a:solidFill>
                          <a:effectLst/>
                          <a:latin typeface="+mn-lt"/>
                        </a:rPr>
                        <a:t> of small statistical atlas for testing</a:t>
                      </a:r>
                      <a:endParaRPr lang="en-US" sz="1600" b="0"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40350">
                <a:tc>
                  <a:txBody>
                    <a:bodyPr/>
                    <a:lstStyle/>
                    <a:p>
                      <a:pPr algn="l" fontAlgn="b"/>
                      <a:r>
                        <a:rPr lang="en-US" sz="1600" b="0" i="0" u="none" strike="noStrike" baseline="0" dirty="0">
                          <a:solidFill>
                            <a:schemeClr val="tx1"/>
                          </a:solidFill>
                          <a:effectLst/>
                          <a:latin typeface="+mn-lt"/>
                        </a:rPr>
                        <a:t>Initial method for region prediction</a:t>
                      </a:r>
                      <a:endParaRPr lang="en-US" sz="1600" b="0"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40350">
                <a:tc>
                  <a:txBody>
                    <a:bodyPr/>
                    <a:lstStyle/>
                    <a:p>
                      <a:pPr algn="l" fontAlgn="b"/>
                      <a:r>
                        <a:rPr lang="en-US" sz="1600" u="none" strike="noStrike" dirty="0">
                          <a:effectLst/>
                        </a:rPr>
                        <a:t>Validation method for region selection</a:t>
                      </a:r>
                      <a:endParaRPr lang="en-US" sz="1600" b="0"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40350">
                <a:tc>
                  <a:txBody>
                    <a:bodyPr/>
                    <a:lstStyle/>
                    <a:p>
                      <a:pPr algn="l" fontAlgn="b"/>
                      <a:r>
                        <a:rPr lang="en-US" sz="1600" b="1" u="none" strike="noStrike" dirty="0">
                          <a:effectLst/>
                        </a:rPr>
                        <a:t>Expected Deliverable</a:t>
                      </a:r>
                      <a:endParaRPr lang="en-US" sz="1600" b="1"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40350">
                <a:tc>
                  <a:txBody>
                    <a:bodyPr/>
                    <a:lstStyle/>
                    <a:p>
                      <a:pPr algn="l" fontAlgn="b"/>
                      <a:r>
                        <a:rPr lang="en-US" sz="1600" u="none" strike="noStrike" dirty="0">
                          <a:effectLst/>
                        </a:rPr>
                        <a:t>Improved method for complex region prediction</a:t>
                      </a:r>
                      <a:endParaRPr lang="en-US" sz="1600" b="0"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40350">
                <a:tc>
                  <a:txBody>
                    <a:bodyPr/>
                    <a:lstStyle/>
                    <a:p>
                      <a:pPr algn="l" fontAlgn="b"/>
                      <a:r>
                        <a:rPr lang="en-US" sz="1600" b="0" i="0" u="none" strike="noStrike" dirty="0">
                          <a:solidFill>
                            <a:srgbClr val="000000"/>
                          </a:solidFill>
                          <a:effectLst/>
                          <a:latin typeface="+mn-lt"/>
                        </a:rPr>
                        <a:t>Method to convert</a:t>
                      </a:r>
                      <a:r>
                        <a:rPr lang="en-US" sz="1600" b="0" i="0" u="none" strike="noStrike" baseline="0" dirty="0">
                          <a:solidFill>
                            <a:srgbClr val="000000"/>
                          </a:solidFill>
                          <a:effectLst/>
                          <a:latin typeface="+mn-lt"/>
                        </a:rPr>
                        <a:t> point cloud region to surface mask after registration</a:t>
                      </a:r>
                      <a:endParaRPr lang="en-US" sz="1600" b="0"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40350">
                <a:tc>
                  <a:txBody>
                    <a:bodyPr/>
                    <a:lstStyle/>
                    <a:p>
                      <a:pPr algn="l" fontAlgn="b"/>
                      <a:r>
                        <a:rPr lang="en-US" sz="1600" u="none" strike="noStrike" dirty="0">
                          <a:effectLst/>
                        </a:rPr>
                        <a:t>GUI to allow user to select region</a:t>
                      </a:r>
                      <a:r>
                        <a:rPr lang="en-US" sz="1600" u="none" strike="noStrike" baseline="0" dirty="0">
                          <a:effectLst/>
                        </a:rPr>
                        <a:t> of interest</a:t>
                      </a:r>
                      <a:endParaRPr lang="en-US" sz="1600" b="0"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240350">
                <a:tc>
                  <a:txBody>
                    <a:bodyPr/>
                    <a:lstStyle/>
                    <a:p>
                      <a:pPr algn="l" fontAlgn="b"/>
                      <a:r>
                        <a:rPr lang="en-US" sz="1600" b="0" i="0" u="none" strike="noStrike" dirty="0">
                          <a:solidFill>
                            <a:srgbClr val="000000"/>
                          </a:solidFill>
                          <a:effectLst/>
                          <a:latin typeface="+mn-lt"/>
                        </a:rPr>
                        <a:t>Creation of multiple larger</a:t>
                      </a:r>
                      <a:r>
                        <a:rPr lang="en-US" sz="1600" b="0" i="0" u="none" strike="noStrike" baseline="0" dirty="0">
                          <a:solidFill>
                            <a:srgbClr val="000000"/>
                          </a:solidFill>
                          <a:effectLst/>
                          <a:latin typeface="+mn-lt"/>
                        </a:rPr>
                        <a:t> </a:t>
                      </a:r>
                      <a:r>
                        <a:rPr lang="en-US" sz="1600" b="0" i="0" u="none" strike="noStrike" dirty="0">
                          <a:solidFill>
                            <a:srgbClr val="000000"/>
                          </a:solidFill>
                          <a:effectLst/>
                          <a:latin typeface="+mn-lt"/>
                        </a:rPr>
                        <a:t>atlases</a:t>
                      </a: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40350">
                <a:tc>
                  <a:txBody>
                    <a:bodyPr/>
                    <a:lstStyle/>
                    <a:p>
                      <a:pPr algn="l" fontAlgn="b"/>
                      <a:r>
                        <a:rPr lang="en-US" sz="1600" b="0" i="0" u="none" strike="noStrike" dirty="0">
                          <a:solidFill>
                            <a:srgbClr val="000000"/>
                          </a:solidFill>
                          <a:effectLst/>
                          <a:latin typeface="+mn-lt"/>
                        </a:rPr>
                        <a:t>Improved validation method based on masks</a:t>
                      </a: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40350">
                <a:tc>
                  <a:txBody>
                    <a:bodyPr/>
                    <a:lstStyle/>
                    <a:p>
                      <a:pPr algn="l" fontAlgn="b"/>
                      <a:r>
                        <a:rPr lang="en-US" sz="1600" b="0" i="0" u="none" strike="noStrike" dirty="0">
                          <a:solidFill>
                            <a:srgbClr val="000000"/>
                          </a:solidFill>
                          <a:effectLst/>
                          <a:latin typeface="+mn-lt"/>
                        </a:rPr>
                        <a:t>Optimization o</a:t>
                      </a:r>
                      <a:r>
                        <a:rPr lang="en-US" sz="1600" b="0" i="0" u="none" strike="noStrike" baseline="0" dirty="0">
                          <a:solidFill>
                            <a:srgbClr val="000000"/>
                          </a:solidFill>
                          <a:effectLst/>
                          <a:latin typeface="+mn-lt"/>
                        </a:rPr>
                        <a:t>f atlas parameters</a:t>
                      </a:r>
                      <a:endParaRPr lang="en-US" sz="1600" b="0"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40350">
                <a:tc>
                  <a:txBody>
                    <a:bodyPr/>
                    <a:lstStyle/>
                    <a:p>
                      <a:pPr algn="l" fontAlgn="b"/>
                      <a:r>
                        <a:rPr lang="en-US" sz="1600" b="1" u="none" strike="noStrike" dirty="0">
                          <a:effectLst/>
                        </a:rPr>
                        <a:t>Maximum Deliverable</a:t>
                      </a:r>
                      <a:endParaRPr lang="en-US" sz="1600" b="1"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240350">
                <a:tc>
                  <a:txBody>
                    <a:bodyPr/>
                    <a:lstStyle/>
                    <a:p>
                      <a:pPr algn="l" fontAlgn="b"/>
                      <a:r>
                        <a:rPr lang="en-US" sz="1600" u="none" strike="noStrike" dirty="0">
                          <a:effectLst/>
                        </a:rPr>
                        <a:t>GUI that integrates dose-volume histograms with regions of interest</a:t>
                      </a:r>
                      <a:endParaRPr lang="en-US" sz="1600" b="0"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9A299"/>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9A299"/>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9A299"/>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240350">
                <a:tc>
                  <a:txBody>
                    <a:bodyPr/>
                    <a:lstStyle/>
                    <a:p>
                      <a:pPr algn="l" fontAlgn="b"/>
                      <a:r>
                        <a:rPr lang="en-US" sz="1600" b="1" u="none" strike="noStrike" dirty="0">
                          <a:effectLst/>
                        </a:rPr>
                        <a:t>Project Plan/Presentation</a:t>
                      </a:r>
                      <a:endParaRPr lang="en-US" sz="1600" b="1"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9"/>
                  </a:ext>
                </a:extLst>
              </a:tr>
              <a:tr h="240350">
                <a:tc>
                  <a:txBody>
                    <a:bodyPr/>
                    <a:lstStyle/>
                    <a:p>
                      <a:pPr algn="l" fontAlgn="b"/>
                      <a:r>
                        <a:rPr lang="en-US" sz="1600" b="1" u="none" strike="noStrike" dirty="0">
                          <a:effectLst/>
                        </a:rPr>
                        <a:t>Checkpoint Presentation</a:t>
                      </a:r>
                      <a:endParaRPr lang="en-US" sz="1600" b="1"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240350">
                <a:tc>
                  <a:txBody>
                    <a:bodyPr/>
                    <a:lstStyle/>
                    <a:p>
                      <a:pPr algn="l" fontAlgn="b"/>
                      <a:r>
                        <a:rPr lang="en-US" sz="1600" b="1" u="none" strike="noStrike" dirty="0">
                          <a:effectLst/>
                        </a:rPr>
                        <a:t>Final Poster and Report</a:t>
                      </a:r>
                      <a:endParaRPr lang="en-US" sz="1600" b="1" i="0" u="none" strike="noStrike" dirty="0">
                        <a:solidFill>
                          <a:srgbClr val="000000"/>
                        </a:solidFill>
                        <a:effectLst/>
                        <a:latin typeface="+mn-lt"/>
                      </a:endParaRPr>
                    </a:p>
                  </a:txBody>
                  <a:tcPr marL="5601" marR="5601" marT="5601" marB="0" anchor="b">
                    <a:lnR w="12700" cap="flat" cmpd="sng" algn="ctr">
                      <a:solidFill>
                        <a:schemeClr val="accent1"/>
                      </a:solidFill>
                      <a:prstDash val="solid"/>
                      <a:round/>
                      <a:headEnd type="none" w="med" len="med"/>
                      <a:tailEnd type="none" w="med" len="med"/>
                    </a:lnR>
                  </a:tcPr>
                </a:tc>
                <a:tc>
                  <a:txBody>
                    <a:bodyPr/>
                    <a:lstStyle/>
                    <a:p>
                      <a:pPr algn="l" fontAlgn="b"/>
                      <a:endParaRPr lang="en-US" sz="1600" b="0" i="0" u="none" strike="noStrike">
                        <a:solidFill>
                          <a:srgbClr val="000000"/>
                        </a:solidFill>
                        <a:effectLst/>
                        <a:latin typeface="+mn-lt"/>
                      </a:endParaRPr>
                    </a:p>
                  </a:txBody>
                  <a:tcPr marL="5601" marR="5601" marT="5601" marB="0" anchor="b">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l" fontAlgn="b"/>
                      <a:endParaRPr lang="en-US" sz="1600" b="0" i="0" u="none" strike="noStrike" dirty="0">
                        <a:solidFill>
                          <a:srgbClr val="000000"/>
                        </a:solidFill>
                        <a:effectLst/>
                        <a:latin typeface="+mn-lt"/>
                      </a:endParaRPr>
                    </a:p>
                  </a:txBody>
                  <a:tcPr marL="5601" marR="5601" marT="5601" marB="0" anchor="b">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21"/>
                  </a:ext>
                </a:extLst>
              </a:tr>
            </a:tbl>
          </a:graphicData>
        </a:graphic>
      </p:graphicFrame>
      <p:cxnSp>
        <p:nvCxnSpPr>
          <p:cNvPr id="4" name="Straight Connector 3"/>
          <p:cNvCxnSpPr/>
          <p:nvPr/>
        </p:nvCxnSpPr>
        <p:spPr>
          <a:xfrm>
            <a:off x="8796528" y="585216"/>
            <a:ext cx="0" cy="630936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430768" y="231386"/>
            <a:ext cx="731520" cy="369332"/>
          </a:xfrm>
          <a:prstGeom prst="rect">
            <a:avLst/>
          </a:prstGeom>
          <a:noFill/>
          <a:ln>
            <a:solidFill>
              <a:schemeClr val="tx1"/>
            </a:solidFill>
          </a:ln>
        </p:spPr>
        <p:txBody>
          <a:bodyPr wrap="square" rtlCol="0">
            <a:spAutoFit/>
          </a:bodyPr>
          <a:lstStyle/>
          <a:p>
            <a:r>
              <a:rPr lang="en-US" dirty="0"/>
              <a:t>Today</a:t>
            </a:r>
          </a:p>
        </p:txBody>
      </p:sp>
    </p:spTree>
    <p:extLst>
      <p:ext uri="{BB962C8B-B14F-4D97-AF65-F5344CB8AC3E}">
        <p14:creationId xmlns:p14="http://schemas.microsoft.com/office/powerpoint/2010/main" val="2691851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656" y="0"/>
            <a:ext cx="10772775" cy="1658198"/>
          </a:xfrm>
        </p:spPr>
        <p:txBody>
          <a:bodyPr/>
          <a:lstStyle/>
          <a:p>
            <a:r>
              <a:rPr lang="en-US" dirty="0"/>
              <a:t>Goal and Clinical Significance</a:t>
            </a:r>
          </a:p>
        </p:txBody>
      </p:sp>
      <p:sp>
        <p:nvSpPr>
          <p:cNvPr id="3" name="Content Placeholder 2"/>
          <p:cNvSpPr>
            <a:spLocks noGrp="1"/>
          </p:cNvSpPr>
          <p:nvPr>
            <p:ph idx="1"/>
          </p:nvPr>
        </p:nvSpPr>
        <p:spPr>
          <a:xfrm>
            <a:off x="676656" y="1658198"/>
            <a:ext cx="4559373" cy="4907194"/>
          </a:xfrm>
        </p:spPr>
        <p:txBody>
          <a:bodyPr>
            <a:normAutofit/>
          </a:bodyPr>
          <a:lstStyle/>
          <a:p>
            <a:pPr marL="0" indent="0">
              <a:buNone/>
            </a:pPr>
            <a:r>
              <a:rPr lang="en-US" b="1" dirty="0"/>
              <a:t>Goal: </a:t>
            </a:r>
            <a:r>
              <a:rPr lang="en-US" dirty="0"/>
              <a:t>Design, implement, and evaluate an algorithm that creates spatially dependent dose features at the inter-organ level</a:t>
            </a:r>
          </a:p>
          <a:p>
            <a:pPr marL="0" indent="0">
              <a:buNone/>
            </a:pPr>
            <a:endParaRPr lang="en-US" dirty="0"/>
          </a:p>
          <a:p>
            <a:pPr marL="0" indent="0">
              <a:buNone/>
            </a:pPr>
            <a:r>
              <a:rPr lang="en-US" b="1" dirty="0"/>
              <a:t>Significance:  </a:t>
            </a:r>
            <a:r>
              <a:rPr lang="en-US" dirty="0"/>
              <a:t>Identify specific areas of the head and neck that are more or less critical and sensitive to radiation damage to </a:t>
            </a:r>
            <a:r>
              <a:rPr lang="en-US" u="sng" dirty="0"/>
              <a:t>improve radiotherapy planning and reduce negative outcomes</a:t>
            </a:r>
          </a:p>
          <a:p>
            <a:pPr marL="0" indent="0">
              <a:buNone/>
            </a:pP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7961" y="1663841"/>
            <a:ext cx="6448410" cy="3678238"/>
          </a:xfrm>
          <a:prstGeom prst="rect">
            <a:avLst/>
          </a:prstGeom>
        </p:spPr>
      </p:pic>
      <p:sp>
        <p:nvSpPr>
          <p:cNvPr id="5" name="TextBox 4"/>
          <p:cNvSpPr txBox="1"/>
          <p:nvPr/>
        </p:nvSpPr>
        <p:spPr>
          <a:xfrm>
            <a:off x="5407961" y="5424383"/>
            <a:ext cx="6290980" cy="461665"/>
          </a:xfrm>
          <a:prstGeom prst="rect">
            <a:avLst/>
          </a:prstGeom>
          <a:noFill/>
        </p:spPr>
        <p:txBody>
          <a:bodyPr wrap="square" rtlCol="0">
            <a:spAutoFit/>
          </a:bodyPr>
          <a:lstStyle/>
          <a:p>
            <a:r>
              <a:rPr lang="en-US" sz="1200" i="1" dirty="0"/>
              <a:t>Fig. 1</a:t>
            </a:r>
            <a:r>
              <a:rPr lang="en-US" sz="1200" dirty="0"/>
              <a:t>: View of sample radiotherapy treatment plan and the associated dose volume histograms for affected anatomical structures</a:t>
            </a:r>
            <a:endParaRPr lang="en-US" sz="1200" i="1" dirty="0"/>
          </a:p>
        </p:txBody>
      </p:sp>
    </p:spTree>
    <p:extLst>
      <p:ext uri="{BB962C8B-B14F-4D97-AF65-F5344CB8AC3E}">
        <p14:creationId xmlns:p14="http://schemas.microsoft.com/office/powerpoint/2010/main" val="577095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pPr marL="457200" indent="-457200">
              <a:buFont typeface="+mj-lt"/>
              <a:buAutoNum type="arabicPeriod"/>
            </a:pPr>
            <a:r>
              <a:rPr lang="en-US" dirty="0" err="1"/>
              <a:t>Myronenko</a:t>
            </a:r>
            <a:r>
              <a:rPr lang="en-US" dirty="0"/>
              <a:t>, A., &amp; Song, X. (2010). Point Set Registration: Coherent Point Drift. </a:t>
            </a:r>
            <a:r>
              <a:rPr lang="en-US" i="1" dirty="0"/>
              <a:t>IEEE Transactions on Pattern Analysis and Machine Intelligence,</a:t>
            </a:r>
            <a:r>
              <a:rPr lang="en-US" dirty="0"/>
              <a:t> </a:t>
            </a:r>
            <a:r>
              <a:rPr lang="en-US" i="1" dirty="0"/>
              <a:t>32</a:t>
            </a:r>
            <a:r>
              <a:rPr lang="en-US" dirty="0"/>
              <a:t>(12), 2262-2275. doi:10.1109/tpami.2010.46</a:t>
            </a:r>
          </a:p>
          <a:p>
            <a:endParaRPr lang="en-US" dirty="0"/>
          </a:p>
          <a:p>
            <a:endParaRPr lang="en-US" dirty="0"/>
          </a:p>
        </p:txBody>
      </p:sp>
    </p:spTree>
    <p:extLst>
      <p:ext uri="{BB962C8B-B14F-4D97-AF65-F5344CB8AC3E}">
        <p14:creationId xmlns:p14="http://schemas.microsoft.com/office/powerpoint/2010/main" val="2152414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656" y="0"/>
            <a:ext cx="10772775" cy="1658198"/>
          </a:xfrm>
        </p:spPr>
        <p:txBody>
          <a:bodyPr/>
          <a:lstStyle/>
          <a:p>
            <a:r>
              <a:rPr lang="en-US" dirty="0"/>
              <a:t>Previous Deliverables</a:t>
            </a:r>
          </a:p>
        </p:txBody>
      </p:sp>
      <p:sp>
        <p:nvSpPr>
          <p:cNvPr id="3" name="Content Placeholder 2"/>
          <p:cNvSpPr>
            <a:spLocks noGrp="1"/>
          </p:cNvSpPr>
          <p:nvPr>
            <p:ph idx="1"/>
          </p:nvPr>
        </p:nvSpPr>
        <p:spPr>
          <a:xfrm>
            <a:off x="676656" y="1658198"/>
            <a:ext cx="10753725" cy="5199802"/>
          </a:xfrm>
        </p:spPr>
        <p:txBody>
          <a:bodyPr>
            <a:normAutofit/>
          </a:bodyPr>
          <a:lstStyle/>
          <a:p>
            <a:pPr marL="0" indent="0">
              <a:buNone/>
            </a:pPr>
            <a:r>
              <a:rPr lang="en-US" b="1" dirty="0"/>
              <a:t>Min: </a:t>
            </a:r>
            <a:r>
              <a:rPr lang="en-US" i="1" dirty="0"/>
              <a:t>Well-documented</a:t>
            </a:r>
            <a:r>
              <a:rPr lang="en-US" dirty="0"/>
              <a:t> API for automatically detecting verified relevant features in contoured anatomy, written in Python / C++.</a:t>
            </a:r>
            <a:endParaRPr lang="en-US" dirty="0">
              <a:solidFill>
                <a:schemeClr val="tx1"/>
              </a:solidFill>
            </a:endParaRPr>
          </a:p>
          <a:p>
            <a:pPr marL="0" indent="0">
              <a:buNone/>
            </a:pPr>
            <a:r>
              <a:rPr lang="en-US" b="1" dirty="0"/>
              <a:t>Expected:</a:t>
            </a:r>
            <a:r>
              <a:rPr lang="en-US" dirty="0"/>
              <a:t> Automated script to add new points of fixation and evaluate either improvement or worsening of predictive power of the coordinate system, in addition to minimum deliverable.</a:t>
            </a:r>
          </a:p>
          <a:p>
            <a:pPr marL="0" indent="0">
              <a:buNone/>
            </a:pPr>
            <a:r>
              <a:rPr lang="en-US" b="1" dirty="0"/>
              <a:t>Max: </a:t>
            </a:r>
            <a:r>
              <a:rPr lang="en-US" dirty="0"/>
              <a:t>GUI to view ROI estimates along with dose volume histogram of identified regions in addition to the expected and minimum deliverables.</a:t>
            </a:r>
          </a:p>
          <a:p>
            <a:pPr marL="0" indent="0">
              <a:buNone/>
            </a:pPr>
            <a:endParaRPr lang="en-US" dirty="0"/>
          </a:p>
          <a:p>
            <a:pPr marL="0" indent="0">
              <a:buNone/>
            </a:pPr>
            <a:r>
              <a:rPr lang="en-US" b="1" dirty="0"/>
              <a:t>Problem: </a:t>
            </a:r>
            <a:r>
              <a:rPr lang="en-US" dirty="0"/>
              <a:t>better way to accomplish desired goal suggested -&gt; new deliverables with same end goal</a:t>
            </a:r>
          </a:p>
        </p:txBody>
      </p:sp>
    </p:spTree>
    <p:extLst>
      <p:ext uri="{BB962C8B-B14F-4D97-AF65-F5344CB8AC3E}">
        <p14:creationId xmlns:p14="http://schemas.microsoft.com/office/powerpoint/2010/main" val="2314843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656" y="0"/>
            <a:ext cx="10772775" cy="1658198"/>
          </a:xfrm>
        </p:spPr>
        <p:txBody>
          <a:bodyPr/>
          <a:lstStyle/>
          <a:p>
            <a:r>
              <a:rPr lang="en-US" dirty="0"/>
              <a:t>Updated Deliverables</a:t>
            </a:r>
          </a:p>
        </p:txBody>
      </p:sp>
      <p:sp>
        <p:nvSpPr>
          <p:cNvPr id="3" name="Content Placeholder 2"/>
          <p:cNvSpPr>
            <a:spLocks noGrp="1"/>
          </p:cNvSpPr>
          <p:nvPr>
            <p:ph idx="1"/>
          </p:nvPr>
        </p:nvSpPr>
        <p:spPr>
          <a:xfrm>
            <a:off x="676656" y="1658198"/>
            <a:ext cx="10753725" cy="5199802"/>
          </a:xfrm>
        </p:spPr>
        <p:txBody>
          <a:bodyPr>
            <a:normAutofit/>
          </a:bodyPr>
          <a:lstStyle/>
          <a:p>
            <a:r>
              <a:rPr lang="en-US" b="1" dirty="0"/>
              <a:t>Min</a:t>
            </a:r>
            <a:r>
              <a:rPr lang="en-US" dirty="0"/>
              <a:t>: </a:t>
            </a:r>
            <a:r>
              <a:rPr lang="en-US" i="1" dirty="0"/>
              <a:t>Well-documented</a:t>
            </a:r>
            <a:r>
              <a:rPr lang="en-US" dirty="0"/>
              <a:t> API for creation of a statistical atlas of contoured anatomy and script to register a new patient to this atlas using coherent point drift. Script to predict the location of a defined cube-shaped region from the atlas in this patient, written in Python.</a:t>
            </a:r>
          </a:p>
          <a:p>
            <a:r>
              <a:rPr lang="en-US" b="1" dirty="0"/>
              <a:t>Expected: </a:t>
            </a:r>
            <a:r>
              <a:rPr lang="en-US" i="1" dirty="0"/>
              <a:t>Well-documented </a:t>
            </a:r>
            <a:r>
              <a:rPr lang="en-US" dirty="0"/>
              <a:t>expansion on methods from minimum deliverable to define the same arbitrary volume in multiple patients, corresponding to the same anatomical soft-tissue region. Statistical validation of this method showing minimal error between arbitrarily selected regions. </a:t>
            </a:r>
          </a:p>
          <a:p>
            <a:r>
              <a:rPr lang="en-US" dirty="0"/>
              <a:t>Creation of multiple statistical atlases using different anatomical regions to determine which gives most accurate prediction of the location of the arbitrary volume in patients not included in the atlas. </a:t>
            </a:r>
          </a:p>
          <a:p>
            <a:r>
              <a:rPr lang="en-US" b="1" dirty="0"/>
              <a:t>Max: </a:t>
            </a:r>
            <a:r>
              <a:rPr lang="en-US" dirty="0"/>
              <a:t>GUI to select anatomical region in statistical atlas and view ROI estimates along with dose volume histogram of carved regions in addition to the expected and minimum deliverables.</a:t>
            </a:r>
          </a:p>
        </p:txBody>
      </p:sp>
    </p:spTree>
    <p:extLst>
      <p:ext uri="{BB962C8B-B14F-4D97-AF65-F5344CB8AC3E}">
        <p14:creationId xmlns:p14="http://schemas.microsoft.com/office/powerpoint/2010/main" val="3688643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656" y="0"/>
            <a:ext cx="10772775" cy="1658198"/>
          </a:xfrm>
        </p:spPr>
        <p:txBody>
          <a:bodyPr/>
          <a:lstStyle/>
          <a:p>
            <a:r>
              <a:rPr lang="en-US" dirty="0"/>
              <a:t>Technical Approach</a:t>
            </a:r>
          </a:p>
        </p:txBody>
      </p:sp>
      <p:sp>
        <p:nvSpPr>
          <p:cNvPr id="3" name="Content Placeholder 2"/>
          <p:cNvSpPr>
            <a:spLocks noGrp="1"/>
          </p:cNvSpPr>
          <p:nvPr>
            <p:ph idx="1"/>
          </p:nvPr>
        </p:nvSpPr>
        <p:spPr>
          <a:xfrm>
            <a:off x="676656" y="1658198"/>
            <a:ext cx="10753725" cy="3766185"/>
          </a:xfrm>
        </p:spPr>
        <p:txBody>
          <a:bodyPr/>
          <a:lstStyle/>
          <a:p>
            <a:pPr marL="457200" indent="-457200">
              <a:buFont typeface="+mj-lt"/>
              <a:buAutoNum type="arabicPeriod"/>
            </a:pPr>
            <a:r>
              <a:rPr lang="en-US" dirty="0"/>
              <a:t>Create a statistical atlas</a:t>
            </a:r>
          </a:p>
          <a:p>
            <a:pPr marL="457200" lvl="2" indent="0">
              <a:buNone/>
            </a:pPr>
            <a:r>
              <a:rPr lang="en-US" dirty="0"/>
              <a:t>Register a subset of patients to a reference, calculate a statistical mean of subsequent iterations over subsets of patient data.</a:t>
            </a:r>
          </a:p>
          <a:p>
            <a:pPr marL="457200" indent="-457200">
              <a:buFont typeface="+mj-lt"/>
              <a:buAutoNum type="arabicPeriod"/>
            </a:pPr>
            <a:r>
              <a:rPr lang="en-US" dirty="0"/>
              <a:t>Define a region of space in the atlas and transform to the patient.</a:t>
            </a:r>
          </a:p>
          <a:p>
            <a:pPr marL="457200" lvl="2" indent="0">
              <a:buNone/>
            </a:pPr>
            <a:r>
              <a:rPr lang="en-US" dirty="0"/>
              <a:t>Append data to the atlas before registration, or create a mapping function from the vector field returned by registration</a:t>
            </a:r>
          </a:p>
          <a:p>
            <a:pPr marL="457200" indent="-457200">
              <a:buFont typeface="+mj-lt"/>
              <a:buAutoNum type="arabicPeriod"/>
            </a:pPr>
            <a:r>
              <a:rPr lang="en-US" dirty="0"/>
              <a:t>Extract radiation dose in defined volume in patient from database.</a:t>
            </a:r>
          </a:p>
          <a:p>
            <a:pPr marL="457200" indent="-457200">
              <a:buFont typeface="+mj-lt"/>
              <a:buAutoNum type="arabicPeriod"/>
            </a:pPr>
            <a:r>
              <a:rPr lang="en-US" dirty="0"/>
              <a:t>Validate and improve #1-3</a:t>
            </a:r>
          </a:p>
        </p:txBody>
      </p:sp>
    </p:spTree>
    <p:extLst>
      <p:ext uri="{BB962C8B-B14F-4D97-AF65-F5344CB8AC3E}">
        <p14:creationId xmlns:p14="http://schemas.microsoft.com/office/powerpoint/2010/main" val="1654667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800" y="183525"/>
            <a:ext cx="11083544" cy="1658198"/>
          </a:xfrm>
        </p:spPr>
        <p:txBody>
          <a:bodyPr/>
          <a:lstStyle/>
          <a:p>
            <a:r>
              <a:rPr lang="en-US" dirty="0"/>
              <a:t>Deformable Registration: Coherent Point Drift</a:t>
            </a:r>
          </a:p>
        </p:txBody>
      </p:sp>
      <p:pic>
        <p:nvPicPr>
          <p:cNvPr id="4" name="Picture 3"/>
          <p:cNvPicPr>
            <a:picLocks noChangeAspect="1"/>
          </p:cNvPicPr>
          <p:nvPr/>
        </p:nvPicPr>
        <p:blipFill rotWithShape="1">
          <a:blip r:embed="rId3"/>
          <a:srcRect l="26500" t="47037" r="49155" b="37111"/>
          <a:stretch/>
        </p:blipFill>
        <p:spPr>
          <a:xfrm>
            <a:off x="2787188" y="1446510"/>
            <a:ext cx="3245505" cy="1188720"/>
          </a:xfrm>
          <a:prstGeom prst="rect">
            <a:avLst/>
          </a:prstGeom>
          <a:ln>
            <a:noFill/>
          </a:ln>
        </p:spPr>
      </p:pic>
      <p:sp>
        <p:nvSpPr>
          <p:cNvPr id="5" name="TextBox 4"/>
          <p:cNvSpPr txBox="1"/>
          <p:nvPr/>
        </p:nvSpPr>
        <p:spPr>
          <a:xfrm>
            <a:off x="2752860" y="2635230"/>
            <a:ext cx="6717451" cy="461665"/>
          </a:xfrm>
          <a:prstGeom prst="rect">
            <a:avLst/>
          </a:prstGeom>
          <a:noFill/>
        </p:spPr>
        <p:txBody>
          <a:bodyPr wrap="square" rtlCol="0">
            <a:spAutoFit/>
          </a:bodyPr>
          <a:lstStyle/>
          <a:p>
            <a:r>
              <a:rPr lang="en-US" sz="1200" i="1" dirty="0"/>
              <a:t>Fig. 2</a:t>
            </a:r>
            <a:r>
              <a:rPr lang="en-US" sz="1200" dirty="0"/>
              <a:t>: Visual representation of coherent point drift registration method as described by </a:t>
            </a:r>
            <a:r>
              <a:rPr lang="en-US" sz="1200" dirty="0" err="1"/>
              <a:t>Myronenko</a:t>
            </a:r>
            <a:r>
              <a:rPr lang="en-US" sz="1200" dirty="0"/>
              <a:t> et al. on artificially created point clouds. [1]</a:t>
            </a:r>
            <a:endParaRPr lang="en-US" sz="1200" i="1" dirty="0"/>
          </a:p>
        </p:txBody>
      </p:sp>
      <p:pic>
        <p:nvPicPr>
          <p:cNvPr id="6" name="Picture 5"/>
          <p:cNvPicPr>
            <a:picLocks noChangeAspect="1"/>
          </p:cNvPicPr>
          <p:nvPr/>
        </p:nvPicPr>
        <p:blipFill rotWithShape="1">
          <a:blip r:embed="rId3"/>
          <a:srcRect l="50104" t="49152" r="27667" b="37111"/>
          <a:stretch/>
        </p:blipFill>
        <p:spPr>
          <a:xfrm>
            <a:off x="6032693" y="1446510"/>
            <a:ext cx="3419760" cy="1188720"/>
          </a:xfrm>
          <a:prstGeom prst="rect">
            <a:avLst/>
          </a:prstGeom>
          <a:ln>
            <a:noFill/>
          </a:ln>
        </p:spPr>
      </p:pic>
      <p:pic>
        <p:nvPicPr>
          <p:cNvPr id="7" name="Picture 6"/>
          <p:cNvPicPr>
            <a:picLocks noChangeAspect="1"/>
          </p:cNvPicPr>
          <p:nvPr/>
        </p:nvPicPr>
        <p:blipFill rotWithShape="1">
          <a:blip r:embed="rId4"/>
          <a:srcRect l="34083" t="26593" r="34917" b="29556"/>
          <a:stretch/>
        </p:blipFill>
        <p:spPr>
          <a:xfrm>
            <a:off x="6373218" y="3345393"/>
            <a:ext cx="3447535" cy="2743200"/>
          </a:xfrm>
          <a:prstGeom prst="rect">
            <a:avLst/>
          </a:prstGeom>
        </p:spPr>
      </p:pic>
      <p:pic>
        <p:nvPicPr>
          <p:cNvPr id="8" name="Picture 7"/>
          <p:cNvPicPr>
            <a:picLocks noChangeAspect="1"/>
          </p:cNvPicPr>
          <p:nvPr/>
        </p:nvPicPr>
        <p:blipFill rotWithShape="1">
          <a:blip r:embed="rId5"/>
          <a:srcRect l="33500" t="27037" r="34750" b="29704"/>
          <a:stretch/>
        </p:blipFill>
        <p:spPr>
          <a:xfrm>
            <a:off x="2620260" y="3345393"/>
            <a:ext cx="3579312" cy="2743200"/>
          </a:xfrm>
          <a:prstGeom prst="rect">
            <a:avLst/>
          </a:prstGeom>
        </p:spPr>
      </p:pic>
      <p:sp>
        <p:nvSpPr>
          <p:cNvPr id="9" name="Rectangle 8"/>
          <p:cNvSpPr/>
          <p:nvPr/>
        </p:nvSpPr>
        <p:spPr>
          <a:xfrm>
            <a:off x="2620260" y="6104235"/>
            <a:ext cx="7218352" cy="461665"/>
          </a:xfrm>
          <a:prstGeom prst="rect">
            <a:avLst/>
          </a:prstGeom>
        </p:spPr>
        <p:txBody>
          <a:bodyPr wrap="square">
            <a:spAutoFit/>
          </a:bodyPr>
          <a:lstStyle/>
          <a:p>
            <a:r>
              <a:rPr lang="en-US" sz="1200" i="1" dirty="0"/>
              <a:t>Fig. 3</a:t>
            </a:r>
            <a:r>
              <a:rPr lang="en-US" sz="1200" dirty="0"/>
              <a:t>: Before/after registration performed on head and neck structures using CPD registration method. (red points registered to frame of yellow points)</a:t>
            </a:r>
            <a:endParaRPr lang="en-US" sz="1200" i="1" dirty="0"/>
          </a:p>
        </p:txBody>
      </p:sp>
    </p:spTree>
    <p:extLst>
      <p:ext uri="{BB962C8B-B14F-4D97-AF65-F5344CB8AC3E}">
        <p14:creationId xmlns:p14="http://schemas.microsoft.com/office/powerpoint/2010/main" val="2948037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656" y="0"/>
            <a:ext cx="10772775" cy="1658198"/>
          </a:xfrm>
        </p:spPr>
        <p:txBody>
          <a:bodyPr/>
          <a:lstStyle/>
          <a:p>
            <a:r>
              <a:rPr lang="en-US" dirty="0"/>
              <a:t>Statistical Atlas Creation</a:t>
            </a:r>
          </a:p>
        </p:txBody>
      </p:sp>
      <p:sp>
        <p:nvSpPr>
          <p:cNvPr id="3" name="Content Placeholder 2"/>
          <p:cNvSpPr>
            <a:spLocks noGrp="1"/>
          </p:cNvSpPr>
          <p:nvPr>
            <p:ph idx="1"/>
          </p:nvPr>
        </p:nvSpPr>
        <p:spPr>
          <a:xfrm>
            <a:off x="676656" y="1658198"/>
            <a:ext cx="10753725" cy="3766185"/>
          </a:xfrm>
        </p:spPr>
        <p:txBody>
          <a:bodyPr/>
          <a:lstStyle/>
          <a:p>
            <a:pPr marL="0" indent="0">
              <a:buNone/>
            </a:pPr>
            <a:r>
              <a:rPr lang="en-US" dirty="0"/>
              <a:t>Method:</a:t>
            </a:r>
          </a:p>
          <a:p>
            <a:pPr marL="0" indent="0">
              <a:buNone/>
            </a:pPr>
            <a:r>
              <a:rPr lang="en-US"/>
              <a:t>Deformably </a:t>
            </a:r>
            <a:r>
              <a:rPr lang="en-US" dirty="0"/>
              <a:t>register each patient data set to a chosen patient coordinate system</a:t>
            </a:r>
          </a:p>
          <a:p>
            <a:pPr marL="0" indent="0">
              <a:buNone/>
            </a:pPr>
            <a:r>
              <a:rPr lang="en-US" dirty="0"/>
              <a:t>- Align the centroids of each data set.</a:t>
            </a:r>
            <a:endParaRPr lang="en-US" dirty="0">
              <a:solidFill>
                <a:srgbClr val="000000"/>
              </a:solidFill>
            </a:endParaRPr>
          </a:p>
          <a:p>
            <a:pPr marL="0" indent="0">
              <a:buNone/>
            </a:pPr>
            <a:r>
              <a:rPr lang="en-US"/>
              <a:t>- Use </a:t>
            </a:r>
            <a:r>
              <a:rPr lang="en-US" dirty="0"/>
              <a:t>coherent point drift </a:t>
            </a:r>
            <a:r>
              <a:rPr lang="en-US"/>
              <a:t>to register</a:t>
            </a:r>
            <a:r>
              <a:rPr lang="en-US" dirty="0"/>
              <a:t>.</a:t>
            </a:r>
            <a:endParaRPr lang="en-US" dirty="0">
              <a:solidFill>
                <a:schemeClr val="tx1"/>
              </a:solidFill>
            </a:endParaRPr>
          </a:p>
          <a:p>
            <a:pPr marL="0" indent="0">
              <a:buNone/>
            </a:pPr>
            <a:r>
              <a:rPr lang="en-US"/>
              <a:t>Take </a:t>
            </a:r>
            <a:r>
              <a:rPr lang="en-US" dirty="0"/>
              <a:t>a statistical average of the data sets after point drift.</a:t>
            </a:r>
          </a:p>
          <a:p>
            <a:pPr marL="0" indent="0">
              <a:buNone/>
            </a:pPr>
            <a:r>
              <a:rPr lang="en-US"/>
              <a:t>Set </a:t>
            </a:r>
            <a:r>
              <a:rPr lang="en-US" dirty="0"/>
              <a:t>the resultant atlas as the reference patient coordinate system and </a:t>
            </a:r>
            <a:r>
              <a:rPr lang="en-US"/>
              <a:t>repeat.</a:t>
            </a:r>
            <a:endParaRPr lang="en-US" dirty="0"/>
          </a:p>
          <a:p>
            <a:pPr marL="256032" lvl="1"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308226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656" y="0"/>
            <a:ext cx="10772775" cy="1658198"/>
          </a:xfrm>
        </p:spPr>
        <p:txBody>
          <a:bodyPr/>
          <a:lstStyle/>
          <a:p>
            <a:r>
              <a:rPr lang="en-US" dirty="0"/>
              <a:t>Statistical Atlas Creation</a:t>
            </a:r>
          </a:p>
        </p:txBody>
      </p:sp>
      <p:sp>
        <p:nvSpPr>
          <p:cNvPr id="3" name="Content Placeholder 2"/>
          <p:cNvSpPr>
            <a:spLocks noGrp="1"/>
          </p:cNvSpPr>
          <p:nvPr>
            <p:ph idx="1"/>
          </p:nvPr>
        </p:nvSpPr>
        <p:spPr>
          <a:xfrm>
            <a:off x="676656" y="1480443"/>
            <a:ext cx="11195304" cy="871642"/>
          </a:xfrm>
        </p:spPr>
        <p:txBody>
          <a:bodyPr/>
          <a:lstStyle/>
          <a:p>
            <a:r>
              <a:rPr lang="en-US" b="1" dirty="0"/>
              <a:t>Status update: </a:t>
            </a:r>
            <a:r>
              <a:rPr lang="en-US" dirty="0"/>
              <a:t>Working method and statistical atlas of brain, left eye, right eye, left parotid, and right parotid from 5 patients:</a:t>
            </a:r>
          </a:p>
        </p:txBody>
      </p:sp>
      <p:pic>
        <p:nvPicPr>
          <p:cNvPr id="4" name="Picture 3"/>
          <p:cNvPicPr>
            <a:picLocks noChangeAspect="1"/>
          </p:cNvPicPr>
          <p:nvPr/>
        </p:nvPicPr>
        <p:blipFill rotWithShape="1">
          <a:blip r:embed="rId2"/>
          <a:srcRect l="38667" t="33852" r="38500" b="35629"/>
          <a:stretch/>
        </p:blipFill>
        <p:spPr>
          <a:xfrm>
            <a:off x="3955014" y="2330663"/>
            <a:ext cx="3891971" cy="2926080"/>
          </a:xfrm>
          <a:prstGeom prst="rect">
            <a:avLst/>
          </a:prstGeom>
        </p:spPr>
      </p:pic>
      <p:pic>
        <p:nvPicPr>
          <p:cNvPr id="5" name="Picture 4"/>
          <p:cNvPicPr>
            <a:picLocks noChangeAspect="1"/>
          </p:cNvPicPr>
          <p:nvPr/>
        </p:nvPicPr>
        <p:blipFill rotWithShape="1">
          <a:blip r:embed="rId3"/>
          <a:srcRect l="37333" t="32370" r="38083" b="34000"/>
          <a:stretch/>
        </p:blipFill>
        <p:spPr>
          <a:xfrm>
            <a:off x="152400" y="2330663"/>
            <a:ext cx="3802614" cy="2926080"/>
          </a:xfrm>
          <a:prstGeom prst="rect">
            <a:avLst/>
          </a:prstGeom>
        </p:spPr>
      </p:pic>
      <p:pic>
        <p:nvPicPr>
          <p:cNvPr id="6" name="Picture 5"/>
          <p:cNvPicPr>
            <a:picLocks noChangeAspect="1"/>
          </p:cNvPicPr>
          <p:nvPr/>
        </p:nvPicPr>
        <p:blipFill rotWithShape="1">
          <a:blip r:embed="rId4"/>
          <a:srcRect l="36167" t="32695" r="33500" b="29852"/>
          <a:stretch/>
        </p:blipFill>
        <p:spPr>
          <a:xfrm>
            <a:off x="7846985" y="2330663"/>
            <a:ext cx="4213091" cy="2926080"/>
          </a:xfrm>
          <a:prstGeom prst="rect">
            <a:avLst/>
          </a:prstGeom>
        </p:spPr>
      </p:pic>
      <p:sp>
        <p:nvSpPr>
          <p:cNvPr id="7" name="Content Placeholder 2"/>
          <p:cNvSpPr txBox="1">
            <a:spLocks/>
          </p:cNvSpPr>
          <p:nvPr/>
        </p:nvSpPr>
        <p:spPr>
          <a:xfrm>
            <a:off x="676656" y="5727278"/>
            <a:ext cx="11195304" cy="1130721"/>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US" b="1" dirty="0"/>
              <a:t>Goal: </a:t>
            </a:r>
            <a:r>
              <a:rPr lang="en-US" dirty="0"/>
              <a:t>Statistical atlas of almost-complete head and neck anatomy from 30+ patients</a:t>
            </a:r>
          </a:p>
          <a:p>
            <a:r>
              <a:rPr lang="en-US" b="1" dirty="0"/>
              <a:t>Challenge: </a:t>
            </a:r>
            <a:r>
              <a:rPr lang="en-US" dirty="0"/>
              <a:t>Running time/complexity of atlas creation method</a:t>
            </a:r>
          </a:p>
        </p:txBody>
      </p:sp>
      <p:sp>
        <p:nvSpPr>
          <p:cNvPr id="8" name="Rectangle 7"/>
          <p:cNvSpPr/>
          <p:nvPr/>
        </p:nvSpPr>
        <p:spPr>
          <a:xfrm>
            <a:off x="152400" y="5256743"/>
            <a:ext cx="7218352" cy="276999"/>
          </a:xfrm>
          <a:prstGeom prst="rect">
            <a:avLst/>
          </a:prstGeom>
        </p:spPr>
        <p:txBody>
          <a:bodyPr wrap="square">
            <a:spAutoFit/>
          </a:bodyPr>
          <a:lstStyle/>
          <a:p>
            <a:r>
              <a:rPr lang="en-US" sz="1200" i="1" dirty="0"/>
              <a:t>Fig. 4</a:t>
            </a:r>
            <a:r>
              <a:rPr lang="en-US" sz="1200" dirty="0"/>
              <a:t>: Side, back, and angled view of statistical atlas created from 5 structures from 5 different patients.</a:t>
            </a:r>
            <a:endParaRPr lang="en-US" sz="1200" i="1" dirty="0"/>
          </a:p>
        </p:txBody>
      </p:sp>
    </p:spTree>
    <p:extLst>
      <p:ext uri="{BB962C8B-B14F-4D97-AF65-F5344CB8AC3E}">
        <p14:creationId xmlns:p14="http://schemas.microsoft.com/office/powerpoint/2010/main" val="1376987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3330702" y="1208314"/>
            <a:ext cx="2560320" cy="256032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p:cNvSpPr/>
          <p:nvPr/>
        </p:nvSpPr>
        <p:spPr>
          <a:xfrm>
            <a:off x="296777" y="1208314"/>
            <a:ext cx="2560320" cy="256032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676656" y="0"/>
            <a:ext cx="10772775" cy="1208020"/>
          </a:xfrm>
        </p:spPr>
        <p:txBody>
          <a:bodyPr/>
          <a:lstStyle/>
          <a:p>
            <a:r>
              <a:rPr lang="en-US" dirty="0"/>
              <a:t>Region Identification Procedure</a:t>
            </a:r>
          </a:p>
        </p:txBody>
      </p:sp>
      <p:pic>
        <p:nvPicPr>
          <p:cNvPr id="5" name="Picture 4"/>
          <p:cNvPicPr>
            <a:picLocks noChangeAspect="1"/>
          </p:cNvPicPr>
          <p:nvPr/>
        </p:nvPicPr>
        <p:blipFill rotWithShape="1">
          <a:blip r:embed="rId2"/>
          <a:srcRect l="36167" t="32695" r="33500" b="29852"/>
          <a:stretch/>
        </p:blipFill>
        <p:spPr>
          <a:xfrm>
            <a:off x="366373" y="1282574"/>
            <a:ext cx="2424493" cy="1683861"/>
          </a:xfrm>
          <a:prstGeom prst="rect">
            <a:avLst/>
          </a:prstGeom>
        </p:spPr>
      </p:pic>
      <p:sp>
        <p:nvSpPr>
          <p:cNvPr id="14" name="TextBox 13"/>
          <p:cNvSpPr txBox="1"/>
          <p:nvPr/>
        </p:nvSpPr>
        <p:spPr>
          <a:xfrm>
            <a:off x="351692" y="2966434"/>
            <a:ext cx="2407662" cy="830997"/>
          </a:xfrm>
          <a:prstGeom prst="rect">
            <a:avLst/>
          </a:prstGeom>
          <a:noFill/>
        </p:spPr>
        <p:txBody>
          <a:bodyPr wrap="square" rtlCol="0">
            <a:spAutoFit/>
          </a:bodyPr>
          <a:lstStyle/>
          <a:p>
            <a:r>
              <a:rPr lang="en-US" sz="1600" dirty="0"/>
              <a:t>Create statistical atlas representing mean patient anatomy</a:t>
            </a:r>
          </a:p>
        </p:txBody>
      </p:sp>
      <p:sp>
        <p:nvSpPr>
          <p:cNvPr id="27" name="TextBox 26"/>
          <p:cNvSpPr txBox="1"/>
          <p:nvPr/>
        </p:nvSpPr>
        <p:spPr>
          <a:xfrm>
            <a:off x="3398615" y="2966434"/>
            <a:ext cx="2424493" cy="1107996"/>
          </a:xfrm>
          <a:prstGeom prst="rect">
            <a:avLst/>
          </a:prstGeom>
          <a:noFill/>
        </p:spPr>
        <p:txBody>
          <a:bodyPr wrap="square" rtlCol="0">
            <a:spAutoFit/>
          </a:bodyPr>
          <a:lstStyle/>
          <a:p>
            <a:r>
              <a:rPr lang="en-US" sz="1600" dirty="0"/>
              <a:t>Define surface points representing 3D region to be transformed</a:t>
            </a:r>
          </a:p>
          <a:p>
            <a:endParaRPr lang="en-US" dirty="0"/>
          </a:p>
        </p:txBody>
      </p:sp>
      <p:sp>
        <p:nvSpPr>
          <p:cNvPr id="28" name="Rectangle 27"/>
          <p:cNvSpPr/>
          <p:nvPr/>
        </p:nvSpPr>
        <p:spPr>
          <a:xfrm>
            <a:off x="6364627" y="1209165"/>
            <a:ext cx="2560320" cy="256032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0" name="TextBox 29"/>
          <p:cNvSpPr txBox="1"/>
          <p:nvPr/>
        </p:nvSpPr>
        <p:spPr>
          <a:xfrm>
            <a:off x="6419541" y="2952450"/>
            <a:ext cx="2424493" cy="892552"/>
          </a:xfrm>
          <a:prstGeom prst="rect">
            <a:avLst/>
          </a:prstGeom>
          <a:noFill/>
        </p:spPr>
        <p:txBody>
          <a:bodyPr wrap="square" rtlCol="0">
            <a:spAutoFit/>
          </a:bodyPr>
          <a:lstStyle/>
          <a:p>
            <a:r>
              <a:rPr lang="en-US" sz="1300" dirty="0"/>
              <a:t>Query database and find point cloud of all anatomy included in both atlas and patient for desired patient</a:t>
            </a:r>
          </a:p>
        </p:txBody>
      </p:sp>
      <p:sp>
        <p:nvSpPr>
          <p:cNvPr id="31" name="Rectangle 30"/>
          <p:cNvSpPr/>
          <p:nvPr/>
        </p:nvSpPr>
        <p:spPr>
          <a:xfrm>
            <a:off x="9395207" y="1208314"/>
            <a:ext cx="2560320" cy="256032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 name="TextBox 32"/>
          <p:cNvSpPr txBox="1"/>
          <p:nvPr/>
        </p:nvSpPr>
        <p:spPr>
          <a:xfrm>
            <a:off x="9450121" y="2994672"/>
            <a:ext cx="2424493" cy="830997"/>
          </a:xfrm>
          <a:prstGeom prst="rect">
            <a:avLst/>
          </a:prstGeom>
          <a:noFill/>
        </p:spPr>
        <p:txBody>
          <a:bodyPr wrap="square" rtlCol="0">
            <a:spAutoFit/>
          </a:bodyPr>
          <a:lstStyle/>
          <a:p>
            <a:r>
              <a:rPr lang="en-US" sz="1600" dirty="0" err="1"/>
              <a:t>Deformably</a:t>
            </a:r>
            <a:r>
              <a:rPr lang="en-US" sz="1600" dirty="0"/>
              <a:t> register atlas to the patient using coherent point drift. </a:t>
            </a:r>
          </a:p>
        </p:txBody>
      </p:sp>
      <p:sp>
        <p:nvSpPr>
          <p:cNvPr id="34" name="Rectangle 33"/>
          <p:cNvSpPr/>
          <p:nvPr/>
        </p:nvSpPr>
        <p:spPr>
          <a:xfrm>
            <a:off x="9395207" y="4148984"/>
            <a:ext cx="2560320" cy="256032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6" name="TextBox 35"/>
          <p:cNvSpPr txBox="1"/>
          <p:nvPr/>
        </p:nvSpPr>
        <p:spPr>
          <a:xfrm>
            <a:off x="9450121" y="5881240"/>
            <a:ext cx="2424493" cy="923330"/>
          </a:xfrm>
          <a:prstGeom prst="rect">
            <a:avLst/>
          </a:prstGeom>
          <a:noFill/>
        </p:spPr>
        <p:txBody>
          <a:bodyPr wrap="square" rtlCol="0">
            <a:spAutoFit/>
          </a:bodyPr>
          <a:lstStyle/>
          <a:p>
            <a:r>
              <a:rPr lang="en-US" dirty="0"/>
              <a:t>Fit a thin plate spline to create a mapping for arbitrary (x , y)</a:t>
            </a:r>
          </a:p>
        </p:txBody>
      </p:sp>
      <p:sp>
        <p:nvSpPr>
          <p:cNvPr id="37" name="Rectangle 36"/>
          <p:cNvSpPr/>
          <p:nvPr/>
        </p:nvSpPr>
        <p:spPr>
          <a:xfrm>
            <a:off x="6374502" y="4152900"/>
            <a:ext cx="2560320" cy="256032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9" name="TextBox 38"/>
          <p:cNvSpPr txBox="1"/>
          <p:nvPr/>
        </p:nvSpPr>
        <p:spPr>
          <a:xfrm>
            <a:off x="6419541" y="5891123"/>
            <a:ext cx="2424493" cy="830997"/>
          </a:xfrm>
          <a:prstGeom prst="rect">
            <a:avLst/>
          </a:prstGeom>
          <a:noFill/>
        </p:spPr>
        <p:txBody>
          <a:bodyPr wrap="square" rtlCol="0">
            <a:spAutoFit/>
          </a:bodyPr>
          <a:lstStyle/>
          <a:p>
            <a:r>
              <a:rPr lang="en-US" sz="1600" dirty="0">
                <a:solidFill>
                  <a:srgbClr val="000000"/>
                </a:solidFill>
                <a:latin typeface="Calibri Light"/>
              </a:rPr>
              <a:t>Transform 3D region to patient coordinate frame using thin plate splines</a:t>
            </a:r>
            <a:endParaRPr lang="en-US" sz="1600" dirty="0"/>
          </a:p>
        </p:txBody>
      </p:sp>
      <p:pic>
        <p:nvPicPr>
          <p:cNvPr id="7" name="Picture 6"/>
          <p:cNvPicPr>
            <a:picLocks noChangeAspect="1"/>
          </p:cNvPicPr>
          <p:nvPr/>
        </p:nvPicPr>
        <p:blipFill rotWithShape="1">
          <a:blip r:embed="rId3"/>
          <a:srcRect l="36666" t="33480" r="33333" b="29705"/>
          <a:stretch/>
        </p:blipFill>
        <p:spPr>
          <a:xfrm>
            <a:off x="6453990" y="1298665"/>
            <a:ext cx="2423160" cy="1672664"/>
          </a:xfrm>
          <a:prstGeom prst="rect">
            <a:avLst/>
          </a:prstGeom>
        </p:spPr>
      </p:pic>
      <p:pic>
        <p:nvPicPr>
          <p:cNvPr id="9" name="Picture 8"/>
          <p:cNvPicPr>
            <a:picLocks noChangeAspect="1"/>
          </p:cNvPicPr>
          <p:nvPr/>
        </p:nvPicPr>
        <p:blipFill rotWithShape="1">
          <a:blip r:embed="rId4"/>
          <a:srcRect l="37000" t="33061" r="33750" b="29704"/>
          <a:stretch/>
        </p:blipFill>
        <p:spPr>
          <a:xfrm>
            <a:off x="9466136" y="1295064"/>
            <a:ext cx="2423160" cy="1735180"/>
          </a:xfrm>
          <a:prstGeom prst="rect">
            <a:avLst/>
          </a:prstGeom>
        </p:spPr>
      </p:pic>
      <p:pic>
        <p:nvPicPr>
          <p:cNvPr id="8" name="Picture 7"/>
          <p:cNvPicPr>
            <a:picLocks noChangeAspect="1"/>
          </p:cNvPicPr>
          <p:nvPr/>
        </p:nvPicPr>
        <p:blipFill rotWithShape="1">
          <a:blip r:embed="rId5"/>
          <a:srcRect l="36666" t="34116" r="33750" b="29556"/>
          <a:stretch/>
        </p:blipFill>
        <p:spPr>
          <a:xfrm>
            <a:off x="9463787" y="4238376"/>
            <a:ext cx="2423160" cy="1673791"/>
          </a:xfrm>
          <a:prstGeom prst="rect">
            <a:avLst/>
          </a:prstGeom>
        </p:spPr>
      </p:pic>
      <p:sp>
        <p:nvSpPr>
          <p:cNvPr id="40" name="Rectangle 39"/>
          <p:cNvSpPr/>
          <p:nvPr/>
        </p:nvSpPr>
        <p:spPr>
          <a:xfrm>
            <a:off x="3329019" y="4148984"/>
            <a:ext cx="2560320" cy="256032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2" name="TextBox 41"/>
          <p:cNvSpPr txBox="1"/>
          <p:nvPr/>
        </p:nvSpPr>
        <p:spPr>
          <a:xfrm>
            <a:off x="3388961" y="5921816"/>
            <a:ext cx="2424493" cy="646331"/>
          </a:xfrm>
          <a:prstGeom prst="rect">
            <a:avLst/>
          </a:prstGeom>
          <a:noFill/>
        </p:spPr>
        <p:txBody>
          <a:bodyPr wrap="square" rtlCol="0">
            <a:spAutoFit/>
          </a:bodyPr>
          <a:lstStyle/>
          <a:p>
            <a:r>
              <a:rPr lang="en-US" dirty="0"/>
              <a:t>Points outlining desired region in patient frame</a:t>
            </a:r>
          </a:p>
        </p:txBody>
      </p:sp>
      <p:sp>
        <p:nvSpPr>
          <p:cNvPr id="43" name="Rectangle 42"/>
          <p:cNvSpPr/>
          <p:nvPr/>
        </p:nvSpPr>
        <p:spPr>
          <a:xfrm>
            <a:off x="293411" y="4148984"/>
            <a:ext cx="2560320" cy="256032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5" name="TextBox 44"/>
          <p:cNvSpPr txBox="1"/>
          <p:nvPr/>
        </p:nvSpPr>
        <p:spPr>
          <a:xfrm>
            <a:off x="351692" y="6077884"/>
            <a:ext cx="2424493" cy="553998"/>
          </a:xfrm>
          <a:prstGeom prst="rect">
            <a:avLst/>
          </a:prstGeom>
          <a:noFill/>
        </p:spPr>
        <p:txBody>
          <a:bodyPr wrap="square" rtlCol="0">
            <a:spAutoFit/>
          </a:bodyPr>
          <a:lstStyle/>
          <a:p>
            <a:r>
              <a:rPr lang="en-US" sz="1500" dirty="0"/>
              <a:t>[not implemented] calculate dose in delineated region</a:t>
            </a:r>
          </a:p>
        </p:txBody>
      </p:sp>
      <p:pic>
        <p:nvPicPr>
          <p:cNvPr id="47" name="Content Placeholder 3"/>
          <p:cNvPicPr>
            <a:picLocks noChangeAspect="1"/>
          </p:cNvPicPr>
          <p:nvPr/>
        </p:nvPicPr>
        <p:blipFill rotWithShape="1">
          <a:blip r:embed="rId6">
            <a:extLst>
              <a:ext uri="{28A0092B-C50C-407E-A947-70E740481C1C}">
                <a14:useLocalDpi xmlns:a14="http://schemas.microsoft.com/office/drawing/2010/main" val="0"/>
              </a:ext>
            </a:extLst>
          </a:blip>
          <a:srcRect l="53662" b="36875"/>
          <a:stretch/>
        </p:blipFill>
        <p:spPr>
          <a:xfrm>
            <a:off x="365357" y="4204354"/>
            <a:ext cx="2423160" cy="1882913"/>
          </a:xfrm>
          <a:prstGeom prst="rect">
            <a:avLst/>
          </a:prstGeom>
        </p:spPr>
      </p:pic>
      <p:sp>
        <p:nvSpPr>
          <p:cNvPr id="48" name="Right Arrow 47"/>
          <p:cNvSpPr/>
          <p:nvPr/>
        </p:nvSpPr>
        <p:spPr>
          <a:xfrm>
            <a:off x="2852742" y="2246158"/>
            <a:ext cx="478971" cy="484632"/>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p:cNvSpPr/>
          <p:nvPr/>
        </p:nvSpPr>
        <p:spPr>
          <a:xfrm>
            <a:off x="5891737" y="2246158"/>
            <a:ext cx="478971" cy="484632"/>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ight Arrow 49"/>
          <p:cNvSpPr/>
          <p:nvPr/>
        </p:nvSpPr>
        <p:spPr>
          <a:xfrm>
            <a:off x="8929299" y="2248915"/>
            <a:ext cx="478971" cy="484632"/>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ight Arrow 50"/>
          <p:cNvSpPr/>
          <p:nvPr/>
        </p:nvSpPr>
        <p:spPr>
          <a:xfrm rot="5400000">
            <a:off x="10452926" y="3752243"/>
            <a:ext cx="419056" cy="484187"/>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Arrow 51"/>
          <p:cNvSpPr/>
          <p:nvPr/>
        </p:nvSpPr>
        <p:spPr>
          <a:xfrm rot="10800000">
            <a:off x="8904573" y="5186828"/>
            <a:ext cx="478971" cy="484632"/>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Arrow 52"/>
          <p:cNvSpPr/>
          <p:nvPr/>
        </p:nvSpPr>
        <p:spPr>
          <a:xfrm rot="10800000">
            <a:off x="5878823" y="5186828"/>
            <a:ext cx="478971" cy="484632"/>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Arrow 53"/>
          <p:cNvSpPr/>
          <p:nvPr/>
        </p:nvSpPr>
        <p:spPr>
          <a:xfrm rot="10800000">
            <a:off x="2841410" y="5192713"/>
            <a:ext cx="478971" cy="484632"/>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1" descr="figure_2.png"/>
          <p:cNvPicPr>
            <a:picLocks noChangeAspect="1"/>
          </p:cNvPicPr>
          <p:nvPr/>
        </p:nvPicPr>
        <p:blipFill>
          <a:blip r:embed="rId7"/>
          <a:srcRect l="-1074" t="8837" b="1129"/>
          <a:stretch>
            <a:fillRect/>
          </a:stretch>
        </p:blipFill>
        <p:spPr>
          <a:xfrm>
            <a:off x="3389313" y="1298575"/>
            <a:ext cx="2389187" cy="1665580"/>
          </a:xfrm>
          <a:prstGeom prst="rect">
            <a:avLst/>
          </a:prstGeom>
        </p:spPr>
      </p:pic>
      <p:pic>
        <p:nvPicPr>
          <p:cNvPr id="4" name="Picture 14" descr="figure_1-1.png"/>
          <p:cNvPicPr>
            <a:picLocks noChangeAspect="1"/>
          </p:cNvPicPr>
          <p:nvPr/>
        </p:nvPicPr>
        <p:blipFill>
          <a:blip r:embed="rId8"/>
          <a:srcRect l="11067" t="10224" r="10353" b="3197"/>
          <a:stretch>
            <a:fillRect/>
          </a:stretch>
        </p:blipFill>
        <p:spPr>
          <a:xfrm>
            <a:off x="6488113" y="4203700"/>
            <a:ext cx="2304369" cy="1712913"/>
          </a:xfrm>
          <a:prstGeom prst="rect">
            <a:avLst/>
          </a:prstGeom>
        </p:spPr>
      </p:pic>
      <p:pic>
        <p:nvPicPr>
          <p:cNvPr id="11" name="Picture 15" descr="figure_1-2.png"/>
          <p:cNvPicPr>
            <a:picLocks noChangeAspect="1"/>
          </p:cNvPicPr>
          <p:nvPr/>
        </p:nvPicPr>
        <p:blipFill>
          <a:blip r:embed="rId9"/>
          <a:srcRect l="10710" t="9044" r="6069" b="4760"/>
          <a:stretch>
            <a:fillRect/>
          </a:stretch>
        </p:blipFill>
        <p:spPr>
          <a:xfrm>
            <a:off x="3408921" y="4238376"/>
            <a:ext cx="2351404" cy="1773238"/>
          </a:xfrm>
          <a:prstGeom prst="rect">
            <a:avLst/>
          </a:prstGeom>
        </p:spPr>
      </p:pic>
    </p:spTree>
    <p:extLst>
      <p:ext uri="{BB962C8B-B14F-4D97-AF65-F5344CB8AC3E}">
        <p14:creationId xmlns:p14="http://schemas.microsoft.com/office/powerpoint/2010/main" val="3907098605"/>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Metropolitan</Template>
  <TotalTime>13081</TotalTime>
  <Words>1457</Words>
  <Application>Microsoft Office PowerPoint</Application>
  <PresentationFormat>Widescreen</PresentationFormat>
  <Paragraphs>200</Paragraphs>
  <Slides>20</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Cambria Math</vt:lpstr>
      <vt:lpstr>Metropolitan</vt:lpstr>
      <vt:lpstr>Automatic Identification of Critical Areas of the Head and Neck for Refined Dose-Toxicity Analysis in Radiotherapy</vt:lpstr>
      <vt:lpstr>Goal and Clinical Significance</vt:lpstr>
      <vt:lpstr>Previous Deliverables</vt:lpstr>
      <vt:lpstr>Updated Deliverables</vt:lpstr>
      <vt:lpstr>Technical Approach</vt:lpstr>
      <vt:lpstr>Deformable Registration: Coherent Point Drift</vt:lpstr>
      <vt:lpstr>Statistical Atlas Creation</vt:lpstr>
      <vt:lpstr>Statistical Atlas Creation</vt:lpstr>
      <vt:lpstr>Region Identification Procedure</vt:lpstr>
      <vt:lpstr>Simple Region Identification</vt:lpstr>
      <vt:lpstr>Cons of this approach: </vt:lpstr>
      <vt:lpstr>Validation</vt:lpstr>
      <vt:lpstr>Validation (cont.)</vt:lpstr>
      <vt:lpstr>Validation (cont)</vt:lpstr>
      <vt:lpstr>Validation Helper: Sort Atlas by Organ</vt:lpstr>
      <vt:lpstr>Problems and Solutions</vt:lpstr>
      <vt:lpstr>Updated Dependencies</vt:lpstr>
      <vt:lpstr>Previous Timeline</vt:lpstr>
      <vt:lpstr>Updated Timeline</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Micek</dc:creator>
  <cp:lastModifiedBy>Chris Micek</cp:lastModifiedBy>
  <cp:revision>120</cp:revision>
  <dcterms:created xsi:type="dcterms:W3CDTF">2017-03-26T21:50:12Z</dcterms:created>
  <dcterms:modified xsi:type="dcterms:W3CDTF">2017-04-06T17:57:44Z</dcterms:modified>
</cp:coreProperties>
</file>