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63" d="100"/>
          <a:sy n="163" d="100"/>
        </p:scale>
        <p:origin x="165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122" d="100"/>
          <a:sy n="122" d="100"/>
        </p:scale>
        <p:origin x="491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66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64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 CIS2 Spring 2017 </a:t>
            </a:r>
            <a:endParaRPr lang="en-US" sz="1000" dirty="0">
              <a:latin typeface="Times New Roman" pitchFamily="-107" charset="0"/>
            </a:endParaRP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3D Real-time FBG-based Needle Shape Estimation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This project aims to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determine the shape of a flexible needle with asymmetric bevel tip which is inserted into tissue, in combination with measured curvature data by the FBG sensors.</a:t>
            </a:r>
            <a:r>
              <a:rPr lang="en-US" sz="1800" dirty="0" smtClean="0"/>
              <a:t> 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Build and calibrate sensorized needle</a:t>
            </a:r>
            <a:endParaRPr lang="en-US" sz="20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Finalize needle shape by mathematical model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experimental setup with C-arm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Conduct experiments</a:t>
            </a:r>
          </a:p>
          <a:p>
            <a:pPr lvl="1">
              <a:lnSpc>
                <a:spcPct val="90000"/>
              </a:lnSpc>
            </a:pP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36498" y="5469671"/>
            <a:ext cx="161159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cs typeface="Helvetica" panose="020B0604020202020204" pitchFamily="34" charset="0"/>
              </a:rPr>
              <a:t>1 mm</a:t>
            </a:r>
            <a:endParaRPr lang="en-US" sz="1200" dirty="0">
              <a:solidFill>
                <a:schemeClr val="bg1"/>
              </a:solidFill>
              <a:cs typeface="Helvetica" panose="020B060402020202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6674340" y="5762300"/>
            <a:ext cx="320040" cy="0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66" y="4046149"/>
            <a:ext cx="3769360" cy="1499870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5105400" y="2963608"/>
            <a:ext cx="3661843" cy="2644562"/>
            <a:chOff x="219183" y="179595"/>
            <a:chExt cx="8696217" cy="545920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5638800" y="3581400"/>
              <a:ext cx="248559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638800" y="1981200"/>
              <a:ext cx="248559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291072" y="1280160"/>
              <a:ext cx="0" cy="91440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219183" y="179595"/>
              <a:ext cx="8696217" cy="5459205"/>
              <a:chOff x="219183" y="179595"/>
              <a:chExt cx="8696217" cy="5459205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5638800" y="5105401"/>
                <a:ext cx="248559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1828800" y="3276600"/>
                <a:ext cx="0" cy="3810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2286000" y="3276600"/>
                <a:ext cx="0" cy="3810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1524000" y="4876800"/>
                <a:ext cx="0" cy="3810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209800" y="4876800"/>
                <a:ext cx="0" cy="3810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571232" y="4495800"/>
                <a:ext cx="0" cy="91440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/>
              <p:cNvGrpSpPr/>
              <p:nvPr/>
            </p:nvGrpSpPr>
            <p:grpSpPr>
              <a:xfrm>
                <a:off x="219183" y="179595"/>
                <a:ext cx="8696217" cy="5459205"/>
                <a:chOff x="219183" y="179595"/>
                <a:chExt cx="8696217" cy="5459205"/>
              </a:xfrm>
            </p:grpSpPr>
            <p:pic>
              <p:nvPicPr>
                <p:cNvPr id="27" name="Picture 5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7315200" y="3042176"/>
                  <a:ext cx="1219200" cy="3106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8" name="TextBox 27"/>
                <p:cNvSpPr txBox="1"/>
                <p:nvPr/>
              </p:nvSpPr>
              <p:spPr>
                <a:xfrm>
                  <a:off x="219183" y="179595"/>
                  <a:ext cx="3749041" cy="94190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marL="342900" indent="-342900" algn="ctr">
                    <a:lnSpc>
                      <a:spcPct val="150000"/>
                    </a:lnSpc>
                  </a:pPr>
                  <a:r>
                    <a:rPr lang="en-US" sz="1200" u="sng" dirty="0" smtClean="0">
                      <a:latin typeface="Times New Roman" pitchFamily="18" charset="0"/>
                      <a:cs typeface="Times New Roman" pitchFamily="18" charset="0"/>
                    </a:rPr>
                    <a:t>Fiber Bragg Grating</a:t>
                  </a:r>
                  <a:r>
                    <a:rPr lang="en-US" dirty="0" smtClean="0">
                      <a:latin typeface="Times New Roman" pitchFamily="18" charset="0"/>
                      <a:cs typeface="Times New Roman" pitchFamily="18" charset="0"/>
                    </a:rPr>
                    <a:t>:</a:t>
                  </a:r>
                </a:p>
              </p:txBody>
            </p:sp>
            <p:sp>
              <p:nvSpPr>
                <p:cNvPr id="29" name="Right Arrow 28"/>
                <p:cNvSpPr/>
                <p:nvPr/>
              </p:nvSpPr>
              <p:spPr>
                <a:xfrm rot="16200000">
                  <a:off x="1345526" y="2472323"/>
                  <a:ext cx="220751" cy="321002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1332544" y="2308834"/>
                  <a:ext cx="3239455" cy="59939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marL="342900" indent="-342900" algn="ctr">
                    <a:lnSpc>
                      <a:spcPct val="150000"/>
                    </a:lnSpc>
                  </a:pPr>
                  <a:r>
                    <a:rPr lang="en-US" sz="1000" dirty="0" smtClean="0">
                      <a:latin typeface="Times New Roman" pitchFamily="18" charset="0"/>
                      <a:cs typeface="Times New Roman" pitchFamily="18" charset="0"/>
                    </a:rPr>
                    <a:t>Compressive strain</a:t>
                  </a:r>
                </a:p>
              </p:txBody>
            </p:sp>
            <p:sp>
              <p:nvSpPr>
                <p:cNvPr id="31" name="Right Arrow 30"/>
                <p:cNvSpPr/>
                <p:nvPr/>
              </p:nvSpPr>
              <p:spPr>
                <a:xfrm rot="16200000">
                  <a:off x="3996323" y="2472323"/>
                  <a:ext cx="220751" cy="321002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ight Arrow 31"/>
                <p:cNvSpPr/>
                <p:nvPr/>
              </p:nvSpPr>
              <p:spPr>
                <a:xfrm rot="5400000">
                  <a:off x="1346173" y="4064027"/>
                  <a:ext cx="219456" cy="321002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524000" y="3871414"/>
                  <a:ext cx="2514599" cy="59939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marL="342900" indent="-342900" algn="ctr">
                    <a:lnSpc>
                      <a:spcPct val="150000"/>
                    </a:lnSpc>
                  </a:pPr>
                  <a:r>
                    <a:rPr lang="en-US" sz="1000" dirty="0" smtClean="0">
                      <a:latin typeface="Times New Roman" pitchFamily="18" charset="0"/>
                      <a:cs typeface="Times New Roman" pitchFamily="18" charset="0"/>
                    </a:rPr>
                    <a:t>Tensile strain</a:t>
                  </a:r>
                </a:p>
              </p:txBody>
            </p:sp>
            <p:sp>
              <p:nvSpPr>
                <p:cNvPr id="34" name="Right Arrow 33"/>
                <p:cNvSpPr/>
                <p:nvPr/>
              </p:nvSpPr>
              <p:spPr>
                <a:xfrm rot="5400000">
                  <a:off x="3996970" y="4064027"/>
                  <a:ext cx="219456" cy="321002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Freeform 34"/>
                <p:cNvSpPr/>
                <p:nvPr/>
              </p:nvSpPr>
              <p:spPr>
                <a:xfrm>
                  <a:off x="5764530" y="2895600"/>
                  <a:ext cx="2160270" cy="640080"/>
                </a:xfrm>
                <a:custGeom>
                  <a:avLst/>
                  <a:gdLst>
                    <a:gd name="connsiteX0" fmla="*/ 0 w 2251710"/>
                    <a:gd name="connsiteY0" fmla="*/ 987425 h 989330"/>
                    <a:gd name="connsiteX1" fmla="*/ 596265 w 2251710"/>
                    <a:gd name="connsiteY1" fmla="*/ 974090 h 989330"/>
                    <a:gd name="connsiteX2" fmla="*/ 842010 w 2251710"/>
                    <a:gd name="connsiteY2" fmla="*/ 934085 h 989330"/>
                    <a:gd name="connsiteX3" fmla="*/ 982980 w 2251710"/>
                    <a:gd name="connsiteY3" fmla="*/ 753110 h 989330"/>
                    <a:gd name="connsiteX4" fmla="*/ 1064895 w 2251710"/>
                    <a:gd name="connsiteY4" fmla="*/ 105410 h 989330"/>
                    <a:gd name="connsiteX5" fmla="*/ 1112520 w 2251710"/>
                    <a:gd name="connsiteY5" fmla="*/ 120650 h 989330"/>
                    <a:gd name="connsiteX6" fmla="*/ 1152525 w 2251710"/>
                    <a:gd name="connsiteY6" fmla="*/ 486410 h 989330"/>
                    <a:gd name="connsiteX7" fmla="*/ 1196340 w 2251710"/>
                    <a:gd name="connsiteY7" fmla="*/ 886460 h 989330"/>
                    <a:gd name="connsiteX8" fmla="*/ 1384935 w 2251710"/>
                    <a:gd name="connsiteY8" fmla="*/ 970280 h 989330"/>
                    <a:gd name="connsiteX9" fmla="*/ 1870710 w 2251710"/>
                    <a:gd name="connsiteY9" fmla="*/ 985520 h 989330"/>
                    <a:gd name="connsiteX10" fmla="*/ 2251710 w 2251710"/>
                    <a:gd name="connsiteY10" fmla="*/ 989330 h 9893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51710" h="989330">
                      <a:moveTo>
                        <a:pt x="0" y="987425"/>
                      </a:moveTo>
                      <a:cubicBezTo>
                        <a:pt x="227965" y="985202"/>
                        <a:pt x="455930" y="982980"/>
                        <a:pt x="596265" y="974090"/>
                      </a:cubicBezTo>
                      <a:cubicBezTo>
                        <a:pt x="736600" y="965200"/>
                        <a:pt x="777558" y="970915"/>
                        <a:pt x="842010" y="934085"/>
                      </a:cubicBezTo>
                      <a:cubicBezTo>
                        <a:pt x="906463" y="897255"/>
                        <a:pt x="945832" y="891223"/>
                        <a:pt x="982980" y="753110"/>
                      </a:cubicBezTo>
                      <a:cubicBezTo>
                        <a:pt x="1020128" y="614997"/>
                        <a:pt x="1043305" y="210820"/>
                        <a:pt x="1064895" y="105410"/>
                      </a:cubicBezTo>
                      <a:cubicBezTo>
                        <a:pt x="1086485" y="0"/>
                        <a:pt x="1097915" y="57150"/>
                        <a:pt x="1112520" y="120650"/>
                      </a:cubicBezTo>
                      <a:cubicBezTo>
                        <a:pt x="1127125" y="184150"/>
                        <a:pt x="1152525" y="486410"/>
                        <a:pt x="1152525" y="486410"/>
                      </a:cubicBezTo>
                      <a:cubicBezTo>
                        <a:pt x="1166495" y="614045"/>
                        <a:pt x="1157605" y="805815"/>
                        <a:pt x="1196340" y="886460"/>
                      </a:cubicBezTo>
                      <a:cubicBezTo>
                        <a:pt x="1235075" y="967105"/>
                        <a:pt x="1272540" y="953770"/>
                        <a:pt x="1384935" y="970280"/>
                      </a:cubicBezTo>
                      <a:cubicBezTo>
                        <a:pt x="1497330" y="986790"/>
                        <a:pt x="1726248" y="982345"/>
                        <a:pt x="1870710" y="985520"/>
                      </a:cubicBezTo>
                      <a:cubicBezTo>
                        <a:pt x="2015172" y="988695"/>
                        <a:pt x="2133441" y="989012"/>
                        <a:pt x="2251710" y="989330"/>
                      </a:cubicBezTo>
                    </a:path>
                  </a:pathLst>
                </a:cu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Freeform 35"/>
                <p:cNvSpPr/>
                <p:nvPr/>
              </p:nvSpPr>
              <p:spPr>
                <a:xfrm>
                  <a:off x="5775960" y="1295400"/>
                  <a:ext cx="2092960" cy="655320"/>
                </a:xfrm>
                <a:custGeom>
                  <a:avLst/>
                  <a:gdLst>
                    <a:gd name="connsiteX0" fmla="*/ 0 w 2092960"/>
                    <a:gd name="connsiteY0" fmla="*/ 861907 h 887307"/>
                    <a:gd name="connsiteX1" fmla="*/ 289560 w 2092960"/>
                    <a:gd name="connsiteY1" fmla="*/ 856827 h 887307"/>
                    <a:gd name="connsiteX2" fmla="*/ 386080 w 2092960"/>
                    <a:gd name="connsiteY2" fmla="*/ 790787 h 887307"/>
                    <a:gd name="connsiteX3" fmla="*/ 441960 w 2092960"/>
                    <a:gd name="connsiteY3" fmla="*/ 414867 h 887307"/>
                    <a:gd name="connsiteX4" fmla="*/ 482600 w 2092960"/>
                    <a:gd name="connsiteY4" fmla="*/ 79587 h 887307"/>
                    <a:gd name="connsiteX5" fmla="*/ 538480 w 2092960"/>
                    <a:gd name="connsiteY5" fmla="*/ 99907 h 887307"/>
                    <a:gd name="connsiteX6" fmla="*/ 624840 w 2092960"/>
                    <a:gd name="connsiteY6" fmla="*/ 679027 h 887307"/>
                    <a:gd name="connsiteX7" fmla="*/ 695960 w 2092960"/>
                    <a:gd name="connsiteY7" fmla="*/ 846667 h 887307"/>
                    <a:gd name="connsiteX8" fmla="*/ 970280 w 2092960"/>
                    <a:gd name="connsiteY8" fmla="*/ 877147 h 887307"/>
                    <a:gd name="connsiteX9" fmla="*/ 2092960 w 2092960"/>
                    <a:gd name="connsiteY9" fmla="*/ 887307 h 8873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092960" h="887307">
                      <a:moveTo>
                        <a:pt x="0" y="861907"/>
                      </a:moveTo>
                      <a:cubicBezTo>
                        <a:pt x="112606" y="865293"/>
                        <a:pt x="225213" y="868680"/>
                        <a:pt x="289560" y="856827"/>
                      </a:cubicBezTo>
                      <a:cubicBezTo>
                        <a:pt x="353907" y="844974"/>
                        <a:pt x="360680" y="864447"/>
                        <a:pt x="386080" y="790787"/>
                      </a:cubicBezTo>
                      <a:cubicBezTo>
                        <a:pt x="411480" y="717127"/>
                        <a:pt x="425873" y="533400"/>
                        <a:pt x="441960" y="414867"/>
                      </a:cubicBezTo>
                      <a:cubicBezTo>
                        <a:pt x="458047" y="296334"/>
                        <a:pt x="466513" y="132080"/>
                        <a:pt x="482600" y="79587"/>
                      </a:cubicBezTo>
                      <a:cubicBezTo>
                        <a:pt x="498687" y="27094"/>
                        <a:pt x="514773" y="0"/>
                        <a:pt x="538480" y="99907"/>
                      </a:cubicBezTo>
                      <a:cubicBezTo>
                        <a:pt x="562187" y="199814"/>
                        <a:pt x="598593" y="554567"/>
                        <a:pt x="624840" y="679027"/>
                      </a:cubicBezTo>
                      <a:cubicBezTo>
                        <a:pt x="651087" y="803487"/>
                        <a:pt x="638387" y="813647"/>
                        <a:pt x="695960" y="846667"/>
                      </a:cubicBezTo>
                      <a:cubicBezTo>
                        <a:pt x="753533" y="879687"/>
                        <a:pt x="737447" y="870374"/>
                        <a:pt x="970280" y="877147"/>
                      </a:cubicBezTo>
                      <a:cubicBezTo>
                        <a:pt x="1203113" y="883920"/>
                        <a:pt x="1648036" y="885613"/>
                        <a:pt x="2092960" y="887307"/>
                      </a:cubicBezTo>
                    </a:path>
                  </a:pathLst>
                </a:cu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reeform 36"/>
                <p:cNvSpPr/>
                <p:nvPr/>
              </p:nvSpPr>
              <p:spPr>
                <a:xfrm>
                  <a:off x="5859294" y="4495800"/>
                  <a:ext cx="2120629" cy="572311"/>
                </a:xfrm>
                <a:custGeom>
                  <a:avLst/>
                  <a:gdLst>
                    <a:gd name="connsiteX0" fmla="*/ 0 w 2120629"/>
                    <a:gd name="connsiteY0" fmla="*/ 841443 h 867384"/>
                    <a:gd name="connsiteX1" fmla="*/ 1322961 w 2120629"/>
                    <a:gd name="connsiteY1" fmla="*/ 851171 h 867384"/>
                    <a:gd name="connsiteX2" fmla="*/ 1536970 w 2120629"/>
                    <a:gd name="connsiteY2" fmla="*/ 744167 h 867384"/>
                    <a:gd name="connsiteX3" fmla="*/ 1634246 w 2120629"/>
                    <a:gd name="connsiteY3" fmla="*/ 316150 h 867384"/>
                    <a:gd name="connsiteX4" fmla="*/ 1682885 w 2120629"/>
                    <a:gd name="connsiteY4" fmla="*/ 34047 h 867384"/>
                    <a:gd name="connsiteX5" fmla="*/ 1741251 w 2120629"/>
                    <a:gd name="connsiteY5" fmla="*/ 111869 h 867384"/>
                    <a:gd name="connsiteX6" fmla="*/ 1780161 w 2120629"/>
                    <a:gd name="connsiteY6" fmla="*/ 510703 h 867384"/>
                    <a:gd name="connsiteX7" fmla="*/ 1838527 w 2120629"/>
                    <a:gd name="connsiteY7" fmla="*/ 802533 h 867384"/>
                    <a:gd name="connsiteX8" fmla="*/ 2120629 w 2120629"/>
                    <a:gd name="connsiteY8" fmla="*/ 860899 h 867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120629" h="867384">
                      <a:moveTo>
                        <a:pt x="0" y="841443"/>
                      </a:moveTo>
                      <a:cubicBezTo>
                        <a:pt x="533399" y="854413"/>
                        <a:pt x="1066799" y="867384"/>
                        <a:pt x="1322961" y="851171"/>
                      </a:cubicBezTo>
                      <a:cubicBezTo>
                        <a:pt x="1579123" y="834958"/>
                        <a:pt x="1485089" y="833337"/>
                        <a:pt x="1536970" y="744167"/>
                      </a:cubicBezTo>
                      <a:cubicBezTo>
                        <a:pt x="1588851" y="654997"/>
                        <a:pt x="1609927" y="434503"/>
                        <a:pt x="1634246" y="316150"/>
                      </a:cubicBezTo>
                      <a:cubicBezTo>
                        <a:pt x="1658565" y="197797"/>
                        <a:pt x="1665051" y="68094"/>
                        <a:pt x="1682885" y="34047"/>
                      </a:cubicBezTo>
                      <a:cubicBezTo>
                        <a:pt x="1700719" y="0"/>
                        <a:pt x="1725038" y="32426"/>
                        <a:pt x="1741251" y="111869"/>
                      </a:cubicBezTo>
                      <a:cubicBezTo>
                        <a:pt x="1757464" y="191312"/>
                        <a:pt x="1763948" y="395592"/>
                        <a:pt x="1780161" y="510703"/>
                      </a:cubicBezTo>
                      <a:cubicBezTo>
                        <a:pt x="1796374" y="625814"/>
                        <a:pt x="1781782" y="744167"/>
                        <a:pt x="1838527" y="802533"/>
                      </a:cubicBezTo>
                      <a:cubicBezTo>
                        <a:pt x="1895272" y="860899"/>
                        <a:pt x="2068748" y="852793"/>
                        <a:pt x="2120629" y="860899"/>
                      </a:cubicBezTo>
                    </a:path>
                  </a:pathLst>
                </a:cu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ounded Rectangle 37"/>
                <p:cNvSpPr/>
                <p:nvPr/>
              </p:nvSpPr>
              <p:spPr>
                <a:xfrm>
                  <a:off x="228600" y="2819400"/>
                  <a:ext cx="8686800" cy="1219200"/>
                </a:xfrm>
                <a:prstGeom prst="roundRect">
                  <a:avLst>
                    <a:gd name="adj" fmla="val 7667"/>
                  </a:avLst>
                </a:prstGeom>
                <a:noFill/>
                <a:ln w="508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ounded Rectangle 38"/>
                <p:cNvSpPr/>
                <p:nvPr/>
              </p:nvSpPr>
              <p:spPr>
                <a:xfrm>
                  <a:off x="228600" y="1219200"/>
                  <a:ext cx="8686800" cy="1219200"/>
                </a:xfrm>
                <a:prstGeom prst="roundRect">
                  <a:avLst>
                    <a:gd name="adj" fmla="val 7667"/>
                  </a:avLst>
                </a:prstGeom>
                <a:noFill/>
                <a:ln w="508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ounded Rectangle 39"/>
                <p:cNvSpPr/>
                <p:nvPr/>
              </p:nvSpPr>
              <p:spPr>
                <a:xfrm>
                  <a:off x="228600" y="4419600"/>
                  <a:ext cx="8686800" cy="1219200"/>
                </a:xfrm>
                <a:prstGeom prst="roundRect">
                  <a:avLst>
                    <a:gd name="adj" fmla="val 7667"/>
                  </a:avLst>
                </a:prstGeom>
                <a:noFill/>
                <a:ln w="508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41" name="Picture 9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143000" y="1371600"/>
                  <a:ext cx="2834640" cy="44577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Picture 10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826770" y="2971800"/>
                  <a:ext cx="3440430" cy="5200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1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638175" y="4572000"/>
                  <a:ext cx="3857625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133600" y="1676400"/>
                  <a:ext cx="0" cy="38100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362200" y="1676400"/>
                  <a:ext cx="0" cy="38100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Box 45"/>
                <p:cNvSpPr txBox="1"/>
                <p:nvPr/>
              </p:nvSpPr>
              <p:spPr>
                <a:xfrm>
                  <a:off x="1787208" y="3458461"/>
                  <a:ext cx="457200" cy="555143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marL="342900" indent="-342900" algn="ctr">
                    <a:lnSpc>
                      <a:spcPct val="150000"/>
                    </a:lnSpc>
                  </a:pPr>
                  <a:r>
                    <a:rPr lang="el-GR" sz="1000" b="1" dirty="0" smtClean="0">
                      <a:latin typeface="Times New Roman" pitchFamily="18" charset="0"/>
                      <a:cs typeface="Times New Roman" pitchFamily="18" charset="0"/>
                    </a:rPr>
                    <a:t>Λ</a:t>
                  </a:r>
                  <a:endParaRPr lang="en-US" sz="1000" b="1" dirty="0" smtClean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1686163" y="1883256"/>
                  <a:ext cx="1047271" cy="555143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marL="342900" indent="-342900" algn="ctr">
                    <a:lnSpc>
                      <a:spcPct val="150000"/>
                    </a:lnSpc>
                  </a:pPr>
                  <a:r>
                    <a:rPr lang="el-GR" sz="1000" b="1" dirty="0" smtClean="0">
                      <a:latin typeface="Times New Roman" pitchFamily="18" charset="0"/>
                      <a:cs typeface="Times New Roman" pitchFamily="18" charset="0"/>
                    </a:rPr>
                    <a:t>Λ</a:t>
                  </a:r>
                  <a:r>
                    <a:rPr lang="en-US" sz="1000" b="1" dirty="0" smtClean="0">
                      <a:latin typeface="Times New Roman" pitchFamily="18" charset="0"/>
                      <a:cs typeface="Times New Roman" pitchFamily="18" charset="0"/>
                    </a:rPr>
                    <a:t>-</a:t>
                  </a:r>
                  <a:r>
                    <a:rPr lang="el-GR" sz="1000" b="1" dirty="0">
                      <a:latin typeface="Times New Roman" pitchFamily="18" charset="0"/>
                      <a:cs typeface="Times New Roman" pitchFamily="18" charset="0"/>
                    </a:rPr>
                    <a:t> δ</a:t>
                  </a:r>
                  <a:r>
                    <a:rPr lang="en-US" sz="1000" b="1" dirty="0" smtClean="0"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6781800" y="990600"/>
                  <a:ext cx="76200" cy="45720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49" name="Picture 12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6705600" y="3733799"/>
                  <a:ext cx="243193" cy="2286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50" name="Straight Arrow Connector 49"/>
                <p:cNvCxnSpPr/>
                <p:nvPr/>
              </p:nvCxnSpPr>
              <p:spPr>
                <a:xfrm flipH="1">
                  <a:off x="6324600" y="2133600"/>
                  <a:ext cx="457200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Arrow Connector 50"/>
                <p:cNvCxnSpPr/>
                <p:nvPr/>
              </p:nvCxnSpPr>
              <p:spPr>
                <a:xfrm>
                  <a:off x="6858000" y="5334000"/>
                  <a:ext cx="685800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Arrow Connector 51"/>
                <p:cNvCxnSpPr/>
                <p:nvPr/>
              </p:nvCxnSpPr>
              <p:spPr>
                <a:xfrm flipH="1">
                  <a:off x="2391972" y="1970103"/>
                  <a:ext cx="457200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Arrow Connector 52"/>
                <p:cNvCxnSpPr/>
                <p:nvPr/>
              </p:nvCxnSpPr>
              <p:spPr>
                <a:xfrm flipH="1">
                  <a:off x="2318385" y="3581401"/>
                  <a:ext cx="457200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Arrow Connector 53"/>
                <p:cNvCxnSpPr/>
                <p:nvPr/>
              </p:nvCxnSpPr>
              <p:spPr>
                <a:xfrm flipH="1">
                  <a:off x="2244798" y="5192698"/>
                  <a:ext cx="457200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Arrow Connector 54"/>
                <p:cNvCxnSpPr/>
                <p:nvPr/>
              </p:nvCxnSpPr>
              <p:spPr>
                <a:xfrm>
                  <a:off x="1102879" y="5192698"/>
                  <a:ext cx="406176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Arrow Connector 55"/>
                <p:cNvCxnSpPr/>
                <p:nvPr/>
              </p:nvCxnSpPr>
              <p:spPr>
                <a:xfrm>
                  <a:off x="1413314" y="3581400"/>
                  <a:ext cx="406176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Arrow Connector 56"/>
                <p:cNvCxnSpPr/>
                <p:nvPr/>
              </p:nvCxnSpPr>
              <p:spPr>
                <a:xfrm>
                  <a:off x="1664896" y="1970103"/>
                  <a:ext cx="406176" cy="0"/>
                </a:xfrm>
                <a:prstGeom prst="straightConnector1">
                  <a:avLst/>
                </a:prstGeom>
                <a:ln w="25400" cap="rnd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3D Real-time FBG-based Needle Shape Estimation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Sensorized needle and calibration matrix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MATLAB code for the models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Experimental results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Required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Good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analytical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skills, Programming (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Matlab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C/C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++),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CAD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Desired: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Kinematics, Control Theory, Electronics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Prototyping,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Dr. Jin Seob Kim, Dr. Sungmin Kim, Dr. Iulian Iordachita</a:t>
            </a:r>
          </a:p>
          <a:p>
            <a:pPr>
              <a:lnSpc>
                <a:spcPct val="90000"/>
              </a:lnSpc>
            </a:pP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4419600"/>
            <a:ext cx="5155923" cy="199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52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6069</TotalTime>
  <Words>142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Helvetica</vt:lpstr>
      <vt:lpstr>Times New Roman</vt:lpstr>
      <vt:lpstr>Verdana</vt:lpstr>
      <vt:lpstr>CIS-Lecture</vt:lpstr>
      <vt:lpstr>3D Real-time FBG-based Needle Shape Estimation</vt:lpstr>
      <vt:lpstr>3D Real-time FBG-based Needle Shape Estimation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Iulian Iordachita</cp:lastModifiedBy>
  <cp:revision>83</cp:revision>
  <cp:lastPrinted>1998-01-12T19:42:20Z</cp:lastPrinted>
  <dcterms:created xsi:type="dcterms:W3CDTF">2012-01-31T15:02:06Z</dcterms:created>
  <dcterms:modified xsi:type="dcterms:W3CDTF">2017-01-26T14:55:55Z</dcterms:modified>
</cp:coreProperties>
</file>