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77" autoAdjust="0"/>
  </p:normalViewPr>
  <p:slideViewPr>
    <p:cSldViewPr>
      <p:cViewPr>
        <p:scale>
          <a:sx n="94" d="100"/>
          <a:sy n="94" d="100"/>
        </p:scale>
        <p:origin x="-1168" y="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8AF6D-A730-401E-938D-2A84BCF75C99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992D-8F8B-463F-A3AD-08C8BA07DA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8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CDC3-BCD8-4F48-BC7D-8BEA718795A3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D0CB-529B-49E4-B0A3-9012B9272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4926795"/>
            <a:ext cx="2792896" cy="6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" y="1871475"/>
            <a:ext cx="2841970" cy="27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85" y="4350720"/>
            <a:ext cx="3600470" cy="57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356600"/>
            <a:ext cx="7772400" cy="1061710"/>
          </a:xfrm>
        </p:spPr>
        <p:txBody>
          <a:bodyPr/>
          <a:lstStyle/>
          <a:p>
            <a:r>
              <a:rPr lang="en-US" dirty="0" smtClean="0"/>
              <a:t>Which patient will do better?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DB8D-77BA-4ECC-A40D-9331BF7C6CCD}" type="datetime4">
              <a:rPr lang="en-US" altLang="en-US" smtClean="0"/>
              <a:pPr/>
              <a:t>January 28, 2018</a:t>
            </a:fld>
            <a:endParaRPr lang="en-US" altLang="en-US" dirty="0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887C5-0DFB-4536-A86C-9E1A70F269CA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775" y="3062030"/>
            <a:ext cx="1528672" cy="21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1930" y="5289520"/>
            <a:ext cx="3535065" cy="111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35" y="5289520"/>
            <a:ext cx="3533260" cy="113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89" y="1794665"/>
            <a:ext cx="3494855" cy="21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190" y="1295400"/>
            <a:ext cx="4493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63-year-old man with T3 N2b M0 Stage IVA Squamous cell carcinoma, NOS of the Malignant neoplasm of larynx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01" y="2946814"/>
            <a:ext cx="1697504" cy="2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3338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69-year-old man with Stage Squamous cell carcinoma, NOS of the Right Malignant neoplasm of tonsil</a:t>
            </a:r>
          </a:p>
        </p:txBody>
      </p:sp>
    </p:spTree>
    <p:extLst>
      <p:ext uri="{BB962C8B-B14F-4D97-AF65-F5344CB8AC3E}">
        <p14:creationId xmlns:p14="http://schemas.microsoft.com/office/powerpoint/2010/main" val="56908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0" y="1662370"/>
            <a:ext cx="4800625" cy="50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12" y="1631158"/>
            <a:ext cx="4072178" cy="32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5" y="4965200"/>
            <a:ext cx="12287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20" y="4965200"/>
            <a:ext cx="11715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15" y="4937539"/>
            <a:ext cx="1181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539475" y="318195"/>
            <a:ext cx="69897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Precision Radiotherapy Treatment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Learning Health System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" y="990600"/>
            <a:ext cx="7954080" cy="5410200"/>
            <a:chOff x="19654" y="1595267"/>
            <a:chExt cx="6351277" cy="533893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33624" y="2895600"/>
              <a:ext cx="56819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9600" y="2482334"/>
              <a:ext cx="27332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429000" y="2318266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429000" y="2646055"/>
              <a:ext cx="2438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390018" y="2133600"/>
              <a:ext cx="11824" cy="1143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23193" y="2297667"/>
              <a:ext cx="674672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Facts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38599" y="2461389"/>
              <a:ext cx="1124970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Outcomes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38599" y="2133600"/>
              <a:ext cx="947286" cy="4345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Controls</a:t>
              </a:r>
              <a:endParaRPr lang="en-US" sz="2000" dirty="0"/>
            </a:p>
          </p:txBody>
        </p:sp>
        <p:sp>
          <p:nvSpPr>
            <p:cNvPr id="18" name="Flowchart: Magnetic Disk 18"/>
            <p:cNvSpPr/>
            <p:nvPr/>
          </p:nvSpPr>
          <p:spPr>
            <a:xfrm>
              <a:off x="19654" y="3848493"/>
              <a:ext cx="1371600" cy="1186899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Knowledge Database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9" name="Elbow Connector 18"/>
            <p:cNvCxnSpPr>
              <a:stCxn id="18" idx="4"/>
              <a:endCxn id="20" idx="1"/>
            </p:cNvCxnSpPr>
            <p:nvPr/>
          </p:nvCxnSpPr>
          <p:spPr>
            <a:xfrm>
              <a:off x="1391254" y="4441943"/>
              <a:ext cx="770168" cy="1297487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2161422" y="5358429"/>
              <a:ext cx="164559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Predictive Modeling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694531" y="4264733"/>
              <a:ext cx="1676400" cy="762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Presentation of Predictions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Elbow Connector 21"/>
            <p:cNvCxnSpPr>
              <a:stCxn id="20" idx="3"/>
              <a:endCxn id="21" idx="2"/>
            </p:cNvCxnSpPr>
            <p:nvPr/>
          </p:nvCxnSpPr>
          <p:spPr>
            <a:xfrm flipV="1">
              <a:off x="3807012" y="5026733"/>
              <a:ext cx="1725719" cy="712696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716836" y="2907267"/>
              <a:ext cx="556217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</a:t>
              </a:r>
              <a:r>
                <a:rPr lang="en-US" sz="2000" dirty="0" smtClean="0"/>
                <a:t>ime </a:t>
              </a:r>
              <a:endParaRPr lang="en-US" sz="200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743200" y="3297751"/>
              <a:ext cx="228600" cy="661284"/>
              <a:chOff x="2667000" y="3505200"/>
              <a:chExt cx="228600" cy="87630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54" name="Straight Connector 53"/>
              <p:cNvCxnSpPr>
                <a:stCxn id="53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4207858" y="5510830"/>
              <a:ext cx="930674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Predicted</a:t>
              </a:r>
            </a:p>
            <a:p>
              <a:r>
                <a:rPr lang="en-US" sz="1600" dirty="0" smtClean="0"/>
                <a:t>Outcomes</a:t>
              </a:r>
              <a:endParaRPr lang="en-US" sz="16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830341" y="4104090"/>
              <a:ext cx="1143000" cy="39171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ysClr val="windowText" lastClr="000000"/>
                  </a:solidFill>
                </a:rPr>
                <a:t>Decisions</a:t>
              </a:r>
              <a:endParaRPr lang="en-US" sz="20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7" name="Elbow Connector 26"/>
            <p:cNvCxnSpPr>
              <a:endCxn id="18" idx="3"/>
            </p:cNvCxnSpPr>
            <p:nvPr/>
          </p:nvCxnSpPr>
          <p:spPr>
            <a:xfrm rot="10800000">
              <a:off x="705454" y="5035393"/>
              <a:ext cx="4707847" cy="1525044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803631" y="6283009"/>
              <a:ext cx="1555969" cy="6351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Data Feedback</a:t>
              </a:r>
            </a:p>
            <a:p>
              <a:pPr algn="ctr"/>
              <a:r>
                <a:rPr lang="en-US" sz="1600" dirty="0" smtClean="0"/>
                <a:t>(Facts, Outcomes)</a:t>
              </a:r>
              <a:endParaRPr lang="en-US" sz="1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638800" y="6272916"/>
              <a:ext cx="228600" cy="661284"/>
              <a:chOff x="2667000" y="3505200"/>
              <a:chExt cx="228600" cy="8763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667000" y="3505200"/>
                <a:ext cx="228600" cy="30480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49" name="Straight Connector 48"/>
              <p:cNvCxnSpPr>
                <a:stCxn id="48" idx="4"/>
              </p:cNvCxnSpPr>
              <p:nvPr/>
            </p:nvCxnSpPr>
            <p:spPr>
              <a:xfrm>
                <a:off x="2781300" y="3810000"/>
                <a:ext cx="0" cy="3048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26670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781300" y="4114800"/>
                <a:ext cx="114300" cy="26670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667000" y="3886200"/>
                <a:ext cx="228600" cy="0"/>
              </a:xfrm>
              <a:prstGeom prst="lin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810000" y="3315179"/>
              <a:ext cx="228600" cy="661284"/>
              <a:chOff x="3314700" y="3076983"/>
              <a:chExt cx="228600" cy="661284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314700" y="3124200"/>
                <a:ext cx="228600" cy="4571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3314700" y="3076983"/>
                <a:ext cx="228600" cy="661284"/>
                <a:chOff x="2667000" y="3505200"/>
                <a:chExt cx="228600" cy="8763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667000" y="3505200"/>
                  <a:ext cx="228600" cy="304800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cxnSp>
              <p:nvCxnSpPr>
                <p:cNvPr id="44" name="Straight Connector 43"/>
                <p:cNvCxnSpPr>
                  <a:stCxn id="43" idx="4"/>
                </p:cNvCxnSpPr>
                <p:nvPr/>
              </p:nvCxnSpPr>
              <p:spPr>
                <a:xfrm>
                  <a:off x="2781300" y="3810000"/>
                  <a:ext cx="0" cy="3048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26670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2781300" y="4114800"/>
                  <a:ext cx="114300" cy="26670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667000" y="3886200"/>
                  <a:ext cx="228600" cy="0"/>
                </a:xfrm>
                <a:prstGeom prst="line">
                  <a:avLst/>
                </a:prstGeom>
                <a:ln w="28575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Flowchart: Connector 113"/>
              <p:cNvSpPr/>
              <p:nvPr/>
            </p:nvSpPr>
            <p:spPr>
              <a:xfrm>
                <a:off x="3371849" y="3085798"/>
                <a:ext cx="106191" cy="106191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cxnSp>
          <p:nvCxnSpPr>
            <p:cNvPr id="31" name="Elbow Connector 30"/>
            <p:cNvCxnSpPr>
              <a:stCxn id="21" idx="0"/>
            </p:cNvCxnSpPr>
            <p:nvPr/>
          </p:nvCxnSpPr>
          <p:spPr>
            <a:xfrm rot="16200000" flipV="1">
              <a:off x="4538039" y="3270041"/>
              <a:ext cx="662040" cy="1327347"/>
            </a:xfrm>
            <a:prstGeom prst="bentConnector2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2"/>
            </p:cNvCxnSpPr>
            <p:nvPr/>
          </p:nvCxnSpPr>
          <p:spPr>
            <a:xfrm flipH="1">
              <a:off x="3397254" y="4495800"/>
              <a:ext cx="4587" cy="87026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 rot="5400000">
              <a:off x="1668937" y="4398872"/>
              <a:ext cx="1773164" cy="145954"/>
            </a:xfrm>
            <a:prstGeom prst="bentConnector3">
              <a:avLst>
                <a:gd name="adj1" fmla="val 225"/>
              </a:avLst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26" idx="0"/>
            </p:cNvCxnSpPr>
            <p:nvPr/>
          </p:nvCxnSpPr>
          <p:spPr>
            <a:xfrm rot="5400000">
              <a:off x="3274124" y="3720614"/>
              <a:ext cx="511194" cy="255759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endCxn id="26" idx="0"/>
            </p:cNvCxnSpPr>
            <p:nvPr/>
          </p:nvCxnSpPr>
          <p:spPr>
            <a:xfrm rot="16200000" flipH="1">
              <a:off x="3020978" y="3723227"/>
              <a:ext cx="511192" cy="250533"/>
            </a:xfrm>
            <a:prstGeom prst="bentConnector3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085867" y="4724401"/>
              <a:ext cx="788527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Controls</a:t>
              </a:r>
              <a:endParaRPr lang="en-US" sz="1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09800" y="4727615"/>
              <a:ext cx="570436" cy="36769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Facts</a:t>
              </a:r>
              <a:endParaRPr lang="en-US" sz="1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8941" y="2057399"/>
              <a:ext cx="153488" cy="434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0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33585" y="1595267"/>
              <a:ext cx="876415" cy="635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Decision Point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8936" y="2791755"/>
            <a:ext cx="190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Integrity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Dysphagia and </a:t>
            </a:r>
            <a:r>
              <a:rPr lang="en-US" dirty="0" err="1" smtClean="0"/>
              <a:t>Xerostomia</a:t>
            </a:r>
            <a:endParaRPr lang="en-US" dirty="0"/>
          </a:p>
        </p:txBody>
      </p:sp>
      <p:pic>
        <p:nvPicPr>
          <p:cNvPr id="2050" name="Picture 2" descr="http://3.bp.blogspot.com/-pGQjV1H5se4/T0GPBcUffzI/AAAAAAAAARI/qmPsyoeSoEk/s1600/q81spch_mus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1417799"/>
            <a:ext cx="2005517" cy="24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/>
          <a:srcRect l="3846" r="8974"/>
          <a:stretch>
            <a:fillRect/>
          </a:stretch>
        </p:blipFill>
        <p:spPr bwMode="auto">
          <a:xfrm>
            <a:off x="5833718" y="1644873"/>
            <a:ext cx="2496325" cy="21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 l="3846" r="8974"/>
          <a:stretch>
            <a:fillRect/>
          </a:stretch>
        </p:blipFill>
        <p:spPr bwMode="auto">
          <a:xfrm>
            <a:off x="3123106" y="1644873"/>
            <a:ext cx="2546756" cy="222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71009" y="1369135"/>
            <a:ext cx="2622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Larynx vs Grade ≥ 2 Dysphagia</a:t>
            </a:r>
            <a:endParaRPr lang="en-US" sz="1400" b="1" dirty="0"/>
          </a:p>
        </p:txBody>
      </p:sp>
      <p:pic>
        <p:nvPicPr>
          <p:cNvPr id="9" name="Picture 2" descr="http://medicinemcq.com/photo/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60" y="4019080"/>
            <a:ext cx="2674081" cy="22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srober52\Documents\Research\Oncospace\Abstracts\2014 - ASTRO AAPM\AAPM HN Dose-Toxicity Data Mining\Xerostomia - Combined Parotid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015" y="3942270"/>
            <a:ext cx="5530320" cy="253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0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86</Words>
  <Application>Microsoft Macintosh PowerPoint</Application>
  <PresentationFormat>On-screen Show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Times</vt:lpstr>
      <vt:lpstr>Arial</vt:lpstr>
      <vt:lpstr>Office Theme</vt:lpstr>
      <vt:lpstr>Which patient will do better?</vt:lpstr>
      <vt:lpstr>Precision Radiotherapy Treatment Planning</vt:lpstr>
      <vt:lpstr>Learning Health System</vt:lpstr>
      <vt:lpstr>Dysphagia and Xerostomia</vt:lpstr>
    </vt:vector>
  </TitlesOfParts>
  <Company>Microsoft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Identification of Critical Organ Subregions for Refined Dose-Toxicity Analysis in Radiotherapy</dc:title>
  <dc:creator>Scott Robertson</dc:creator>
  <cp:lastModifiedBy>Russell Taylor</cp:lastModifiedBy>
  <cp:revision>23</cp:revision>
  <dcterms:created xsi:type="dcterms:W3CDTF">2014-01-16T13:12:37Z</dcterms:created>
  <dcterms:modified xsi:type="dcterms:W3CDTF">2018-01-28T17:11:10Z</dcterms:modified>
</cp:coreProperties>
</file>