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63" r:id="rId4"/>
  </p:sldMasterIdLst>
  <p:notesMasterIdLst>
    <p:notesMasterId r:id="rId5"/>
  </p:notesMasterIdLst>
  <p:sldIdLst>
    <p:sldId id="256" r:id="rId6"/>
    <p:sldId id="257" r:id="rId7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72" name="Google Shape;72;p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81" name="Google Shape;81;p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:notes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"/>
          <p:cNvSpPr txBox="1"/>
          <p:nvPr>
            <p:ph type="title"/>
          </p:nvPr>
        </p:nvSpPr>
        <p:spPr>
          <a:xfrm>
            <a:off x="685800" y="228600"/>
            <a:ext cx="77724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" type="body"/>
          </p:nvPr>
        </p:nvSpPr>
        <p:spPr>
          <a:xfrm>
            <a:off x="685800" y="914400"/>
            <a:ext cx="3810000" cy="54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20" name="Google Shape;20;p2"/>
          <p:cNvSpPr txBox="1"/>
          <p:nvPr>
            <p:ph idx="2" type="body"/>
          </p:nvPr>
        </p:nvSpPr>
        <p:spPr>
          <a:xfrm>
            <a:off x="4648200" y="914400"/>
            <a:ext cx="3810000" cy="54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1"/>
          <p:cNvSpPr txBox="1"/>
          <p:nvPr>
            <p:ph type="title"/>
          </p:nvPr>
        </p:nvSpPr>
        <p:spPr>
          <a:xfrm>
            <a:off x="685800" y="228600"/>
            <a:ext cx="77724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" type="body"/>
          </p:nvPr>
        </p:nvSpPr>
        <p:spPr>
          <a:xfrm rot="5400000">
            <a:off x="1828800" y="-228600"/>
            <a:ext cx="5486400" cy="77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type="title"/>
          </p:nvPr>
        </p:nvSpPr>
        <p:spPr>
          <a:xfrm rot="5400000">
            <a:off x="4400550" y="2343150"/>
            <a:ext cx="6172200" cy="194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2"/>
          <p:cNvSpPr txBox="1"/>
          <p:nvPr>
            <p:ph idx="1" type="body"/>
          </p:nvPr>
        </p:nvSpPr>
        <p:spPr>
          <a:xfrm rot="5400000">
            <a:off x="438150" y="476250"/>
            <a:ext cx="6172200" cy="56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Text, and Content" type="txAndObj">
  <p:cSld name="TEXT_AND_OBJECT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685800" y="228600"/>
            <a:ext cx="77724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3"/>
          <p:cNvSpPr txBox="1"/>
          <p:nvPr>
            <p:ph idx="1" type="body"/>
          </p:nvPr>
        </p:nvSpPr>
        <p:spPr>
          <a:xfrm>
            <a:off x="685800" y="914400"/>
            <a:ext cx="3810000" cy="54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56" name="Google Shape;56;p13"/>
          <p:cNvSpPr txBox="1"/>
          <p:nvPr>
            <p:ph idx="2" type="body"/>
          </p:nvPr>
        </p:nvSpPr>
        <p:spPr>
          <a:xfrm>
            <a:off x="4648200" y="914400"/>
            <a:ext cx="3810000" cy="54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Text and Clip Art" type="txAndClipArt">
  <p:cSld name="TEXT_AND_CLIPART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4"/>
          <p:cNvSpPr txBox="1"/>
          <p:nvPr>
            <p:ph type="title"/>
          </p:nvPr>
        </p:nvSpPr>
        <p:spPr>
          <a:xfrm>
            <a:off x="685800" y="228600"/>
            <a:ext cx="77724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1" type="body"/>
          </p:nvPr>
        </p:nvSpPr>
        <p:spPr>
          <a:xfrm>
            <a:off x="685800" y="914400"/>
            <a:ext cx="3810000" cy="54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60" name="Google Shape;60;p14"/>
          <p:cNvSpPr/>
          <p:nvPr>
            <p:ph idx="2" type="clipArt"/>
          </p:nvPr>
        </p:nvSpPr>
        <p:spPr>
          <a:xfrm>
            <a:off x="4648200" y="914400"/>
            <a:ext cx="3810000" cy="54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Text and Media Clip" type="txAndMedia">
  <p:cSld name="TEXT_AND_MEDIA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685800" y="228600"/>
            <a:ext cx="77724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5"/>
          <p:cNvSpPr txBox="1"/>
          <p:nvPr>
            <p:ph idx="1" type="body"/>
          </p:nvPr>
        </p:nvSpPr>
        <p:spPr>
          <a:xfrm>
            <a:off x="685800" y="914400"/>
            <a:ext cx="3810000" cy="54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64" name="Google Shape;64;p15"/>
          <p:cNvSpPr/>
          <p:nvPr>
            <p:ph idx="2" type="media"/>
          </p:nvPr>
        </p:nvSpPr>
        <p:spPr>
          <a:xfrm>
            <a:off x="4648200" y="914400"/>
            <a:ext cx="3810000" cy="54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Text, and 2 Content" type="txAndTwoObj">
  <p:cSld name="TEXT_AND_TWO_OBJECTS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 txBox="1"/>
          <p:nvPr>
            <p:ph type="title"/>
          </p:nvPr>
        </p:nvSpPr>
        <p:spPr>
          <a:xfrm>
            <a:off x="685800" y="228600"/>
            <a:ext cx="77724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" type="body"/>
          </p:nvPr>
        </p:nvSpPr>
        <p:spPr>
          <a:xfrm>
            <a:off x="685800" y="914400"/>
            <a:ext cx="3810000" cy="54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68" name="Google Shape;68;p16"/>
          <p:cNvSpPr txBox="1"/>
          <p:nvPr>
            <p:ph idx="2" type="body"/>
          </p:nvPr>
        </p:nvSpPr>
        <p:spPr>
          <a:xfrm>
            <a:off x="4648200" y="914400"/>
            <a:ext cx="3810000" cy="266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69" name="Google Shape;69;p16"/>
          <p:cNvSpPr txBox="1"/>
          <p:nvPr>
            <p:ph idx="3" type="body"/>
          </p:nvPr>
        </p:nvSpPr>
        <p:spPr>
          <a:xfrm>
            <a:off x="4648200" y="3733800"/>
            <a:ext cx="3810000" cy="266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685800" y="228600"/>
            <a:ext cx="77724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685800" y="914400"/>
            <a:ext cx="7772400" cy="54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1pPr>
            <a:lvl2pPr lvl="1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2pPr>
            <a:lvl3pPr lvl="2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33" name="Google Shape;33;p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34" name="Google Shape;34;p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35" name="Google Shape;35;p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685800" y="228600"/>
            <a:ext cx="77724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/>
        </p:txBody>
      </p:sp>
      <p:sp>
        <p:nvSpPr>
          <p:cNvPr id="42" name="Google Shape;42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8.xml"/><Relationship Id="rId10" Type="http://schemas.openxmlformats.org/officeDocument/2006/relationships/slideLayout" Target="../slideLayouts/slideLayout7.xml"/><Relationship Id="rId13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9.xml"/><Relationship Id="rId1" Type="http://schemas.openxmlformats.org/officeDocument/2006/relationships/image" Target="../media/image1.jp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slideLayout" Target="../slideLayouts/slideLayout1.xml"/><Relationship Id="rId9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1.xml"/><Relationship Id="rId17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2.xml"/><Relationship Id="rId19" Type="http://schemas.openxmlformats.org/officeDocument/2006/relationships/theme" Target="../theme/theme2.xml"/><Relationship Id="rId6" Type="http://schemas.openxmlformats.org/officeDocument/2006/relationships/slideLayout" Target="../slideLayouts/slideLayout3.xml"/><Relationship Id="rId18" Type="http://schemas.openxmlformats.org/officeDocument/2006/relationships/slideLayout" Target="../slideLayouts/slideLayout15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685800" y="228600"/>
            <a:ext cx="77724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685800" y="914400"/>
            <a:ext cx="7772400" cy="54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"/>
          <p:cNvSpPr txBox="1"/>
          <p:nvPr/>
        </p:nvSpPr>
        <p:spPr>
          <a:xfrm>
            <a:off x="3047633" y="6542128"/>
            <a:ext cx="5554663" cy="244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Engineering Research Center for Computer Integrated Surgical Systems and Technology</a:t>
            </a:r>
            <a:endParaRPr/>
          </a:p>
        </p:txBody>
      </p:sp>
      <p:sp>
        <p:nvSpPr>
          <p:cNvPr id="13" name="Google Shape;13;p1"/>
          <p:cNvSpPr txBox="1"/>
          <p:nvPr/>
        </p:nvSpPr>
        <p:spPr>
          <a:xfrm>
            <a:off x="547987" y="6541255"/>
            <a:ext cx="2026685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1313" lvl="0" marL="34131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CIS 2, Spring 2019 </a:t>
            </a:r>
            <a:endParaRPr/>
          </a:p>
        </p:txBody>
      </p:sp>
      <p:pic>
        <p:nvPicPr>
          <p:cNvPr descr="LCSR Logo - crop - tiny.jpg" id="14" name="Google Shape;14;p1"/>
          <p:cNvPicPr preferRelativeResize="0"/>
          <p:nvPr/>
        </p:nvPicPr>
        <p:blipFill rotWithShape="1">
          <a:blip r:embed="rId1">
            <a:alphaModFix/>
          </a:blip>
          <a:srcRect b="9679" l="0" r="0" t="3884"/>
          <a:stretch/>
        </p:blipFill>
        <p:spPr>
          <a:xfrm>
            <a:off x="8814877" y="6437990"/>
            <a:ext cx="329123" cy="3657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ERC logo 12.12.08.pdf" id="15" name="Google Shape;15;p1"/>
          <p:cNvPicPr preferRelativeResize="0"/>
          <p:nvPr/>
        </p:nvPicPr>
        <p:blipFill rotWithShape="1">
          <a:blip r:embed="rId2">
            <a:alphaModFix/>
          </a:blip>
          <a:srcRect b="37082" l="22560" r="29205" t="19588"/>
          <a:stretch/>
        </p:blipFill>
        <p:spPr>
          <a:xfrm>
            <a:off x="8561193" y="6483710"/>
            <a:ext cx="274320" cy="32004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isst_446_projects_logo_whiteback.png" id="16" name="Google Shape;16;p1"/>
          <p:cNvPicPr preferRelativeResize="0"/>
          <p:nvPr/>
        </p:nvPicPr>
        <p:blipFill rotWithShape="1">
          <a:blip r:embed="rId3">
            <a:alphaModFix/>
          </a:blip>
          <a:srcRect b="18228" l="0" r="0" t="12205"/>
          <a:stretch/>
        </p:blipFill>
        <p:spPr>
          <a:xfrm>
            <a:off x="1" y="6470731"/>
            <a:ext cx="556686" cy="387269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4"/>
    <p:sldLayoutId id="2147483649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  <p:sldLayoutId id="2147483660" r:id="rId16"/>
    <p:sldLayoutId id="2147483661" r:id="rId17"/>
    <p:sldLayoutId id="2147483662" r:id="rId1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>
            <p:ph type="title"/>
          </p:nvPr>
        </p:nvSpPr>
        <p:spPr>
          <a:xfrm>
            <a:off x="0" y="170555"/>
            <a:ext cx="9144000" cy="100682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C000"/>
                </a:solidFill>
              </a:rPr>
              <a:t>Group 8: UI for Radiation Therapy Cohort Selection</a:t>
            </a:r>
            <a:br>
              <a:rPr lang="en-US"/>
            </a:br>
            <a:r>
              <a:rPr b="0" lang="en-US" sz="2000">
                <a:solidFill>
                  <a:srgbClr val="191966"/>
                </a:solidFill>
              </a:rPr>
              <a:t>Domonique Carbajal, Keefer Chern</a:t>
            </a:r>
            <a:br>
              <a:rPr b="0" lang="en-US" sz="2000">
                <a:solidFill>
                  <a:srgbClr val="191966"/>
                </a:solidFill>
              </a:rPr>
            </a:br>
            <a:r>
              <a:rPr b="0" lang="en-US" sz="2000">
                <a:solidFill>
                  <a:srgbClr val="191966"/>
                </a:solidFill>
              </a:rPr>
              <a:t>Mentors: Dr. Todd McNutt and Pranav Lakshminarayanan</a:t>
            </a:r>
            <a:endParaRPr b="0">
              <a:solidFill>
                <a:srgbClr val="191966"/>
              </a:solidFill>
            </a:endParaRPr>
          </a:p>
        </p:txBody>
      </p:sp>
      <p:sp>
        <p:nvSpPr>
          <p:cNvPr id="76" name="Google Shape;76;p17"/>
          <p:cNvSpPr txBox="1"/>
          <p:nvPr>
            <p:ph idx="1" type="body"/>
          </p:nvPr>
        </p:nvSpPr>
        <p:spPr>
          <a:xfrm>
            <a:off x="258460" y="1348920"/>
            <a:ext cx="4823840" cy="55240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200"/>
              <a:buFont typeface="Arial"/>
              <a:buNone/>
            </a:pPr>
            <a:r>
              <a:rPr b="1" lang="en-US" sz="2200">
                <a:solidFill>
                  <a:srgbClr val="00664C"/>
                </a:solidFill>
              </a:rPr>
              <a:t>Goals: </a:t>
            </a:r>
            <a:endParaRPr/>
          </a:p>
          <a:p>
            <a:pPr indent="-176212" lvl="0" marL="342900" rtl="0" algn="l">
              <a:spcBef>
                <a:spcPts val="440"/>
              </a:spcBef>
              <a:spcAft>
                <a:spcPts val="0"/>
              </a:spcAft>
              <a:buClr>
                <a:srgbClr val="16165C"/>
              </a:buClr>
              <a:buSzPts val="2200"/>
              <a:buFont typeface="Arial"/>
              <a:buChar char="•"/>
            </a:pPr>
            <a:r>
              <a:rPr lang="en-US" sz="2200">
                <a:solidFill>
                  <a:srgbClr val="16165C"/>
                </a:solidFill>
              </a:rPr>
              <a:t>Create a User Interface allowing for the selection of patient cohorts from large database</a:t>
            </a:r>
            <a:endParaRPr sz="2200">
              <a:solidFill>
                <a:srgbClr val="16165C"/>
              </a:solidFill>
            </a:endParaRPr>
          </a:p>
          <a:p>
            <a:pPr indent="-342900" lvl="0" marL="342900" rtl="0" algn="l">
              <a:spcBef>
                <a:spcPts val="440"/>
              </a:spcBef>
              <a:spcAft>
                <a:spcPts val="0"/>
              </a:spcAft>
              <a:buClr>
                <a:srgbClr val="00664C"/>
              </a:buClr>
              <a:buSzPts val="2200"/>
              <a:buFont typeface="Arial"/>
              <a:buNone/>
            </a:pPr>
            <a:r>
              <a:rPr b="1" lang="en-US" sz="2200">
                <a:solidFill>
                  <a:srgbClr val="00664C"/>
                </a:solidFill>
              </a:rPr>
              <a:t>Significance:</a:t>
            </a:r>
            <a:endParaRPr/>
          </a:p>
          <a:p>
            <a:pPr indent="-176212" lvl="0" marL="342900" rtl="0" algn="l">
              <a:spcBef>
                <a:spcPts val="440"/>
              </a:spcBef>
              <a:spcAft>
                <a:spcPts val="0"/>
              </a:spcAft>
              <a:buClr>
                <a:srgbClr val="16165C"/>
              </a:buClr>
              <a:buSzPts val="2200"/>
              <a:buFont typeface="Arial"/>
              <a:buChar char="•"/>
            </a:pPr>
            <a:r>
              <a:rPr lang="en-US" sz="2200">
                <a:solidFill>
                  <a:srgbClr val="16165C"/>
                </a:solidFill>
              </a:rPr>
              <a:t>While significant data exists it cannot currently be utilized easily and only a Free Text SQL Query exists to select patient cohorts</a:t>
            </a:r>
            <a:endParaRPr/>
          </a:p>
          <a:p>
            <a:pPr indent="-176212" lvl="0" marL="342900" rtl="0" algn="l">
              <a:spcBef>
                <a:spcPts val="440"/>
              </a:spcBef>
              <a:spcAft>
                <a:spcPts val="0"/>
              </a:spcAft>
              <a:buClr>
                <a:srgbClr val="16165C"/>
              </a:buClr>
              <a:buSzPts val="2200"/>
              <a:buFont typeface="Arial"/>
              <a:buChar char="•"/>
            </a:pPr>
            <a:r>
              <a:rPr lang="en-US" sz="2200">
                <a:solidFill>
                  <a:srgbClr val="16165C"/>
                </a:solidFill>
              </a:rPr>
              <a:t>Researchers and clinicians can improve studies and patient care by forming patient cohorts</a:t>
            </a:r>
            <a:endParaRPr sz="2200">
              <a:solidFill>
                <a:srgbClr val="16165C"/>
              </a:solidFill>
            </a:endParaRPr>
          </a:p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1" sz="2000"/>
          </a:p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1" sz="2000"/>
          </a:p>
          <a:p>
            <a:pPr indent="-176213" lvl="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sz="2000"/>
          </a:p>
        </p:txBody>
      </p:sp>
      <p:pic>
        <p:nvPicPr>
          <p:cNvPr id="77" name="Google Shape;77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5887232"/>
            <a:ext cx="2376575" cy="513567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7"/>
          <p:cNvPicPr preferRelativeResize="0"/>
          <p:nvPr/>
        </p:nvPicPr>
        <p:blipFill rotWithShape="1">
          <a:blip r:embed="rId4">
            <a:alphaModFix/>
          </a:blip>
          <a:srcRect b="0" l="3882" r="54302" t="0"/>
          <a:stretch/>
        </p:blipFill>
        <p:spPr>
          <a:xfrm>
            <a:off x="5082300" y="1497091"/>
            <a:ext cx="3604500" cy="40704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255218" y="165449"/>
            <a:ext cx="8633564" cy="60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C000"/>
                </a:solidFill>
              </a:rPr>
              <a:t>UI for Radiation Therapy Cohort Selection(cont.)</a:t>
            </a:r>
            <a:endParaRPr>
              <a:solidFill>
                <a:srgbClr val="FFC000"/>
              </a:solidFill>
            </a:endParaRPr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255218" y="1207718"/>
            <a:ext cx="7831899" cy="18789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16165C"/>
              </a:buClr>
              <a:buSzPts val="2200"/>
              <a:buFont typeface="Arial"/>
              <a:buChar char="•"/>
            </a:pPr>
            <a:r>
              <a:rPr lang="en-US" sz="2200">
                <a:solidFill>
                  <a:srgbClr val="16165C"/>
                </a:solidFill>
              </a:rPr>
              <a:t>Filtering by </a:t>
            </a:r>
            <a:r>
              <a:rPr lang="en-US" sz="2200">
                <a:solidFill>
                  <a:srgbClr val="00664C"/>
                </a:solidFill>
              </a:rPr>
              <a:t>Static Variables </a:t>
            </a:r>
            <a:r>
              <a:rPr lang="en-US" sz="2200">
                <a:solidFill>
                  <a:srgbClr val="16165C"/>
                </a:solidFill>
              </a:rPr>
              <a:t>(Age, Diagnosis, ROI)</a:t>
            </a:r>
            <a:endParaRPr/>
          </a:p>
          <a:p>
            <a:pPr indent="-342900" lvl="0" marL="342900" rtl="0" algn="l">
              <a:spcBef>
                <a:spcPts val="440"/>
              </a:spcBef>
              <a:spcAft>
                <a:spcPts val="0"/>
              </a:spcAft>
              <a:buClr>
                <a:srgbClr val="16165C"/>
              </a:buClr>
              <a:buSzPts val="2200"/>
              <a:buFont typeface="Arial"/>
              <a:buChar char="•"/>
            </a:pPr>
            <a:r>
              <a:rPr lang="en-US" sz="2200">
                <a:solidFill>
                  <a:srgbClr val="16165C"/>
                </a:solidFill>
              </a:rPr>
              <a:t>Visualizations of </a:t>
            </a:r>
            <a:r>
              <a:rPr lang="en-US" sz="2200">
                <a:solidFill>
                  <a:srgbClr val="00664C"/>
                </a:solidFill>
              </a:rPr>
              <a:t>Longitudinal Variables </a:t>
            </a:r>
            <a:r>
              <a:rPr lang="en-US" sz="2200">
                <a:solidFill>
                  <a:srgbClr val="16165C"/>
                </a:solidFill>
              </a:rPr>
              <a:t>(Toxicity with grade by time)</a:t>
            </a:r>
            <a:endParaRPr/>
          </a:p>
          <a:p>
            <a:pPr indent="-133350" lvl="1" marL="74295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/>
          </a:p>
        </p:txBody>
      </p:sp>
      <p:pic>
        <p:nvPicPr>
          <p:cNvPr id="86" name="Google Shape;86;p18"/>
          <p:cNvPicPr preferRelativeResize="0"/>
          <p:nvPr/>
        </p:nvPicPr>
        <p:blipFill rotWithShape="1">
          <a:blip r:embed="rId3">
            <a:alphaModFix/>
          </a:blip>
          <a:srcRect b="0" l="7397" r="12526" t="0"/>
          <a:stretch/>
        </p:blipFill>
        <p:spPr>
          <a:xfrm>
            <a:off x="4384109" y="2147170"/>
            <a:ext cx="4759891" cy="384549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8"/>
          <p:cNvSpPr txBox="1"/>
          <p:nvPr/>
        </p:nvSpPr>
        <p:spPr>
          <a:xfrm>
            <a:off x="255218" y="2432658"/>
            <a:ext cx="4291730" cy="41461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1" marL="342900" marR="0" rtl="0" algn="l"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200"/>
              <a:buFont typeface="Arial"/>
              <a:buChar char="•"/>
            </a:pPr>
            <a:r>
              <a:rPr b="0" i="0" lang="en-US" sz="2200" u="none" cap="none" strike="noStrike">
                <a:solidFill>
                  <a:srgbClr val="00664C"/>
                </a:solidFill>
                <a:latin typeface="Arial"/>
                <a:ea typeface="Arial"/>
                <a:cs typeface="Arial"/>
                <a:sym typeface="Arial"/>
              </a:rPr>
              <a:t>Saving and Loading </a:t>
            </a:r>
            <a:r>
              <a:rPr b="0" i="0" lang="en-US" sz="2200" u="none" cap="none" strike="noStrike">
                <a:solidFill>
                  <a:srgbClr val="16165C"/>
                </a:solidFill>
                <a:latin typeface="Arial"/>
                <a:ea typeface="Arial"/>
                <a:cs typeface="Arial"/>
                <a:sym typeface="Arial"/>
              </a:rPr>
              <a:t>of Query results (able to account for new patient additions)</a:t>
            </a:r>
            <a:endParaRPr/>
          </a:p>
          <a:p>
            <a:pPr indent="-342900" lvl="1" marL="342900" marR="0" rtl="0" algn="l">
              <a:spcBef>
                <a:spcPts val="440"/>
              </a:spcBef>
              <a:spcAft>
                <a:spcPts val="0"/>
              </a:spcAft>
              <a:buClr>
                <a:srgbClr val="16165C"/>
              </a:buClr>
              <a:buSzPts val="2200"/>
              <a:buFont typeface="Arial"/>
              <a:buChar char="•"/>
            </a:pPr>
            <a:r>
              <a:rPr b="0" i="0" lang="en-US" sz="2200" u="none" cap="none" strike="noStrike">
                <a:solidFill>
                  <a:srgbClr val="16165C"/>
                </a:solidFill>
                <a:latin typeface="Arial"/>
                <a:ea typeface="Arial"/>
                <a:cs typeface="Arial"/>
                <a:sym typeface="Arial"/>
              </a:rPr>
              <a:t>Cohort Information (Patient IDs, Patient Representations) </a:t>
            </a:r>
            <a:r>
              <a:rPr b="0" i="0" lang="en-US" sz="2200" u="none" cap="none" strike="noStrike">
                <a:solidFill>
                  <a:srgbClr val="00664C"/>
                </a:solidFill>
                <a:latin typeface="Arial"/>
                <a:ea typeface="Arial"/>
                <a:cs typeface="Arial"/>
                <a:sym typeface="Arial"/>
              </a:rPr>
              <a:t>downloadable</a:t>
            </a:r>
            <a:r>
              <a:rPr b="0" i="0" lang="en-US" sz="2200" u="none" cap="none" strike="noStrike">
                <a:solidFill>
                  <a:srgbClr val="16165C"/>
                </a:solidFill>
                <a:latin typeface="Arial"/>
                <a:ea typeface="Arial"/>
                <a:cs typeface="Arial"/>
                <a:sym typeface="Arial"/>
              </a:rPr>
              <a:t> to multiple formats </a:t>
            </a:r>
            <a:endParaRPr/>
          </a:p>
          <a:p>
            <a:pPr indent="-342900" lvl="1" marL="342900" marR="0" rtl="0" algn="l">
              <a:spcBef>
                <a:spcPts val="440"/>
              </a:spcBef>
              <a:spcAft>
                <a:spcPts val="0"/>
              </a:spcAft>
              <a:buClr>
                <a:srgbClr val="00664C"/>
              </a:buClr>
              <a:buSzPts val="2200"/>
              <a:buFont typeface="Arial"/>
              <a:buChar char="•"/>
            </a:pPr>
            <a:r>
              <a:rPr b="0" i="0" lang="en-US" sz="2200" u="none" cap="none" strike="noStrike">
                <a:solidFill>
                  <a:srgbClr val="00664C"/>
                </a:solidFill>
                <a:latin typeface="Arial"/>
                <a:ea typeface="Arial"/>
                <a:cs typeface="Arial"/>
                <a:sym typeface="Arial"/>
              </a:rPr>
              <a:t>Double Search </a:t>
            </a:r>
            <a:r>
              <a:rPr b="0" i="0" lang="en-US" sz="2200" u="none" cap="none" strike="noStrike">
                <a:solidFill>
                  <a:srgbClr val="16165C"/>
                </a:solidFill>
                <a:latin typeface="Arial"/>
                <a:ea typeface="Arial"/>
                <a:cs typeface="Arial"/>
                <a:sym typeface="Arial"/>
              </a:rPr>
              <a:t>for comparison of patient populations visually</a:t>
            </a:r>
            <a:endParaRPr/>
          </a:p>
          <a:p>
            <a: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8"/>
          <p:cNvSpPr txBox="1"/>
          <p:nvPr/>
        </p:nvSpPr>
        <p:spPr>
          <a:xfrm>
            <a:off x="255218" y="775049"/>
            <a:ext cx="2167003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00664C"/>
                </a:solidFill>
                <a:latin typeface="Arial"/>
                <a:ea typeface="Arial"/>
                <a:cs typeface="Arial"/>
                <a:sym typeface="Arial"/>
              </a:rPr>
              <a:t>Results</a:t>
            </a:r>
            <a:endParaRPr b="1" sz="2400">
              <a:solidFill>
                <a:srgbClr val="00664C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ERC 2010 Talk Template">
  <a:themeElements>
    <a:clrScheme name="CIS-Lectur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