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3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2" name="Google Shape;72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body"/>
          </p:nvPr>
        </p:nvSpPr>
        <p:spPr>
          <a:xfrm>
            <a:off x="6858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0" name="Google Shape;20;p2"/>
          <p:cNvSpPr txBox="1"/>
          <p:nvPr>
            <p:ph idx="2" type="body"/>
          </p:nvPr>
        </p:nvSpPr>
        <p:spPr>
          <a:xfrm>
            <a:off x="46482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 rot="5400000">
            <a:off x="1828800" y="-228600"/>
            <a:ext cx="54864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type="title"/>
          </p:nvPr>
        </p:nvSpPr>
        <p:spPr>
          <a:xfrm rot="5400000">
            <a:off x="4400550" y="2343150"/>
            <a:ext cx="61722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" type="body"/>
          </p:nvPr>
        </p:nvSpPr>
        <p:spPr>
          <a:xfrm rot="5400000">
            <a:off x="438150" y="476250"/>
            <a:ext cx="61722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6858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46482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 and Clip Art" type="txAndClipArt">
  <p:cSld name="TEXT_AND_CLIPAR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6858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0" name="Google Shape;60;p14"/>
          <p:cNvSpPr/>
          <p:nvPr>
            <p:ph idx="2" type="clipArt"/>
          </p:nvPr>
        </p:nvSpPr>
        <p:spPr>
          <a:xfrm>
            <a:off x="46482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 and Media Clip" type="txAndMedia">
  <p:cSld name="TEXT_AND_MEDIA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6858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media"/>
          </p:nvPr>
        </p:nvSpPr>
        <p:spPr>
          <a:xfrm>
            <a:off x="46482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2 Content" type="txAndTwoObj">
  <p:cSld name="TEXT_AND_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85800" y="914400"/>
            <a:ext cx="3810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2" type="body"/>
          </p:nvPr>
        </p:nvSpPr>
        <p:spPr>
          <a:xfrm>
            <a:off x="4648200" y="914400"/>
            <a:ext cx="38100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3" type="body"/>
          </p:nvPr>
        </p:nvSpPr>
        <p:spPr>
          <a:xfrm>
            <a:off x="4648200" y="3733800"/>
            <a:ext cx="38100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914400"/>
            <a:ext cx="7772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2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5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228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914400"/>
            <a:ext cx="7772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/>
        </p:nvSpPr>
        <p:spPr>
          <a:xfrm>
            <a:off x="3047633" y="6542128"/>
            <a:ext cx="5554663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Engineering Research Center for Computer Integrated Surgical Systems and Technology</a:t>
            </a:r>
            <a:endParaRPr/>
          </a:p>
        </p:txBody>
      </p:sp>
      <p:sp>
        <p:nvSpPr>
          <p:cNvPr id="13" name="Google Shape;13;p1"/>
          <p:cNvSpPr txBox="1"/>
          <p:nvPr/>
        </p:nvSpPr>
        <p:spPr>
          <a:xfrm>
            <a:off x="547987" y="6541255"/>
            <a:ext cx="202668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1313" lvl="0" marL="34131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 2, Spring 2019 </a:t>
            </a:r>
            <a:endParaRPr/>
          </a:p>
        </p:txBody>
      </p:sp>
      <p:pic>
        <p:nvPicPr>
          <p:cNvPr descr="LCSR Logo - crop - tiny.jpg" id="14" name="Google Shape;14;p1"/>
          <p:cNvPicPr preferRelativeResize="0"/>
          <p:nvPr/>
        </p:nvPicPr>
        <p:blipFill rotWithShape="1">
          <a:blip r:embed="rId1">
            <a:alphaModFix/>
          </a:blip>
          <a:srcRect b="9679" l="0" r="0" t="3884"/>
          <a:stretch/>
        </p:blipFill>
        <p:spPr>
          <a:xfrm>
            <a:off x="8814877" y="6437990"/>
            <a:ext cx="329123" cy="3657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RC logo 12.12.08.pdf" id="15" name="Google Shape;15;p1"/>
          <p:cNvPicPr preferRelativeResize="0"/>
          <p:nvPr/>
        </p:nvPicPr>
        <p:blipFill rotWithShape="1">
          <a:blip r:embed="rId2">
            <a:alphaModFix/>
          </a:blip>
          <a:srcRect b="37082" l="22560" r="29205" t="19588"/>
          <a:stretch/>
        </p:blipFill>
        <p:spPr>
          <a:xfrm>
            <a:off x="8561193" y="6483710"/>
            <a:ext cx="274320" cy="320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isst_446_projects_logo_whiteback.png" id="16" name="Google Shape;16;p1"/>
          <p:cNvPicPr preferRelativeResize="0"/>
          <p:nvPr/>
        </p:nvPicPr>
        <p:blipFill rotWithShape="1">
          <a:blip r:embed="rId3">
            <a:alphaModFix/>
          </a:blip>
          <a:srcRect b="18228" l="0" r="0" t="12205"/>
          <a:stretch/>
        </p:blipFill>
        <p:spPr>
          <a:xfrm>
            <a:off x="1" y="6470731"/>
            <a:ext cx="556686" cy="38726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0" y="170555"/>
            <a:ext cx="9144000" cy="1006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C000"/>
                </a:solidFill>
              </a:rPr>
              <a:t>Group 8: UI for Radiation Therapy Cohort Selection</a:t>
            </a:r>
            <a:br>
              <a:rPr lang="en-US"/>
            </a:br>
            <a:r>
              <a:rPr b="0" lang="en-US" sz="2000">
                <a:solidFill>
                  <a:srgbClr val="191966"/>
                </a:solidFill>
              </a:rPr>
              <a:t>Domonique Carbajal, Keefer Chern</a:t>
            </a:r>
            <a:br>
              <a:rPr b="0" lang="en-US" sz="2000">
                <a:solidFill>
                  <a:srgbClr val="191966"/>
                </a:solidFill>
              </a:rPr>
            </a:br>
            <a:r>
              <a:rPr b="0" lang="en-US" sz="2000">
                <a:solidFill>
                  <a:srgbClr val="191966"/>
                </a:solidFill>
              </a:rPr>
              <a:t>Mentors: Dr. Todd McNutt and Pranav Lakshminarayanan</a:t>
            </a:r>
            <a:endParaRPr b="0">
              <a:solidFill>
                <a:srgbClr val="191966"/>
              </a:solidFill>
            </a:endParaRPr>
          </a:p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258460" y="1348920"/>
            <a:ext cx="4823840" cy="5524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664C"/>
              </a:buClr>
              <a:buSzPts val="2200"/>
              <a:buFont typeface="Arial"/>
              <a:buNone/>
            </a:pPr>
            <a:r>
              <a:rPr b="1" lang="en-US" sz="2200">
                <a:solidFill>
                  <a:srgbClr val="00664C"/>
                </a:solidFill>
              </a:rPr>
              <a:t>Goals: </a:t>
            </a:r>
            <a:endParaRPr/>
          </a:p>
          <a:p>
            <a:pPr indent="-176212" lvl="0" marL="342900" rtl="0" algn="l">
              <a:spcBef>
                <a:spcPts val="44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16165C"/>
                </a:solidFill>
              </a:rPr>
              <a:t>Create a User Interface allowing for the selection of patient cohorts from large database</a:t>
            </a:r>
            <a:endParaRPr sz="2200">
              <a:solidFill>
                <a:srgbClr val="16165C"/>
              </a:solidFill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rgbClr val="00664C"/>
              </a:buClr>
              <a:buSzPts val="2200"/>
              <a:buFont typeface="Arial"/>
              <a:buNone/>
            </a:pPr>
            <a:r>
              <a:rPr b="1" lang="en-US" sz="2200">
                <a:solidFill>
                  <a:srgbClr val="00664C"/>
                </a:solidFill>
              </a:rPr>
              <a:t>Significance:</a:t>
            </a:r>
            <a:endParaRPr/>
          </a:p>
          <a:p>
            <a:pPr indent="-176212" lvl="0" marL="342900" rtl="0" algn="l">
              <a:spcBef>
                <a:spcPts val="44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16165C"/>
                </a:solidFill>
              </a:rPr>
              <a:t>While significant data exists it cannot currently be utilized easily and only a Free Text SQL Query exists to select patient cohorts</a:t>
            </a:r>
            <a:endParaRPr/>
          </a:p>
          <a:p>
            <a:pPr indent="-176212" lvl="0" marL="342900" rtl="0" algn="l">
              <a:spcBef>
                <a:spcPts val="44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16165C"/>
                </a:solidFill>
              </a:rPr>
              <a:t>Researchers and clinicians can improve studies and patient care by forming patient cohorts</a:t>
            </a:r>
            <a:endParaRPr sz="2200">
              <a:solidFill>
                <a:srgbClr val="16165C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/>
          </a:p>
          <a:p>
            <a:pPr indent="-176213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/>
          </a:p>
        </p:txBody>
      </p:sp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887232"/>
            <a:ext cx="2376575" cy="513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7"/>
          <p:cNvPicPr preferRelativeResize="0"/>
          <p:nvPr/>
        </p:nvPicPr>
        <p:blipFill rotWithShape="1">
          <a:blip r:embed="rId4">
            <a:alphaModFix/>
          </a:blip>
          <a:srcRect b="0" l="3882" r="54302" t="0"/>
          <a:stretch/>
        </p:blipFill>
        <p:spPr>
          <a:xfrm>
            <a:off x="5082300" y="1497091"/>
            <a:ext cx="3604500" cy="40704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255218" y="165449"/>
            <a:ext cx="8633564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C000"/>
                </a:solidFill>
              </a:rPr>
              <a:t>UI for Radiation Therapy Cohort Selection(cont.)</a:t>
            </a:r>
            <a:endParaRPr>
              <a:solidFill>
                <a:srgbClr val="FFC000"/>
              </a:solidFill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255218" y="1207718"/>
            <a:ext cx="7831899" cy="1878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16165C"/>
                </a:solidFill>
              </a:rPr>
              <a:t>Filtering by </a:t>
            </a:r>
            <a:r>
              <a:rPr lang="en-US" sz="2200">
                <a:solidFill>
                  <a:srgbClr val="00664C"/>
                </a:solidFill>
              </a:rPr>
              <a:t>Static Variables </a:t>
            </a:r>
            <a:r>
              <a:rPr lang="en-US" sz="2200">
                <a:solidFill>
                  <a:srgbClr val="16165C"/>
                </a:solidFill>
              </a:rPr>
              <a:t>(Age, Diagnosis, ROI)</a:t>
            </a:r>
            <a:endParaRPr/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16165C"/>
                </a:solidFill>
              </a:rPr>
              <a:t>Visualizations of </a:t>
            </a:r>
            <a:r>
              <a:rPr lang="en-US" sz="2200">
                <a:solidFill>
                  <a:srgbClr val="00664C"/>
                </a:solidFill>
              </a:rPr>
              <a:t>Longitudinal Variables </a:t>
            </a:r>
            <a:r>
              <a:rPr lang="en-US" sz="2200">
                <a:solidFill>
                  <a:srgbClr val="16165C"/>
                </a:solidFill>
              </a:rPr>
              <a:t>(Toxicity with grade by time)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86" name="Google Shape;86;p18"/>
          <p:cNvPicPr preferRelativeResize="0"/>
          <p:nvPr/>
        </p:nvPicPr>
        <p:blipFill rotWithShape="1">
          <a:blip r:embed="rId3">
            <a:alphaModFix/>
          </a:blip>
          <a:srcRect b="0" l="7397" r="12526" t="0"/>
          <a:stretch/>
        </p:blipFill>
        <p:spPr>
          <a:xfrm>
            <a:off x="4384109" y="2147170"/>
            <a:ext cx="4759891" cy="384549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8"/>
          <p:cNvSpPr txBox="1"/>
          <p:nvPr/>
        </p:nvSpPr>
        <p:spPr>
          <a:xfrm>
            <a:off x="255218" y="2432658"/>
            <a:ext cx="4291730" cy="41461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marR="0" rtl="0" algn="l">
              <a:spcBef>
                <a:spcPts val="0"/>
              </a:spcBef>
              <a:spcAft>
                <a:spcPts val="0"/>
              </a:spcAft>
              <a:buClr>
                <a:srgbClr val="00664C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00664C"/>
                </a:solidFill>
                <a:latin typeface="Arial"/>
                <a:ea typeface="Arial"/>
                <a:cs typeface="Arial"/>
                <a:sym typeface="Arial"/>
              </a:rPr>
              <a:t>Saving and Loading </a:t>
            </a:r>
            <a:r>
              <a:rPr b="0" i="0" lang="en-US" sz="2200" u="none" cap="none" strike="noStrike">
                <a:solidFill>
                  <a:srgbClr val="16165C"/>
                </a:solidFill>
                <a:latin typeface="Arial"/>
                <a:ea typeface="Arial"/>
                <a:cs typeface="Arial"/>
                <a:sym typeface="Arial"/>
              </a:rPr>
              <a:t>of Query results (able to account for new patient additions)</a:t>
            </a:r>
            <a:endParaRPr/>
          </a:p>
          <a:p>
            <a:pPr indent="-342900" lvl="1" marL="342900" marR="0" rtl="0" algn="l">
              <a:spcBef>
                <a:spcPts val="440"/>
              </a:spcBef>
              <a:spcAft>
                <a:spcPts val="0"/>
              </a:spcAft>
              <a:buClr>
                <a:srgbClr val="16165C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16165C"/>
                </a:solidFill>
                <a:latin typeface="Arial"/>
                <a:ea typeface="Arial"/>
                <a:cs typeface="Arial"/>
                <a:sym typeface="Arial"/>
              </a:rPr>
              <a:t>Cohort Information (Patient IDs, Patient Representations) </a:t>
            </a:r>
            <a:r>
              <a:rPr b="0" i="0" lang="en-US" sz="2200" u="none" cap="none" strike="noStrike">
                <a:solidFill>
                  <a:srgbClr val="00664C"/>
                </a:solidFill>
                <a:latin typeface="Arial"/>
                <a:ea typeface="Arial"/>
                <a:cs typeface="Arial"/>
                <a:sym typeface="Arial"/>
              </a:rPr>
              <a:t>downloadable</a:t>
            </a:r>
            <a:r>
              <a:rPr b="0" i="0" lang="en-US" sz="2200" u="none" cap="none" strike="noStrike">
                <a:solidFill>
                  <a:srgbClr val="16165C"/>
                </a:solidFill>
                <a:latin typeface="Arial"/>
                <a:ea typeface="Arial"/>
                <a:cs typeface="Arial"/>
                <a:sym typeface="Arial"/>
              </a:rPr>
              <a:t> to multiple formats </a:t>
            </a:r>
            <a:endParaRPr/>
          </a:p>
          <a:p>
            <a:pPr indent="-342900" lvl="1" marL="342900" marR="0" rtl="0" algn="l">
              <a:spcBef>
                <a:spcPts val="440"/>
              </a:spcBef>
              <a:spcAft>
                <a:spcPts val="0"/>
              </a:spcAft>
              <a:buClr>
                <a:srgbClr val="00664C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00664C"/>
                </a:solidFill>
                <a:latin typeface="Arial"/>
                <a:ea typeface="Arial"/>
                <a:cs typeface="Arial"/>
                <a:sym typeface="Arial"/>
              </a:rPr>
              <a:t>Double Search </a:t>
            </a:r>
            <a:r>
              <a:rPr b="0" i="0" lang="en-US" sz="2200" u="none" cap="none" strike="noStrike">
                <a:solidFill>
                  <a:srgbClr val="16165C"/>
                </a:solidFill>
                <a:latin typeface="Arial"/>
                <a:ea typeface="Arial"/>
                <a:cs typeface="Arial"/>
                <a:sym typeface="Arial"/>
              </a:rPr>
              <a:t>for comparison of patient populations visually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255218" y="775049"/>
            <a:ext cx="216700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664C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b="1" sz="2400">
              <a:solidFill>
                <a:srgbClr val="00664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