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70" r:id="rId5"/>
    <p:sldId id="272" r:id="rId6"/>
    <p:sldId id="262" r:id="rId7"/>
    <p:sldId id="274" r:id="rId8"/>
    <p:sldId id="273" r:id="rId9"/>
    <p:sldId id="267" r:id="rId10"/>
    <p:sldId id="264" r:id="rId11"/>
    <p:sldId id="277" r:id="rId12"/>
    <p:sldId id="271" r:id="rId13"/>
    <p:sldId id="265" r:id="rId14"/>
    <p:sldId id="266" r:id="rId15"/>
    <p:sldId id="258"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16" autoAdjust="0"/>
    <p:restoredTop sz="94660"/>
  </p:normalViewPr>
  <p:slideViewPr>
    <p:cSldViewPr snapToGrid="0">
      <p:cViewPr>
        <p:scale>
          <a:sx n="68" d="100"/>
          <a:sy n="68" d="100"/>
        </p:scale>
        <p:origin x="1481" y="4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5104B-ED75-4009-A4BD-EA47CC52DB65}" type="datetimeFigureOut">
              <a:rPr lang="en-US" smtClean="0"/>
              <a:t>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5FBD7-783B-4EF2-B256-8A91C8B87E8C}" type="slidenum">
              <a:rPr lang="en-US" smtClean="0"/>
              <a:t>‹#›</a:t>
            </a:fld>
            <a:endParaRPr lang="en-US" dirty="0"/>
          </a:p>
        </p:txBody>
      </p:sp>
    </p:spTree>
    <p:extLst>
      <p:ext uri="{BB962C8B-B14F-4D97-AF65-F5344CB8AC3E}">
        <p14:creationId xmlns:p14="http://schemas.microsoft.com/office/powerpoint/2010/main" val="78614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056A-3334-0218-A7E1-264EAD0CD4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336C7-304B-459A-6247-51235A5D59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FC7F0-3396-394F-78F0-12C2F1A3DCAC}"/>
              </a:ext>
            </a:extLst>
          </p:cNvPr>
          <p:cNvSpPr>
            <a:spLocks noGrp="1"/>
          </p:cNvSpPr>
          <p:nvPr>
            <p:ph type="dt" sz="half" idx="10"/>
          </p:nvPr>
        </p:nvSpPr>
        <p:spPr/>
        <p:txBody>
          <a:bodyPr/>
          <a:lstStyle/>
          <a:p>
            <a:fld id="{5D26D411-E98D-410D-A95A-769D40DF427C}" type="datetime1">
              <a:rPr lang="en-US" smtClean="0"/>
              <a:t>2/11/2023</a:t>
            </a:fld>
            <a:endParaRPr lang="en-US" dirty="0"/>
          </a:p>
        </p:txBody>
      </p:sp>
      <p:sp>
        <p:nvSpPr>
          <p:cNvPr id="5" name="Footer Placeholder 4">
            <a:extLst>
              <a:ext uri="{FF2B5EF4-FFF2-40B4-BE49-F238E27FC236}">
                <a16:creationId xmlns:a16="http://schemas.microsoft.com/office/drawing/2014/main" id="{5859E469-424A-30DF-8F43-0C38B6D024C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317FF049-1752-7C5F-5D15-FF6EF87EE2A7}"/>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097859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F1CC-2E06-4D3D-4F16-5C777C12F3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520AD-49D2-4E80-1239-EA017B568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C6FF-F6BB-4752-F632-3DD490403E2C}"/>
              </a:ext>
            </a:extLst>
          </p:cNvPr>
          <p:cNvSpPr>
            <a:spLocks noGrp="1"/>
          </p:cNvSpPr>
          <p:nvPr>
            <p:ph type="dt" sz="half" idx="10"/>
          </p:nvPr>
        </p:nvSpPr>
        <p:spPr/>
        <p:txBody>
          <a:bodyPr/>
          <a:lstStyle/>
          <a:p>
            <a:fld id="{90C9006C-C413-4335-853C-951B220EF31C}" type="datetime1">
              <a:rPr lang="en-US" smtClean="0"/>
              <a:t>2/11/2023</a:t>
            </a:fld>
            <a:endParaRPr lang="en-US" dirty="0"/>
          </a:p>
        </p:txBody>
      </p:sp>
      <p:sp>
        <p:nvSpPr>
          <p:cNvPr id="5" name="Footer Placeholder 4">
            <a:extLst>
              <a:ext uri="{FF2B5EF4-FFF2-40B4-BE49-F238E27FC236}">
                <a16:creationId xmlns:a16="http://schemas.microsoft.com/office/drawing/2014/main" id="{5C018E74-92DC-E90E-C4D0-BD1C2FFB383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157B35D2-3A0F-1E83-CCAA-B6E0FFBE61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420486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874BB-6EFF-5D8A-13CC-7D165C0A3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9AB743-475B-D1BB-D8AA-6DBE9B88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0BDB8-9625-9EED-4A8E-CD0B5A61CF2E}"/>
              </a:ext>
            </a:extLst>
          </p:cNvPr>
          <p:cNvSpPr>
            <a:spLocks noGrp="1"/>
          </p:cNvSpPr>
          <p:nvPr>
            <p:ph type="dt" sz="half" idx="10"/>
          </p:nvPr>
        </p:nvSpPr>
        <p:spPr/>
        <p:txBody>
          <a:bodyPr/>
          <a:lstStyle/>
          <a:p>
            <a:fld id="{835ECC9C-3268-4327-A45A-654DCC16B233}" type="datetime1">
              <a:rPr lang="en-US" smtClean="0"/>
              <a:t>2/11/2023</a:t>
            </a:fld>
            <a:endParaRPr lang="en-US" dirty="0"/>
          </a:p>
        </p:txBody>
      </p:sp>
      <p:sp>
        <p:nvSpPr>
          <p:cNvPr id="5" name="Footer Placeholder 4">
            <a:extLst>
              <a:ext uri="{FF2B5EF4-FFF2-40B4-BE49-F238E27FC236}">
                <a16:creationId xmlns:a16="http://schemas.microsoft.com/office/drawing/2014/main" id="{D6D09BC6-EA60-95D1-8BD1-61C33815EAB2}"/>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062B9266-2C9B-01FA-2C12-6E3E55629BB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290489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AA73-8B61-1B8C-5845-AA951BEF7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30539D-A06F-BD05-1134-74715465DA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699E-825E-14D0-7B3B-65D7F63A1CD0}"/>
              </a:ext>
            </a:extLst>
          </p:cNvPr>
          <p:cNvSpPr>
            <a:spLocks noGrp="1"/>
          </p:cNvSpPr>
          <p:nvPr>
            <p:ph type="dt" sz="half" idx="10"/>
          </p:nvPr>
        </p:nvSpPr>
        <p:spPr/>
        <p:txBody>
          <a:bodyPr/>
          <a:lstStyle/>
          <a:p>
            <a:fld id="{D443E838-65A4-4405-B75D-0B6D4875798A}" type="datetime1">
              <a:rPr lang="en-US" smtClean="0"/>
              <a:t>2/11/2023</a:t>
            </a:fld>
            <a:endParaRPr lang="en-US" dirty="0"/>
          </a:p>
        </p:txBody>
      </p:sp>
      <p:sp>
        <p:nvSpPr>
          <p:cNvPr id="5" name="Footer Placeholder 4">
            <a:extLst>
              <a:ext uri="{FF2B5EF4-FFF2-40B4-BE49-F238E27FC236}">
                <a16:creationId xmlns:a16="http://schemas.microsoft.com/office/drawing/2014/main" id="{A224C0AD-B889-B6E1-A0B2-DE48B394CB90}"/>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94BF2C82-00E3-87CA-5027-BAE68963929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80565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4389-3B35-F7DB-F165-E4E937202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D32102-E2A1-DF34-6473-59CDF265D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52149D-93A5-2AFF-635A-303E8B2AE73D}"/>
              </a:ext>
            </a:extLst>
          </p:cNvPr>
          <p:cNvSpPr>
            <a:spLocks noGrp="1"/>
          </p:cNvSpPr>
          <p:nvPr>
            <p:ph type="dt" sz="half" idx="10"/>
          </p:nvPr>
        </p:nvSpPr>
        <p:spPr/>
        <p:txBody>
          <a:bodyPr/>
          <a:lstStyle/>
          <a:p>
            <a:fld id="{A8828485-BD7E-4378-BF37-22470CFCB0E0}" type="datetime1">
              <a:rPr lang="en-US" smtClean="0"/>
              <a:t>2/11/2023</a:t>
            </a:fld>
            <a:endParaRPr lang="en-US" dirty="0"/>
          </a:p>
        </p:txBody>
      </p:sp>
      <p:sp>
        <p:nvSpPr>
          <p:cNvPr id="5" name="Footer Placeholder 4">
            <a:extLst>
              <a:ext uri="{FF2B5EF4-FFF2-40B4-BE49-F238E27FC236}">
                <a16:creationId xmlns:a16="http://schemas.microsoft.com/office/drawing/2014/main" id="{43024ECD-9C66-7DEA-D645-D8C013F4F1B9}"/>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6AA7AB77-D5CF-200F-EECD-077263C6AFAA}"/>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866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56E-F142-DB36-4D09-5C4B5B9F0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AC7B6-06BB-55E7-8D3E-6FFE803EC2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8FC65-5BD1-F06A-736B-A14C1CC3F7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257E2-8E2F-7500-7298-43E54F31FBC4}"/>
              </a:ext>
            </a:extLst>
          </p:cNvPr>
          <p:cNvSpPr>
            <a:spLocks noGrp="1"/>
          </p:cNvSpPr>
          <p:nvPr>
            <p:ph type="dt" sz="half" idx="10"/>
          </p:nvPr>
        </p:nvSpPr>
        <p:spPr/>
        <p:txBody>
          <a:bodyPr/>
          <a:lstStyle/>
          <a:p>
            <a:fld id="{6462F107-E949-418C-A320-FBE34BD8E322}" type="datetime1">
              <a:rPr lang="en-US" smtClean="0"/>
              <a:t>2/11/2023</a:t>
            </a:fld>
            <a:endParaRPr lang="en-US" dirty="0"/>
          </a:p>
        </p:txBody>
      </p:sp>
      <p:sp>
        <p:nvSpPr>
          <p:cNvPr id="6" name="Footer Placeholder 5">
            <a:extLst>
              <a:ext uri="{FF2B5EF4-FFF2-40B4-BE49-F238E27FC236}">
                <a16:creationId xmlns:a16="http://schemas.microsoft.com/office/drawing/2014/main" id="{A54CC867-D292-E380-B573-778A2B7A53B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F66063F3-8F0C-BDFD-751D-9329B2D293DC}"/>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78487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552C9-E4F4-41AA-3174-ECE868D83E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0A95DC-1771-EFBA-C66B-896FA43C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4A2CA-8591-8255-A4DC-37605565B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8884AF-D8FF-3DB5-3E8D-174CC04A9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8ADDA6-117F-60F1-986F-AC8E6065C6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9DD630-8C3D-8A3D-73EC-6055908D570E}"/>
              </a:ext>
            </a:extLst>
          </p:cNvPr>
          <p:cNvSpPr>
            <a:spLocks noGrp="1"/>
          </p:cNvSpPr>
          <p:nvPr>
            <p:ph type="dt" sz="half" idx="10"/>
          </p:nvPr>
        </p:nvSpPr>
        <p:spPr/>
        <p:txBody>
          <a:bodyPr/>
          <a:lstStyle/>
          <a:p>
            <a:fld id="{931A2192-E021-4779-A9EB-C18FB10D8092}" type="datetime1">
              <a:rPr lang="en-US" smtClean="0"/>
              <a:t>2/11/2023</a:t>
            </a:fld>
            <a:endParaRPr lang="en-US" dirty="0"/>
          </a:p>
        </p:txBody>
      </p:sp>
      <p:sp>
        <p:nvSpPr>
          <p:cNvPr id="8" name="Footer Placeholder 7">
            <a:extLst>
              <a:ext uri="{FF2B5EF4-FFF2-40B4-BE49-F238E27FC236}">
                <a16:creationId xmlns:a16="http://schemas.microsoft.com/office/drawing/2014/main" id="{CE1B57BB-D35C-F97D-77A8-3269F678857A}"/>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9" name="Slide Number Placeholder 8">
            <a:extLst>
              <a:ext uri="{FF2B5EF4-FFF2-40B4-BE49-F238E27FC236}">
                <a16:creationId xmlns:a16="http://schemas.microsoft.com/office/drawing/2014/main" id="{8109301A-66CD-9ECE-F617-F1EB143C10D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44839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4CD3-9E42-2B68-E83B-C91A8D497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78510-3529-1884-2478-EAA6EC680CDE}"/>
              </a:ext>
            </a:extLst>
          </p:cNvPr>
          <p:cNvSpPr>
            <a:spLocks noGrp="1"/>
          </p:cNvSpPr>
          <p:nvPr>
            <p:ph type="dt" sz="half" idx="10"/>
          </p:nvPr>
        </p:nvSpPr>
        <p:spPr/>
        <p:txBody>
          <a:bodyPr/>
          <a:lstStyle/>
          <a:p>
            <a:fld id="{0241D8FD-7F16-4E49-8280-C5DF5244737F}" type="datetime1">
              <a:rPr lang="en-US" smtClean="0"/>
              <a:t>2/11/2023</a:t>
            </a:fld>
            <a:endParaRPr lang="en-US" dirty="0"/>
          </a:p>
        </p:txBody>
      </p:sp>
      <p:sp>
        <p:nvSpPr>
          <p:cNvPr id="4" name="Footer Placeholder 3">
            <a:extLst>
              <a:ext uri="{FF2B5EF4-FFF2-40B4-BE49-F238E27FC236}">
                <a16:creationId xmlns:a16="http://schemas.microsoft.com/office/drawing/2014/main" id="{41575F4E-5B68-E12C-9C04-837E4B3BE394}"/>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5" name="Slide Number Placeholder 4">
            <a:extLst>
              <a:ext uri="{FF2B5EF4-FFF2-40B4-BE49-F238E27FC236}">
                <a16:creationId xmlns:a16="http://schemas.microsoft.com/office/drawing/2014/main" id="{792B452F-467D-4052-FB33-6AD53B55F43D}"/>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351924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8D7A-D45C-FC24-0718-5F3CC8F966C6}"/>
              </a:ext>
            </a:extLst>
          </p:cNvPr>
          <p:cNvSpPr>
            <a:spLocks noGrp="1"/>
          </p:cNvSpPr>
          <p:nvPr>
            <p:ph type="dt" sz="half" idx="10"/>
          </p:nvPr>
        </p:nvSpPr>
        <p:spPr/>
        <p:txBody>
          <a:bodyPr/>
          <a:lstStyle/>
          <a:p>
            <a:fld id="{D7E9C332-A03C-4DFB-9D4C-1139F6DFB167}" type="datetime1">
              <a:rPr lang="en-US" smtClean="0"/>
              <a:t>2/11/2023</a:t>
            </a:fld>
            <a:endParaRPr lang="en-US" dirty="0"/>
          </a:p>
        </p:txBody>
      </p:sp>
      <p:sp>
        <p:nvSpPr>
          <p:cNvPr id="3" name="Footer Placeholder 2">
            <a:extLst>
              <a:ext uri="{FF2B5EF4-FFF2-40B4-BE49-F238E27FC236}">
                <a16:creationId xmlns:a16="http://schemas.microsoft.com/office/drawing/2014/main" id="{D06C9BF2-EA41-302D-3CBD-F835AD908F25}"/>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4" name="Slide Number Placeholder 3">
            <a:extLst>
              <a:ext uri="{FF2B5EF4-FFF2-40B4-BE49-F238E27FC236}">
                <a16:creationId xmlns:a16="http://schemas.microsoft.com/office/drawing/2014/main" id="{13FB0B91-E4DC-9B66-73D7-CB46489DEDF4}"/>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71702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AC4E-63A3-4192-D82A-E7B0AB60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42767D-B4B0-64D0-E271-7030F956D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1F67B8-8E84-30E5-9376-A7CAD3A6E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2F669-FE18-0808-ED84-0BDB0508B8C6}"/>
              </a:ext>
            </a:extLst>
          </p:cNvPr>
          <p:cNvSpPr>
            <a:spLocks noGrp="1"/>
          </p:cNvSpPr>
          <p:nvPr>
            <p:ph type="dt" sz="half" idx="10"/>
          </p:nvPr>
        </p:nvSpPr>
        <p:spPr/>
        <p:txBody>
          <a:bodyPr/>
          <a:lstStyle/>
          <a:p>
            <a:fld id="{F10C5E2E-A64E-4C8A-8997-066F36B1DE6A}" type="datetime1">
              <a:rPr lang="en-US" smtClean="0"/>
              <a:t>2/11/2023</a:t>
            </a:fld>
            <a:endParaRPr lang="en-US" dirty="0"/>
          </a:p>
        </p:txBody>
      </p:sp>
      <p:sp>
        <p:nvSpPr>
          <p:cNvPr id="6" name="Footer Placeholder 5">
            <a:extLst>
              <a:ext uri="{FF2B5EF4-FFF2-40B4-BE49-F238E27FC236}">
                <a16:creationId xmlns:a16="http://schemas.microsoft.com/office/drawing/2014/main" id="{4CD56896-0E87-EBC3-173F-23F2C0E3B383}"/>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AE913C7F-F3E4-D417-E425-A6FBA49ED155}"/>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254130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8B19-C2A8-DB54-FB86-090176F2E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434C9-6F01-B656-9089-2DAE5D7E8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9375E7B-D43E-E8E6-35CB-7842F2141E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121A9-3468-1B61-3FE9-EF5C09846F7C}"/>
              </a:ext>
            </a:extLst>
          </p:cNvPr>
          <p:cNvSpPr>
            <a:spLocks noGrp="1"/>
          </p:cNvSpPr>
          <p:nvPr>
            <p:ph type="dt" sz="half" idx="10"/>
          </p:nvPr>
        </p:nvSpPr>
        <p:spPr/>
        <p:txBody>
          <a:bodyPr/>
          <a:lstStyle/>
          <a:p>
            <a:fld id="{FC299F61-1AE0-43EB-A967-6BF9FBC57E44}" type="datetime1">
              <a:rPr lang="en-US" smtClean="0"/>
              <a:t>2/11/2023</a:t>
            </a:fld>
            <a:endParaRPr lang="en-US" dirty="0"/>
          </a:p>
        </p:txBody>
      </p:sp>
      <p:sp>
        <p:nvSpPr>
          <p:cNvPr id="6" name="Footer Placeholder 5">
            <a:extLst>
              <a:ext uri="{FF2B5EF4-FFF2-40B4-BE49-F238E27FC236}">
                <a16:creationId xmlns:a16="http://schemas.microsoft.com/office/drawing/2014/main" id="{4F29615E-FB8C-6CA0-06F0-281BE6E34B7E}"/>
              </a:ext>
            </a:extLst>
          </p:cNvPr>
          <p:cNvSpPr>
            <a:spLocks noGrp="1"/>
          </p:cNvSpPr>
          <p:nvPr>
            <p:ph type="ftr" sz="quarter" idx="11"/>
          </p:nvPr>
        </p:nvSpPr>
        <p:spPr/>
        <p:txBody>
          <a:bodyPr/>
          <a:lstStyle/>
          <a:p>
            <a:r>
              <a:rPr lang="en-US" dirty="0"/>
              <a:t> Engineering Research Center for Computer Integrated Surgical Systems and Technology</a:t>
            </a:r>
          </a:p>
        </p:txBody>
      </p:sp>
      <p:sp>
        <p:nvSpPr>
          <p:cNvPr id="7" name="Slide Number Placeholder 6">
            <a:extLst>
              <a:ext uri="{FF2B5EF4-FFF2-40B4-BE49-F238E27FC236}">
                <a16:creationId xmlns:a16="http://schemas.microsoft.com/office/drawing/2014/main" id="{D04E52E9-148A-56E6-DC42-1DF1557FF26B}"/>
              </a:ext>
            </a:extLst>
          </p:cNvPr>
          <p:cNvSpPr>
            <a:spLocks noGrp="1"/>
          </p:cNvSpPr>
          <p:nvPr>
            <p:ph type="sldNum" sz="quarter" idx="12"/>
          </p:nvPr>
        </p:nvSpPr>
        <p:spPr/>
        <p:txBody>
          <a:bodyPr/>
          <a:lstStyle/>
          <a:p>
            <a:fld id="{C0521710-CE4D-49AE-8C86-F0A7E3DFEF1E}" type="slidenum">
              <a:rPr lang="en-US" smtClean="0"/>
              <a:t>‹#›</a:t>
            </a:fld>
            <a:endParaRPr lang="en-US" dirty="0"/>
          </a:p>
        </p:txBody>
      </p:sp>
    </p:spTree>
    <p:extLst>
      <p:ext uri="{BB962C8B-B14F-4D97-AF65-F5344CB8AC3E}">
        <p14:creationId xmlns:p14="http://schemas.microsoft.com/office/powerpoint/2010/main" val="1166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2F81A-8718-62A0-91C6-1BF08C37F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2665-F041-60A2-6614-3ED50C504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7523CA-B5F8-96A0-D64C-89C05A219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FF3C2-8827-45B3-B583-E29320A35ADA}" type="datetime1">
              <a:rPr lang="en-US" smtClean="0"/>
              <a:t>2/11/2023</a:t>
            </a:fld>
            <a:endParaRPr lang="en-US" dirty="0"/>
          </a:p>
        </p:txBody>
      </p:sp>
      <p:sp>
        <p:nvSpPr>
          <p:cNvPr id="5" name="Footer Placeholder 4">
            <a:extLst>
              <a:ext uri="{FF2B5EF4-FFF2-40B4-BE49-F238E27FC236}">
                <a16:creationId xmlns:a16="http://schemas.microsoft.com/office/drawing/2014/main" id="{83164839-AA28-8696-63AB-ECB064C6B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Engineering Research Center for Computer Integrated Surgical Systems and Technology</a:t>
            </a:r>
          </a:p>
        </p:txBody>
      </p:sp>
      <p:sp>
        <p:nvSpPr>
          <p:cNvPr id="6" name="Slide Number Placeholder 5">
            <a:extLst>
              <a:ext uri="{FF2B5EF4-FFF2-40B4-BE49-F238E27FC236}">
                <a16:creationId xmlns:a16="http://schemas.microsoft.com/office/drawing/2014/main" id="{49705DFA-B988-B7FE-F465-5B6D41AC4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21710-CE4D-49AE-8C86-F0A7E3DFEF1E}" type="slidenum">
              <a:rPr lang="en-US" smtClean="0"/>
              <a:t>‹#›</a:t>
            </a:fld>
            <a:endParaRPr lang="en-US" dirty="0"/>
          </a:p>
        </p:txBody>
      </p:sp>
    </p:spTree>
    <p:extLst>
      <p:ext uri="{BB962C8B-B14F-4D97-AF65-F5344CB8AC3E}">
        <p14:creationId xmlns:p14="http://schemas.microsoft.com/office/powerpoint/2010/main" val="2312615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doi.org/10.48550/arXiv.2007.14503"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lenrobotics.com/about-galen-robotic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EBCB-B453-38C9-F6E5-DD5091D037C3}"/>
              </a:ext>
            </a:extLst>
          </p:cNvPr>
          <p:cNvSpPr>
            <a:spLocks noGrp="1"/>
          </p:cNvSpPr>
          <p:nvPr>
            <p:ph type="ctrTitle"/>
          </p:nvPr>
        </p:nvSpPr>
        <p:spPr>
          <a:xfrm>
            <a:off x="607512" y="1308998"/>
            <a:ext cx="11116850" cy="2387600"/>
          </a:xfrm>
        </p:spPr>
        <p:txBody>
          <a:bodyPr>
            <a:noAutofit/>
          </a:bodyPr>
          <a:lstStyle/>
          <a:p>
            <a:pPr algn="l"/>
            <a:r>
              <a:rPr lang="en-US" sz="3800" b="1" dirty="0">
                <a:solidFill>
                  <a:srgbClr val="0F0FFF"/>
                </a:solidFill>
                <a:latin typeface="Verdana" panose="020B0604030504040204" pitchFamily="34" charset="0"/>
                <a:ea typeface="Verdana" panose="020B0604030504040204" pitchFamily="34" charset="0"/>
              </a:rPr>
              <a:t>Transparency Optimization of the Galen Surgical System with a Frequency Domain Admittance Controller Design</a:t>
            </a:r>
          </a:p>
        </p:txBody>
      </p:sp>
      <p:sp>
        <p:nvSpPr>
          <p:cNvPr id="3" name="Subtitle 2">
            <a:extLst>
              <a:ext uri="{FF2B5EF4-FFF2-40B4-BE49-F238E27FC236}">
                <a16:creationId xmlns:a16="http://schemas.microsoft.com/office/drawing/2014/main" id="{1F1A1B74-8D6A-98A4-1B78-B004F6314B06}"/>
              </a:ext>
            </a:extLst>
          </p:cNvPr>
          <p:cNvSpPr>
            <a:spLocks noGrp="1"/>
          </p:cNvSpPr>
          <p:nvPr>
            <p:ph type="subTitle" idx="1"/>
          </p:nvPr>
        </p:nvSpPr>
        <p:spPr>
          <a:xfrm>
            <a:off x="445658" y="4672483"/>
            <a:ext cx="11372463" cy="1655762"/>
          </a:xfrm>
        </p:spPr>
        <p:txBody>
          <a:bodyPr>
            <a:normAutofit/>
          </a:bodyPr>
          <a:lstStyle/>
          <a:p>
            <a:pPr algn="l"/>
            <a:r>
              <a:rPr lang="en-US" sz="2200" b="1" dirty="0"/>
              <a:t>Students: </a:t>
            </a:r>
            <a:r>
              <a:rPr lang="en-US" sz="2200" dirty="0"/>
              <a:t>Brevin Banks</a:t>
            </a:r>
          </a:p>
          <a:p>
            <a:pPr algn="l"/>
            <a:r>
              <a:rPr lang="en-US" sz="2200" b="1" dirty="0"/>
              <a:t>Mentors: </a:t>
            </a:r>
            <a:r>
              <a:rPr lang="en-US" sz="2200" dirty="0"/>
              <a:t>Ugur Tumerdem, Manish Sahu, Adnan Munawar, Mohammad Salehizadeh, Russell Taylor</a:t>
            </a:r>
          </a:p>
        </p:txBody>
      </p:sp>
      <p:sp>
        <p:nvSpPr>
          <p:cNvPr id="8" name="Footer Placeholder 7">
            <a:extLst>
              <a:ext uri="{FF2B5EF4-FFF2-40B4-BE49-F238E27FC236}">
                <a16:creationId xmlns:a16="http://schemas.microsoft.com/office/drawing/2014/main" id="{613F675F-302F-EE4E-5621-2AAACB80DDB5}"/>
              </a:ext>
            </a:extLst>
          </p:cNvPr>
          <p:cNvSpPr>
            <a:spLocks noGrp="1"/>
          </p:cNvSpPr>
          <p:nvPr>
            <p:ph type="ftr" sz="quarter" idx="11"/>
          </p:nvPr>
        </p:nvSpPr>
        <p:spPr>
          <a:xfrm>
            <a:off x="-1027134" y="6384455"/>
            <a:ext cx="10070926" cy="365125"/>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AFABAB"/>
                </a:solidFill>
                <a:effectLst/>
                <a:latin typeface="Calibri" panose="020F0502020204030204" pitchFamily="34" charset="0"/>
                <a:ea typeface="Calibri" panose="020F0502020204030204" pitchFamily="34" charset="0"/>
                <a:cs typeface="Times New Roman" panose="02020603050405020304" pitchFamily="18" charset="0"/>
              </a:rPr>
              <a:t>Engineering Research Center for Computer Integrated Surgical Systems and Technology</a:t>
            </a:r>
            <a:endParaRPr lang="en-US" dirty="0"/>
          </a:p>
        </p:txBody>
      </p:sp>
      <p:sp>
        <p:nvSpPr>
          <p:cNvPr id="9" name="Slide Number Placeholder 8">
            <a:extLst>
              <a:ext uri="{FF2B5EF4-FFF2-40B4-BE49-F238E27FC236}">
                <a16:creationId xmlns:a16="http://schemas.microsoft.com/office/drawing/2014/main" id="{3052C702-F273-1994-A5ED-4CCACCFE561C}"/>
              </a:ext>
            </a:extLst>
          </p:cNvPr>
          <p:cNvSpPr>
            <a:spLocks noGrp="1"/>
          </p:cNvSpPr>
          <p:nvPr>
            <p:ph type="sldNum" sz="quarter" idx="12"/>
          </p:nvPr>
        </p:nvSpPr>
        <p:spPr/>
        <p:txBody>
          <a:bodyPr/>
          <a:lstStyle/>
          <a:p>
            <a:fld id="{C0521710-CE4D-49AE-8C86-F0A7E3DFEF1E}" type="slidenum">
              <a:rPr lang="en-US" sz="1600" b="1" smtClean="0"/>
              <a:t>1</a:t>
            </a:fld>
            <a:endParaRPr lang="en-US" sz="1600" b="1" dirty="0"/>
          </a:p>
        </p:txBody>
      </p:sp>
      <p:pic>
        <p:nvPicPr>
          <p:cNvPr id="10" name="Picture 9" descr="A picture containing text&#10;&#10;Description automatically generated">
            <a:extLst>
              <a:ext uri="{FF2B5EF4-FFF2-40B4-BE49-F238E27FC236}">
                <a16:creationId xmlns:a16="http://schemas.microsoft.com/office/drawing/2014/main" id="{3304BD00-44AB-A0DD-2E7F-3BE4DC33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2291" y="6349530"/>
            <a:ext cx="502920" cy="400050"/>
          </a:xfrm>
          <a:prstGeom prst="rect">
            <a:avLst/>
          </a:prstGeom>
        </p:spPr>
      </p:pic>
    </p:spTree>
    <p:extLst>
      <p:ext uri="{BB962C8B-B14F-4D97-AF65-F5344CB8AC3E}">
        <p14:creationId xmlns:p14="http://schemas.microsoft.com/office/powerpoint/2010/main" val="248330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E1737F-C36E-5EEE-C378-978248854988}"/>
              </a:ext>
            </a:extLst>
          </p:cNvPr>
          <p:cNvPicPr>
            <a:picLocks noChangeAspect="1"/>
          </p:cNvPicPr>
          <p:nvPr/>
        </p:nvPicPr>
        <p:blipFill>
          <a:blip r:embed="rId2"/>
          <a:stretch>
            <a:fillRect/>
          </a:stretch>
        </p:blipFill>
        <p:spPr>
          <a:xfrm>
            <a:off x="0" y="412376"/>
            <a:ext cx="12111318" cy="5792692"/>
          </a:xfrm>
          <a:prstGeom prst="rect">
            <a:avLst/>
          </a:prstGeom>
        </p:spPr>
      </p:pic>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5909154" y="-355122"/>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Project Timeline</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10</a:t>
            </a:fld>
            <a:endParaRPr lang="en-US" sz="1600" b="1" dirty="0"/>
          </a:p>
        </p:txBody>
      </p:sp>
      <p:sp>
        <p:nvSpPr>
          <p:cNvPr id="10" name="TextBox 9">
            <a:extLst>
              <a:ext uri="{FF2B5EF4-FFF2-40B4-BE49-F238E27FC236}">
                <a16:creationId xmlns:a16="http://schemas.microsoft.com/office/drawing/2014/main" id="{113D4B3F-7D6F-A51E-0F19-62D04C6B9E09}"/>
              </a:ext>
            </a:extLst>
          </p:cNvPr>
          <p:cNvSpPr txBox="1"/>
          <p:nvPr/>
        </p:nvSpPr>
        <p:spPr>
          <a:xfrm>
            <a:off x="5146252" y="1919084"/>
            <a:ext cx="1356740" cy="307777"/>
          </a:xfrm>
          <a:prstGeom prst="rect">
            <a:avLst/>
          </a:prstGeom>
          <a:noFill/>
        </p:spPr>
        <p:txBody>
          <a:bodyPr wrap="square" rtlCol="0">
            <a:spAutoFit/>
          </a:bodyPr>
          <a:lstStyle/>
          <a:p>
            <a:r>
              <a:rPr lang="en-US" sz="1400" dirty="0"/>
              <a:t>Task 1.1</a:t>
            </a:r>
          </a:p>
        </p:txBody>
      </p:sp>
      <p:sp>
        <p:nvSpPr>
          <p:cNvPr id="11" name="TextBox 10">
            <a:extLst>
              <a:ext uri="{FF2B5EF4-FFF2-40B4-BE49-F238E27FC236}">
                <a16:creationId xmlns:a16="http://schemas.microsoft.com/office/drawing/2014/main" id="{FAECA0F5-9E35-1A0F-C49E-D92764CDFBD1}"/>
              </a:ext>
            </a:extLst>
          </p:cNvPr>
          <p:cNvSpPr txBox="1"/>
          <p:nvPr/>
        </p:nvSpPr>
        <p:spPr>
          <a:xfrm>
            <a:off x="5674693" y="2169372"/>
            <a:ext cx="1356740" cy="307777"/>
          </a:xfrm>
          <a:prstGeom prst="rect">
            <a:avLst/>
          </a:prstGeom>
          <a:noFill/>
        </p:spPr>
        <p:txBody>
          <a:bodyPr wrap="square" rtlCol="0">
            <a:spAutoFit/>
          </a:bodyPr>
          <a:lstStyle/>
          <a:p>
            <a:r>
              <a:rPr lang="en-US" sz="1400" dirty="0"/>
              <a:t>Task 1.2</a:t>
            </a:r>
          </a:p>
        </p:txBody>
      </p:sp>
      <p:sp>
        <p:nvSpPr>
          <p:cNvPr id="13" name="TextBox 12">
            <a:extLst>
              <a:ext uri="{FF2B5EF4-FFF2-40B4-BE49-F238E27FC236}">
                <a16:creationId xmlns:a16="http://schemas.microsoft.com/office/drawing/2014/main" id="{72D48437-CEE0-F258-0ABE-4EC6AA4D269F}"/>
              </a:ext>
            </a:extLst>
          </p:cNvPr>
          <p:cNvSpPr txBox="1"/>
          <p:nvPr/>
        </p:nvSpPr>
        <p:spPr>
          <a:xfrm>
            <a:off x="5148347" y="2727437"/>
            <a:ext cx="1356740" cy="307777"/>
          </a:xfrm>
          <a:prstGeom prst="rect">
            <a:avLst/>
          </a:prstGeom>
          <a:noFill/>
        </p:spPr>
        <p:txBody>
          <a:bodyPr wrap="square" rtlCol="0">
            <a:spAutoFit/>
          </a:bodyPr>
          <a:lstStyle/>
          <a:p>
            <a:r>
              <a:rPr lang="en-US" sz="1400" dirty="0"/>
              <a:t>Task 2.1</a:t>
            </a:r>
          </a:p>
        </p:txBody>
      </p:sp>
      <p:sp>
        <p:nvSpPr>
          <p:cNvPr id="14" name="TextBox 13">
            <a:extLst>
              <a:ext uri="{FF2B5EF4-FFF2-40B4-BE49-F238E27FC236}">
                <a16:creationId xmlns:a16="http://schemas.microsoft.com/office/drawing/2014/main" id="{B7AC203E-8669-3109-6370-44DAF9D9F914}"/>
              </a:ext>
            </a:extLst>
          </p:cNvPr>
          <p:cNvSpPr txBox="1"/>
          <p:nvPr/>
        </p:nvSpPr>
        <p:spPr>
          <a:xfrm>
            <a:off x="5693630" y="2977725"/>
            <a:ext cx="1356740" cy="307777"/>
          </a:xfrm>
          <a:prstGeom prst="rect">
            <a:avLst/>
          </a:prstGeom>
          <a:noFill/>
        </p:spPr>
        <p:txBody>
          <a:bodyPr wrap="square" rtlCol="0">
            <a:spAutoFit/>
          </a:bodyPr>
          <a:lstStyle/>
          <a:p>
            <a:r>
              <a:rPr lang="en-US" sz="1400" dirty="0"/>
              <a:t>Task 2.2</a:t>
            </a:r>
          </a:p>
        </p:txBody>
      </p:sp>
      <p:sp>
        <p:nvSpPr>
          <p:cNvPr id="15" name="TextBox 14">
            <a:extLst>
              <a:ext uri="{FF2B5EF4-FFF2-40B4-BE49-F238E27FC236}">
                <a16:creationId xmlns:a16="http://schemas.microsoft.com/office/drawing/2014/main" id="{D1BFD22E-EB49-E471-FAE4-03EA641F07E8}"/>
              </a:ext>
            </a:extLst>
          </p:cNvPr>
          <p:cNvSpPr txBox="1"/>
          <p:nvPr/>
        </p:nvSpPr>
        <p:spPr>
          <a:xfrm>
            <a:off x="6238913" y="3251337"/>
            <a:ext cx="1356740" cy="307777"/>
          </a:xfrm>
          <a:prstGeom prst="rect">
            <a:avLst/>
          </a:prstGeom>
          <a:noFill/>
        </p:spPr>
        <p:txBody>
          <a:bodyPr wrap="square" rtlCol="0">
            <a:spAutoFit/>
          </a:bodyPr>
          <a:lstStyle/>
          <a:p>
            <a:r>
              <a:rPr lang="en-US" sz="1400" dirty="0"/>
              <a:t>Task 2.3</a:t>
            </a:r>
          </a:p>
        </p:txBody>
      </p:sp>
      <p:sp>
        <p:nvSpPr>
          <p:cNvPr id="16" name="TextBox 15">
            <a:extLst>
              <a:ext uri="{FF2B5EF4-FFF2-40B4-BE49-F238E27FC236}">
                <a16:creationId xmlns:a16="http://schemas.microsoft.com/office/drawing/2014/main" id="{B2C7676B-EDD7-2757-3329-4166BE789531}"/>
              </a:ext>
            </a:extLst>
          </p:cNvPr>
          <p:cNvSpPr txBox="1"/>
          <p:nvPr/>
        </p:nvSpPr>
        <p:spPr>
          <a:xfrm>
            <a:off x="7289771" y="3524949"/>
            <a:ext cx="1356740" cy="307777"/>
          </a:xfrm>
          <a:prstGeom prst="rect">
            <a:avLst/>
          </a:prstGeom>
          <a:noFill/>
        </p:spPr>
        <p:txBody>
          <a:bodyPr wrap="square" rtlCol="0">
            <a:spAutoFit/>
          </a:bodyPr>
          <a:lstStyle/>
          <a:p>
            <a:r>
              <a:rPr lang="en-US" sz="1400" dirty="0"/>
              <a:t>Task 2.4</a:t>
            </a:r>
          </a:p>
        </p:txBody>
      </p:sp>
      <p:sp>
        <p:nvSpPr>
          <p:cNvPr id="17" name="TextBox 16">
            <a:extLst>
              <a:ext uri="{FF2B5EF4-FFF2-40B4-BE49-F238E27FC236}">
                <a16:creationId xmlns:a16="http://schemas.microsoft.com/office/drawing/2014/main" id="{2F4F8B03-45E1-BDCA-A1A4-187A07FC7FB1}"/>
              </a:ext>
            </a:extLst>
          </p:cNvPr>
          <p:cNvSpPr txBox="1"/>
          <p:nvPr/>
        </p:nvSpPr>
        <p:spPr>
          <a:xfrm>
            <a:off x="8334608" y="3787741"/>
            <a:ext cx="1356740" cy="307777"/>
          </a:xfrm>
          <a:prstGeom prst="rect">
            <a:avLst/>
          </a:prstGeom>
          <a:noFill/>
        </p:spPr>
        <p:txBody>
          <a:bodyPr wrap="square" rtlCol="0">
            <a:spAutoFit/>
          </a:bodyPr>
          <a:lstStyle/>
          <a:p>
            <a:r>
              <a:rPr lang="en-US" sz="1400" dirty="0"/>
              <a:t>Task 2.5</a:t>
            </a:r>
          </a:p>
        </p:txBody>
      </p:sp>
      <p:sp>
        <p:nvSpPr>
          <p:cNvPr id="18" name="TextBox 17">
            <a:extLst>
              <a:ext uri="{FF2B5EF4-FFF2-40B4-BE49-F238E27FC236}">
                <a16:creationId xmlns:a16="http://schemas.microsoft.com/office/drawing/2014/main" id="{F68B6DAE-9174-FDF2-42AA-9A1F4969E69D}"/>
              </a:ext>
            </a:extLst>
          </p:cNvPr>
          <p:cNvSpPr txBox="1"/>
          <p:nvPr/>
        </p:nvSpPr>
        <p:spPr>
          <a:xfrm>
            <a:off x="5709863" y="4320478"/>
            <a:ext cx="1356740" cy="307777"/>
          </a:xfrm>
          <a:prstGeom prst="rect">
            <a:avLst/>
          </a:prstGeom>
          <a:noFill/>
        </p:spPr>
        <p:txBody>
          <a:bodyPr wrap="square" rtlCol="0">
            <a:spAutoFit/>
          </a:bodyPr>
          <a:lstStyle/>
          <a:p>
            <a:r>
              <a:rPr lang="en-US" sz="1400" dirty="0"/>
              <a:t>Task 3.1</a:t>
            </a:r>
          </a:p>
        </p:txBody>
      </p:sp>
      <p:sp>
        <p:nvSpPr>
          <p:cNvPr id="19" name="TextBox 18">
            <a:extLst>
              <a:ext uri="{FF2B5EF4-FFF2-40B4-BE49-F238E27FC236}">
                <a16:creationId xmlns:a16="http://schemas.microsoft.com/office/drawing/2014/main" id="{8273066F-1F88-82F6-2D29-B3887052547B}"/>
              </a:ext>
            </a:extLst>
          </p:cNvPr>
          <p:cNvSpPr txBox="1"/>
          <p:nvPr/>
        </p:nvSpPr>
        <p:spPr>
          <a:xfrm>
            <a:off x="7820919" y="4597278"/>
            <a:ext cx="1356740" cy="307777"/>
          </a:xfrm>
          <a:prstGeom prst="rect">
            <a:avLst/>
          </a:prstGeom>
          <a:noFill/>
        </p:spPr>
        <p:txBody>
          <a:bodyPr wrap="square" rtlCol="0">
            <a:spAutoFit/>
          </a:bodyPr>
          <a:lstStyle/>
          <a:p>
            <a:r>
              <a:rPr lang="en-US" sz="1400" dirty="0"/>
              <a:t>Task 3.2</a:t>
            </a:r>
          </a:p>
        </p:txBody>
      </p:sp>
      <p:sp>
        <p:nvSpPr>
          <p:cNvPr id="20" name="TextBox 19">
            <a:extLst>
              <a:ext uri="{FF2B5EF4-FFF2-40B4-BE49-F238E27FC236}">
                <a16:creationId xmlns:a16="http://schemas.microsoft.com/office/drawing/2014/main" id="{AB155D9F-1495-C75F-80D5-5192B4E54FBA}"/>
              </a:ext>
            </a:extLst>
          </p:cNvPr>
          <p:cNvSpPr txBox="1"/>
          <p:nvPr/>
        </p:nvSpPr>
        <p:spPr>
          <a:xfrm>
            <a:off x="5161017" y="5115812"/>
            <a:ext cx="1356740" cy="307777"/>
          </a:xfrm>
          <a:prstGeom prst="rect">
            <a:avLst/>
          </a:prstGeom>
          <a:noFill/>
        </p:spPr>
        <p:txBody>
          <a:bodyPr wrap="square" rtlCol="0">
            <a:spAutoFit/>
          </a:bodyPr>
          <a:lstStyle/>
          <a:p>
            <a:r>
              <a:rPr lang="en-US" sz="1400" dirty="0"/>
              <a:t>Task 4.1</a:t>
            </a:r>
          </a:p>
        </p:txBody>
      </p:sp>
      <p:sp>
        <p:nvSpPr>
          <p:cNvPr id="21" name="TextBox 20">
            <a:extLst>
              <a:ext uri="{FF2B5EF4-FFF2-40B4-BE49-F238E27FC236}">
                <a16:creationId xmlns:a16="http://schemas.microsoft.com/office/drawing/2014/main" id="{F4D4B0C9-11F4-1911-8D28-BDCEB810EAB8}"/>
              </a:ext>
            </a:extLst>
          </p:cNvPr>
          <p:cNvSpPr txBox="1"/>
          <p:nvPr/>
        </p:nvSpPr>
        <p:spPr>
          <a:xfrm>
            <a:off x="5709863" y="5378041"/>
            <a:ext cx="1356740" cy="307777"/>
          </a:xfrm>
          <a:prstGeom prst="rect">
            <a:avLst/>
          </a:prstGeom>
          <a:noFill/>
        </p:spPr>
        <p:txBody>
          <a:bodyPr wrap="square" rtlCol="0">
            <a:spAutoFit/>
          </a:bodyPr>
          <a:lstStyle/>
          <a:p>
            <a:r>
              <a:rPr lang="en-US" sz="1400" dirty="0"/>
              <a:t>Task 4.2</a:t>
            </a:r>
          </a:p>
        </p:txBody>
      </p:sp>
      <p:sp>
        <p:nvSpPr>
          <p:cNvPr id="22" name="TextBox 21">
            <a:extLst>
              <a:ext uri="{FF2B5EF4-FFF2-40B4-BE49-F238E27FC236}">
                <a16:creationId xmlns:a16="http://schemas.microsoft.com/office/drawing/2014/main" id="{39ADDBC0-A178-F2F8-B7C5-03F6A719E524}"/>
              </a:ext>
            </a:extLst>
          </p:cNvPr>
          <p:cNvSpPr txBox="1"/>
          <p:nvPr/>
        </p:nvSpPr>
        <p:spPr>
          <a:xfrm>
            <a:off x="8870287" y="5643589"/>
            <a:ext cx="1356740" cy="307777"/>
          </a:xfrm>
          <a:prstGeom prst="rect">
            <a:avLst/>
          </a:prstGeom>
          <a:noFill/>
        </p:spPr>
        <p:txBody>
          <a:bodyPr wrap="square" rtlCol="0">
            <a:spAutoFit/>
          </a:bodyPr>
          <a:lstStyle/>
          <a:p>
            <a:r>
              <a:rPr lang="en-US" sz="1400" dirty="0"/>
              <a:t>Task 4.3</a:t>
            </a:r>
          </a:p>
        </p:txBody>
      </p:sp>
      <p:sp>
        <p:nvSpPr>
          <p:cNvPr id="23" name="TextBox 22">
            <a:extLst>
              <a:ext uri="{FF2B5EF4-FFF2-40B4-BE49-F238E27FC236}">
                <a16:creationId xmlns:a16="http://schemas.microsoft.com/office/drawing/2014/main" id="{E49D467A-A86E-23E1-DBC1-AD6C743797A1}"/>
              </a:ext>
            </a:extLst>
          </p:cNvPr>
          <p:cNvSpPr txBox="1"/>
          <p:nvPr/>
        </p:nvSpPr>
        <p:spPr>
          <a:xfrm>
            <a:off x="9921648" y="5920817"/>
            <a:ext cx="1356740" cy="307777"/>
          </a:xfrm>
          <a:prstGeom prst="rect">
            <a:avLst/>
          </a:prstGeom>
          <a:noFill/>
        </p:spPr>
        <p:txBody>
          <a:bodyPr wrap="square" rtlCol="0">
            <a:spAutoFit/>
          </a:bodyPr>
          <a:lstStyle/>
          <a:p>
            <a:r>
              <a:rPr lang="en-US" sz="1400" dirty="0"/>
              <a:t>Task 4.4</a:t>
            </a:r>
          </a:p>
        </p:txBody>
      </p:sp>
    </p:spTree>
    <p:extLst>
      <p:ext uri="{BB962C8B-B14F-4D97-AF65-F5344CB8AC3E}">
        <p14:creationId xmlns:p14="http://schemas.microsoft.com/office/powerpoint/2010/main" val="411733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a:xfrm>
            <a:off x="435830" y="-146197"/>
            <a:ext cx="10515600" cy="1325563"/>
          </a:xfrm>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Key Milestones</a:t>
            </a:r>
            <a:endParaRPr lang="en-US" sz="4000" dirty="0">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C724A11C-3536-AA72-0D59-C40A25D861C6}"/>
              </a:ext>
            </a:extLst>
          </p:cNvPr>
          <p:cNvPicPr>
            <a:picLocks noChangeAspect="1"/>
          </p:cNvPicPr>
          <p:nvPr/>
        </p:nvPicPr>
        <p:blipFill>
          <a:blip r:embed="rId2"/>
          <a:stretch>
            <a:fillRect/>
          </a:stretch>
        </p:blipFill>
        <p:spPr>
          <a:xfrm>
            <a:off x="533102" y="1249700"/>
            <a:ext cx="10775993" cy="4797682"/>
          </a:xfrm>
          <a:prstGeom prst="rect">
            <a:avLst/>
          </a:prstGeom>
        </p:spPr>
      </p:pic>
    </p:spTree>
    <p:extLst>
      <p:ext uri="{BB962C8B-B14F-4D97-AF65-F5344CB8AC3E}">
        <p14:creationId xmlns:p14="http://schemas.microsoft.com/office/powerpoint/2010/main" val="292442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Testing Plan</a:t>
            </a:r>
            <a:endParaRPr lang="en-US" sz="4000" dirty="0">
              <a:latin typeface="Verdana" panose="020B0604030504040204" pitchFamily="34" charset="0"/>
              <a:ea typeface="Verdana" panose="020B0604030504040204" pitchFamily="34" charset="0"/>
            </a:endParaRPr>
          </a:p>
        </p:txBody>
      </p:sp>
      <p:pic>
        <p:nvPicPr>
          <p:cNvPr id="8" name="Content Placeholder 7">
            <a:extLst>
              <a:ext uri="{FF2B5EF4-FFF2-40B4-BE49-F238E27FC236}">
                <a16:creationId xmlns:a16="http://schemas.microsoft.com/office/drawing/2014/main" id="{53BB7CEB-8F50-AA9A-1C9B-5EC335E9FA36}"/>
              </a:ext>
            </a:extLst>
          </p:cNvPr>
          <p:cNvPicPr>
            <a:picLocks noGrp="1" noChangeAspect="1"/>
          </p:cNvPicPr>
          <p:nvPr>
            <p:ph idx="1"/>
          </p:nvPr>
        </p:nvPicPr>
        <p:blipFill>
          <a:blip r:embed="rId2"/>
          <a:stretch>
            <a:fillRect/>
          </a:stretch>
        </p:blipFill>
        <p:spPr>
          <a:xfrm>
            <a:off x="6557874" y="766632"/>
            <a:ext cx="4459865" cy="2088522"/>
          </a:xfrm>
        </p:spPr>
      </p:pic>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12</a:t>
            </a:fld>
            <a:endParaRPr lang="en-US" sz="1600" b="1" dirty="0"/>
          </a:p>
        </p:txBody>
      </p:sp>
      <p:pic>
        <p:nvPicPr>
          <p:cNvPr id="10" name="Picture 9">
            <a:extLst>
              <a:ext uri="{FF2B5EF4-FFF2-40B4-BE49-F238E27FC236}">
                <a16:creationId xmlns:a16="http://schemas.microsoft.com/office/drawing/2014/main" id="{6F80750D-A047-C404-9BA9-089BDF0BAB8B}"/>
              </a:ext>
            </a:extLst>
          </p:cNvPr>
          <p:cNvPicPr>
            <a:picLocks noChangeAspect="1"/>
          </p:cNvPicPr>
          <p:nvPr/>
        </p:nvPicPr>
        <p:blipFill>
          <a:blip r:embed="rId3"/>
          <a:stretch>
            <a:fillRect/>
          </a:stretch>
        </p:blipFill>
        <p:spPr>
          <a:xfrm>
            <a:off x="6781805" y="2993452"/>
            <a:ext cx="4012002" cy="3224600"/>
          </a:xfrm>
          <a:prstGeom prst="rect">
            <a:avLst/>
          </a:prstGeom>
        </p:spPr>
      </p:pic>
      <p:sp>
        <p:nvSpPr>
          <p:cNvPr id="11" name="TextBox 10">
            <a:extLst>
              <a:ext uri="{FF2B5EF4-FFF2-40B4-BE49-F238E27FC236}">
                <a16:creationId xmlns:a16="http://schemas.microsoft.com/office/drawing/2014/main" id="{6EAC97DA-45CC-5B73-E0BF-FB5C5CC9A2A5}"/>
              </a:ext>
            </a:extLst>
          </p:cNvPr>
          <p:cNvSpPr txBox="1"/>
          <p:nvPr/>
        </p:nvSpPr>
        <p:spPr>
          <a:xfrm>
            <a:off x="246832" y="2288804"/>
            <a:ext cx="6647633"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Nyquist plot or Root Locus to assess stability across both extreme bounds for human impedance and environment.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Observe stability in bode plot phase and gain margin. (Key for loop-shaping)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Produce Stability Map</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Organize and carry out user study with ENT surgeons to collect qualitative performance data on the transparency of the controller compared to the current controller</a:t>
            </a:r>
          </a:p>
        </p:txBody>
      </p:sp>
      <p:sp>
        <p:nvSpPr>
          <p:cNvPr id="13" name="TextBox 12">
            <a:extLst>
              <a:ext uri="{FF2B5EF4-FFF2-40B4-BE49-F238E27FC236}">
                <a16:creationId xmlns:a16="http://schemas.microsoft.com/office/drawing/2014/main" id="{D8B15D36-352F-496B-0F5D-B353706160B1}"/>
              </a:ext>
            </a:extLst>
          </p:cNvPr>
          <p:cNvSpPr txBox="1"/>
          <p:nvPr/>
        </p:nvSpPr>
        <p:spPr>
          <a:xfrm>
            <a:off x="7427427" y="6094740"/>
            <a:ext cx="6095064" cy="523220"/>
          </a:xfrm>
          <a:prstGeom prst="rect">
            <a:avLst/>
          </a:prstGeom>
          <a:noFill/>
        </p:spPr>
        <p:txBody>
          <a:bodyPr wrap="square">
            <a:spAutoFit/>
          </a:bodyPr>
          <a:lstStyle/>
          <a:p>
            <a:r>
              <a:rPr lang="en-US" sz="1400" dirty="0">
                <a:hlinkClick r:id="rId4"/>
              </a:rPr>
              <a:t>https://doi.org/10.48550/arXiv.2007.14503</a:t>
            </a:r>
            <a:endParaRPr lang="en-US" sz="1400" dirty="0"/>
          </a:p>
          <a:p>
            <a:endParaRPr lang="en-US" sz="1400" dirty="0"/>
          </a:p>
        </p:txBody>
      </p:sp>
    </p:spTree>
    <p:extLst>
      <p:ext uri="{BB962C8B-B14F-4D97-AF65-F5344CB8AC3E}">
        <p14:creationId xmlns:p14="http://schemas.microsoft.com/office/powerpoint/2010/main" val="149173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Team</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lstStyle/>
          <a:p>
            <a:r>
              <a:rPr lang="en-US" dirty="0"/>
              <a:t>Student:</a:t>
            </a:r>
          </a:p>
          <a:p>
            <a:pPr lvl="1"/>
            <a:r>
              <a:rPr lang="en-US" dirty="0"/>
              <a:t>Brevin</a:t>
            </a:r>
          </a:p>
          <a:p>
            <a:pPr marL="457200" lvl="1" indent="0">
              <a:buNone/>
            </a:pPr>
            <a:r>
              <a:rPr lang="en-US" dirty="0"/>
              <a:t>	Roles: Admittance Controller Design, Simulation, Hardware Integration</a:t>
            </a:r>
          </a:p>
          <a:p>
            <a:r>
              <a:rPr lang="en-US" dirty="0"/>
              <a:t>Mentors:</a:t>
            </a:r>
          </a:p>
          <a:p>
            <a:pPr lvl="1"/>
            <a:r>
              <a:rPr lang="en-US" sz="2400" dirty="0" err="1"/>
              <a:t>Ugur</a:t>
            </a:r>
            <a:r>
              <a:rPr lang="en-US" sz="2400" dirty="0"/>
              <a:t> </a:t>
            </a:r>
            <a:r>
              <a:rPr lang="en-US" sz="2400" dirty="0" err="1"/>
              <a:t>Tumerdem</a:t>
            </a:r>
            <a:r>
              <a:rPr lang="en-US" sz="2400" dirty="0"/>
              <a:t>, Ph.D.:  Primary Lead, Controls Lead</a:t>
            </a:r>
          </a:p>
          <a:p>
            <a:pPr lvl="1"/>
            <a:r>
              <a:rPr lang="en-US" sz="2400" dirty="0"/>
              <a:t>Manish </a:t>
            </a:r>
            <a:r>
              <a:rPr lang="en-US" sz="2400" dirty="0" err="1"/>
              <a:t>Sahu</a:t>
            </a:r>
            <a:r>
              <a:rPr lang="en-US" sz="2400" dirty="0"/>
              <a:t>, Ph.D</a:t>
            </a:r>
            <a:r>
              <a:rPr lang="en-US" dirty="0"/>
              <a:t>.: Coding Consultant</a:t>
            </a:r>
          </a:p>
          <a:p>
            <a:pPr lvl="1"/>
            <a:r>
              <a:rPr lang="en-US" sz="2400" dirty="0"/>
              <a:t>Adnan Munawar, Ph.D.: AMBF and Galen Lead</a:t>
            </a:r>
          </a:p>
          <a:p>
            <a:pPr lvl="1"/>
            <a:r>
              <a:rPr lang="en-US" sz="2400" dirty="0"/>
              <a:t>Mohammad </a:t>
            </a:r>
            <a:r>
              <a:rPr lang="en-US" sz="2400" dirty="0" err="1"/>
              <a:t>Salehizadeh</a:t>
            </a:r>
            <a:r>
              <a:rPr lang="en-US" sz="2400" dirty="0"/>
              <a:t>, Ph.D. </a:t>
            </a:r>
            <a:r>
              <a:rPr lang="en-US" dirty="0"/>
              <a:t>Galen Consultant</a:t>
            </a:r>
            <a:endParaRPr lang="en-US" sz="2400" dirty="0"/>
          </a:p>
          <a:p>
            <a:pPr lvl="1"/>
            <a:r>
              <a:rPr lang="en-US" sz="2400" dirty="0"/>
              <a:t>Russell Taylor Ph.D.: General Consultant</a:t>
            </a:r>
            <a:endParaRPr lang="en-US"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13</a:t>
            </a:fld>
            <a:endParaRPr lang="en-US" sz="1600" b="1" dirty="0"/>
          </a:p>
        </p:txBody>
      </p:sp>
    </p:spTree>
    <p:extLst>
      <p:ext uri="{BB962C8B-B14F-4D97-AF65-F5344CB8AC3E}">
        <p14:creationId xmlns:p14="http://schemas.microsoft.com/office/powerpoint/2010/main" val="74983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Meetings and Data Management</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200" y="1690688"/>
            <a:ext cx="10515600" cy="4351338"/>
          </a:xfrm>
        </p:spPr>
        <p:txBody>
          <a:bodyPr>
            <a:normAutofit fontScale="92500" lnSpcReduction="20000"/>
          </a:bodyPr>
          <a:lstStyle/>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Regularly scheduled weekly meetings with mentor: 4pm Thursdays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Weekly correspondence with the current week’s deliverables and updates delivered before the weekend by email to mentor</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Attend Weekly meetings for Galen Robot Controller team: TBD</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All code files and deliverables are to uploaded to GitHub and the project wiki. This includes MATLAB, C++, Word, Excel, PowerPoint, and PDF files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Code files are regularly pushed and updated to GitHub repository</a:t>
            </a: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14</a:t>
            </a:fld>
            <a:endParaRPr lang="en-US" sz="1600" b="1" dirty="0"/>
          </a:p>
        </p:txBody>
      </p:sp>
    </p:spTree>
    <p:extLst>
      <p:ext uri="{BB962C8B-B14F-4D97-AF65-F5344CB8AC3E}">
        <p14:creationId xmlns:p14="http://schemas.microsoft.com/office/powerpoint/2010/main" val="115844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Readings</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fontScale="62500" lnSpcReduction="20000"/>
          </a:bodyPr>
          <a:lstStyle/>
          <a:p>
            <a:r>
              <a:rPr lang="en-US" dirty="0">
                <a:effectLst/>
              </a:rPr>
              <a:t>Alonso, V., &amp; de la Puente, P. (2018). System transparency in shared autonomy: A mini review. </a:t>
            </a:r>
            <a:r>
              <a:rPr lang="en-US" i="1" dirty="0">
                <a:effectLst/>
              </a:rPr>
              <a:t>Frontiers in Neurorobotics</a:t>
            </a:r>
            <a:r>
              <a:rPr lang="en-US" dirty="0">
                <a:effectLst/>
              </a:rPr>
              <a:t>, </a:t>
            </a:r>
            <a:r>
              <a:rPr lang="en-US" i="1" dirty="0">
                <a:effectLst/>
              </a:rPr>
              <a:t>12</a:t>
            </a:r>
            <a:r>
              <a:rPr lang="en-US" dirty="0">
                <a:effectLst/>
              </a:rPr>
              <a:t>. https://doi.org/10.3389/fnbot.2018.00083 </a:t>
            </a:r>
          </a:p>
          <a:p>
            <a:r>
              <a:rPr lang="en-US" dirty="0">
                <a:effectLst/>
              </a:rPr>
              <a:t>Aydin, Y., </a:t>
            </a:r>
            <a:r>
              <a:rPr lang="en-US" dirty="0" err="1">
                <a:effectLst/>
              </a:rPr>
              <a:t>Sirintuna</a:t>
            </a:r>
            <a:r>
              <a:rPr lang="en-US" dirty="0">
                <a:effectLst/>
              </a:rPr>
              <a:t>, D., &amp; </a:t>
            </a:r>
            <a:r>
              <a:rPr lang="en-US" dirty="0" err="1">
                <a:effectLst/>
              </a:rPr>
              <a:t>Basdogan</a:t>
            </a:r>
            <a:r>
              <a:rPr lang="en-US" dirty="0">
                <a:effectLst/>
              </a:rPr>
              <a:t>, C. (2020). Towards collaborative drilling with a </a:t>
            </a:r>
            <a:r>
              <a:rPr lang="en-US" dirty="0" err="1">
                <a:effectLst/>
              </a:rPr>
              <a:t>Cobot</a:t>
            </a:r>
            <a:r>
              <a:rPr lang="en-US" dirty="0">
                <a:effectLst/>
              </a:rPr>
              <a:t> using admittance controller. </a:t>
            </a:r>
            <a:r>
              <a:rPr lang="en-US" i="1" dirty="0">
                <a:effectLst/>
              </a:rPr>
              <a:t>Transactions of the Institute of Measurement and Control</a:t>
            </a:r>
            <a:r>
              <a:rPr lang="en-US" dirty="0">
                <a:effectLst/>
              </a:rPr>
              <a:t>, </a:t>
            </a:r>
            <a:r>
              <a:rPr lang="en-US" i="1" dirty="0">
                <a:effectLst/>
              </a:rPr>
              <a:t>43</a:t>
            </a:r>
            <a:r>
              <a:rPr lang="en-US" dirty="0">
                <a:effectLst/>
              </a:rPr>
              <a:t>(8), 1760–1773. https://doi.org/10.1177/0142331220934643 </a:t>
            </a:r>
          </a:p>
          <a:p>
            <a:r>
              <a:rPr lang="en-US" dirty="0">
                <a:effectLst/>
              </a:rPr>
              <a:t>Feng, A. L., </a:t>
            </a:r>
            <a:r>
              <a:rPr lang="en-US" dirty="0" err="1">
                <a:effectLst/>
              </a:rPr>
              <a:t>Razavi</a:t>
            </a:r>
            <a:r>
              <a:rPr lang="en-US" dirty="0">
                <a:effectLst/>
              </a:rPr>
              <a:t>, C. R., </a:t>
            </a:r>
            <a:r>
              <a:rPr lang="en-US" dirty="0" err="1">
                <a:effectLst/>
              </a:rPr>
              <a:t>Lakshminarayanan</a:t>
            </a:r>
            <a:r>
              <a:rPr lang="en-US" dirty="0">
                <a:effectLst/>
              </a:rPr>
              <a:t>, P., </a:t>
            </a:r>
            <a:r>
              <a:rPr lang="en-US" dirty="0" err="1">
                <a:effectLst/>
              </a:rPr>
              <a:t>Ashai</a:t>
            </a:r>
            <a:r>
              <a:rPr lang="en-US" dirty="0">
                <a:effectLst/>
              </a:rPr>
              <a:t>, Z., Olds, K., </a:t>
            </a:r>
            <a:r>
              <a:rPr lang="en-US" dirty="0" err="1">
                <a:effectLst/>
              </a:rPr>
              <a:t>Balicki</a:t>
            </a:r>
            <a:r>
              <a:rPr lang="en-US" dirty="0">
                <a:effectLst/>
              </a:rPr>
              <a:t>, M., </a:t>
            </a:r>
            <a:r>
              <a:rPr lang="en-US" dirty="0" err="1">
                <a:effectLst/>
              </a:rPr>
              <a:t>Gooi</a:t>
            </a:r>
            <a:r>
              <a:rPr lang="en-US" dirty="0">
                <a:effectLst/>
              </a:rPr>
              <a:t>, Z., Day, A. T., Taylor, R. H., &amp; </a:t>
            </a:r>
            <a:r>
              <a:rPr lang="en-US" dirty="0" err="1">
                <a:effectLst/>
              </a:rPr>
              <a:t>Richmon</a:t>
            </a:r>
            <a:r>
              <a:rPr lang="en-US" dirty="0">
                <a:effectLst/>
              </a:rPr>
              <a:t>, J. D. (2017). The Robotic Ent Microsurgery System: A novel robotic platform for Microvascular Surgery. </a:t>
            </a:r>
            <a:r>
              <a:rPr lang="en-US" i="1" dirty="0">
                <a:effectLst/>
              </a:rPr>
              <a:t>The Laryngoscope</a:t>
            </a:r>
            <a:r>
              <a:rPr lang="en-US" dirty="0">
                <a:effectLst/>
              </a:rPr>
              <a:t>, </a:t>
            </a:r>
            <a:r>
              <a:rPr lang="en-US" i="1" dirty="0">
                <a:effectLst/>
              </a:rPr>
              <a:t>127</a:t>
            </a:r>
            <a:r>
              <a:rPr lang="en-US" dirty="0">
                <a:effectLst/>
              </a:rPr>
              <a:t>(11), 2495–2500. https://doi.org/10.1002/lary.26667 </a:t>
            </a:r>
          </a:p>
          <a:p>
            <a:r>
              <a:rPr lang="en-US" dirty="0">
                <a:effectLst/>
              </a:rPr>
              <a:t>Huang, S. H. (2019). Optimizing for Robot Transparency. </a:t>
            </a:r>
            <a:r>
              <a:rPr lang="en-US" i="1" dirty="0">
                <a:effectLst/>
              </a:rPr>
              <a:t>UC Berkeley</a:t>
            </a:r>
            <a:r>
              <a:rPr lang="en-US" dirty="0">
                <a:effectLst/>
              </a:rPr>
              <a:t>. ProQuest ID: Huang_berkeley_0028E_19188. Merritt ID: ark:/13030/m5mq08z2. Retrieved from https://escholarship.org/uc/item/5q20h9cs</a:t>
            </a:r>
          </a:p>
          <a:p>
            <a:r>
              <a:rPr lang="en-US" dirty="0"/>
              <a:t>J. Fong, V. </a:t>
            </a:r>
            <a:r>
              <a:rPr lang="en-US" dirty="0" err="1"/>
              <a:t>Crocher</a:t>
            </a:r>
            <a:r>
              <a:rPr lang="en-US" dirty="0"/>
              <a:t>, Y. Tan, D. </a:t>
            </a:r>
            <a:r>
              <a:rPr lang="en-US" dirty="0" err="1"/>
              <a:t>Oetomo</a:t>
            </a:r>
            <a:r>
              <a:rPr lang="en-US" dirty="0"/>
              <a:t> and I. </a:t>
            </a:r>
            <a:r>
              <a:rPr lang="en-US" dirty="0" err="1"/>
              <a:t>Mareels</a:t>
            </a:r>
            <a:r>
              <a:rPr lang="en-US" dirty="0"/>
              <a:t>, "EMU: A transparent 3D robotic manipulandum for upper-limb rehabilitation," </a:t>
            </a:r>
            <a:r>
              <a:rPr lang="en-US" i="1" dirty="0"/>
              <a:t>2017 International Conference on Rehabilitation Robotics (ICORR)</a:t>
            </a:r>
            <a:r>
              <a:rPr lang="en-US" dirty="0"/>
              <a:t>, London, UK, 2017, pp. 771-776, </a:t>
            </a:r>
            <a:r>
              <a:rPr lang="en-US" dirty="0" err="1"/>
              <a:t>doi</a:t>
            </a:r>
            <a:r>
              <a:rPr lang="en-US" dirty="0"/>
              <a:t>: 10.1109/ICORR.2017.8009341.</a:t>
            </a:r>
            <a:endParaRPr lang="en-US" dirty="0">
              <a:effectLst/>
            </a:endParaRPr>
          </a:p>
          <a:p>
            <a:r>
              <a:rPr lang="en-US" dirty="0" err="1">
                <a:effectLst/>
              </a:rPr>
              <a:t>Keemink</a:t>
            </a:r>
            <a:r>
              <a:rPr lang="en-US" dirty="0">
                <a:effectLst/>
              </a:rPr>
              <a:t> AQ, van der </a:t>
            </a:r>
            <a:r>
              <a:rPr lang="en-US" dirty="0" err="1">
                <a:effectLst/>
              </a:rPr>
              <a:t>Kooij</a:t>
            </a:r>
            <a:r>
              <a:rPr lang="en-US" dirty="0">
                <a:effectLst/>
              </a:rPr>
              <a:t> H, </a:t>
            </a:r>
            <a:r>
              <a:rPr lang="en-US" dirty="0" err="1">
                <a:effectLst/>
              </a:rPr>
              <a:t>Stienen</a:t>
            </a:r>
            <a:r>
              <a:rPr lang="en-US" dirty="0">
                <a:effectLst/>
              </a:rPr>
              <a:t> AH. Admittance control for physical human–robot interaction. The International Journal of Robotics Research. 2018;37(11):1421-1444. doi:10.1177/0278364918768950</a:t>
            </a:r>
          </a:p>
          <a:p>
            <a:endParaRPr lang="en-US" dirty="0">
              <a:effectLst/>
            </a:endParaRPr>
          </a:p>
          <a:p>
            <a:endParaRPr lang="en-US" dirty="0">
              <a:effectLst/>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15</a:t>
            </a:fld>
            <a:endParaRPr lang="en-US" sz="1600" b="1" dirty="0"/>
          </a:p>
        </p:txBody>
      </p:sp>
    </p:spTree>
    <p:extLst>
      <p:ext uri="{BB962C8B-B14F-4D97-AF65-F5344CB8AC3E}">
        <p14:creationId xmlns:p14="http://schemas.microsoft.com/office/powerpoint/2010/main" val="120364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References</a:t>
            </a:r>
            <a:endParaRPr lang="en-US" sz="4000" dirty="0"/>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fontScale="62500" lnSpcReduction="20000"/>
          </a:bodyPr>
          <a:lstStyle/>
          <a:p>
            <a:r>
              <a:rPr lang="en-US" dirty="0">
                <a:effectLst/>
              </a:rPr>
              <a:t>Aydin, Y., </a:t>
            </a:r>
            <a:r>
              <a:rPr lang="en-US" dirty="0" err="1">
                <a:effectLst/>
              </a:rPr>
              <a:t>Sirintuna</a:t>
            </a:r>
            <a:r>
              <a:rPr lang="en-US" dirty="0">
                <a:effectLst/>
              </a:rPr>
              <a:t>, D., &amp; </a:t>
            </a:r>
            <a:r>
              <a:rPr lang="en-US" dirty="0" err="1">
                <a:effectLst/>
              </a:rPr>
              <a:t>Basdogan</a:t>
            </a:r>
            <a:r>
              <a:rPr lang="en-US" dirty="0">
                <a:effectLst/>
              </a:rPr>
              <a:t>, C. (2020). Towards collaborative drilling with a </a:t>
            </a:r>
            <a:r>
              <a:rPr lang="en-US" dirty="0" err="1">
                <a:effectLst/>
              </a:rPr>
              <a:t>Cobot</a:t>
            </a:r>
            <a:r>
              <a:rPr lang="en-US" dirty="0">
                <a:effectLst/>
              </a:rPr>
              <a:t> using admittance controller. </a:t>
            </a:r>
            <a:r>
              <a:rPr lang="en-US" i="1" dirty="0">
                <a:effectLst/>
              </a:rPr>
              <a:t>Transactions of the Institute of Measurement and Control</a:t>
            </a:r>
            <a:r>
              <a:rPr lang="en-US" dirty="0">
                <a:effectLst/>
              </a:rPr>
              <a:t>, </a:t>
            </a:r>
            <a:r>
              <a:rPr lang="en-US" i="1" dirty="0">
                <a:effectLst/>
              </a:rPr>
              <a:t>43</a:t>
            </a:r>
            <a:r>
              <a:rPr lang="en-US" dirty="0">
                <a:effectLst/>
              </a:rPr>
              <a:t>(8), 1760–1773. https://doi.org/10.1177/0142331220934643</a:t>
            </a:r>
            <a:endParaRPr lang="en-US" i="1" dirty="0">
              <a:effectLst/>
            </a:endParaRPr>
          </a:p>
          <a:p>
            <a:r>
              <a:rPr lang="en-US" i="1" dirty="0">
                <a:effectLst/>
              </a:rPr>
              <a:t>Democratizing Robotic Surgery and Microsurgery</a:t>
            </a:r>
            <a:r>
              <a:rPr lang="en-US" dirty="0">
                <a:effectLst/>
              </a:rPr>
              <a:t>. Galen Robotics. (2022, November 15). Retrieved February 13, 2023, from https://www.galenrobotics.com/ </a:t>
            </a:r>
          </a:p>
          <a:p>
            <a:r>
              <a:rPr lang="en-US" i="1" dirty="0">
                <a:effectLst/>
              </a:rPr>
              <a:t>Simple </a:t>
            </a:r>
            <a:r>
              <a:rPr lang="en-US" i="1" dirty="0" err="1">
                <a:effectLst/>
              </a:rPr>
              <a:t>gantt</a:t>
            </a:r>
            <a:r>
              <a:rPr lang="en-US" i="1" dirty="0">
                <a:effectLst/>
              </a:rPr>
              <a:t> chart</a:t>
            </a:r>
            <a:r>
              <a:rPr lang="en-US" dirty="0">
                <a:effectLst/>
              </a:rPr>
              <a:t>. Microsoft 365 Templates. (2022, August 13). Retrieved February 13, 2023, from https://templates.office.com/en-us/simple-gantt-chart-tm16400962 </a:t>
            </a:r>
          </a:p>
          <a:p>
            <a:r>
              <a:rPr lang="en-US" dirty="0">
                <a:effectLst/>
              </a:rPr>
              <a:t>Munawar, A., Wang, Y., </a:t>
            </a:r>
            <a:r>
              <a:rPr lang="en-US" dirty="0" err="1">
                <a:effectLst/>
              </a:rPr>
              <a:t>Gondokaryono</a:t>
            </a:r>
            <a:r>
              <a:rPr lang="en-US" dirty="0">
                <a:effectLst/>
              </a:rPr>
              <a:t>, R., &amp; Fischer, G. S. (2019). A real-time dynamic simulator and an associated front-end representation format for simulating complex robots and environments. </a:t>
            </a:r>
            <a:r>
              <a:rPr lang="en-US" i="1" dirty="0">
                <a:effectLst/>
              </a:rPr>
              <a:t>2019 IEEE/RSJ International Conference on Intelligent Robots and Systems (IROS)</a:t>
            </a:r>
            <a:r>
              <a:rPr lang="en-US" dirty="0">
                <a:effectLst/>
              </a:rPr>
              <a:t>. https://doi.org/10.1109/iros40897.2019.8968568 </a:t>
            </a:r>
          </a:p>
          <a:p>
            <a:r>
              <a:rPr lang="en-US" dirty="0">
                <a:effectLst/>
              </a:rPr>
              <a:t> Munawar, A., Wu, J. Y., Fischer, G. S., Taylor, R. H., &amp; </a:t>
            </a:r>
            <a:r>
              <a:rPr lang="en-US" dirty="0" err="1">
                <a:effectLst/>
              </a:rPr>
              <a:t>Kazanzides</a:t>
            </a:r>
            <a:r>
              <a:rPr lang="en-US" dirty="0">
                <a:effectLst/>
              </a:rPr>
              <a:t>, P. (2022). Open simulation environment for learning and practice of robot-assisted surgical suturing. </a:t>
            </a:r>
            <a:r>
              <a:rPr lang="en-US" i="1" dirty="0">
                <a:effectLst/>
              </a:rPr>
              <a:t>IEEE Robotics and Automation Letters</a:t>
            </a:r>
            <a:r>
              <a:rPr lang="en-US" dirty="0">
                <a:effectLst/>
              </a:rPr>
              <a:t>, </a:t>
            </a:r>
            <a:r>
              <a:rPr lang="en-US" i="1" dirty="0">
                <a:effectLst/>
              </a:rPr>
              <a:t>7</a:t>
            </a:r>
            <a:r>
              <a:rPr lang="en-US" dirty="0">
                <a:effectLst/>
              </a:rPr>
              <a:t>(2), 3843–3850. https://doi.org/10.1109/lra.2022.3146900 </a:t>
            </a:r>
          </a:p>
          <a:p>
            <a:r>
              <a:rPr lang="en-US" dirty="0">
                <a:effectLst/>
              </a:rPr>
              <a:t>Varier, V. M., </a:t>
            </a:r>
            <a:r>
              <a:rPr lang="en-US" dirty="0" err="1">
                <a:effectLst/>
              </a:rPr>
              <a:t>Rajamani</a:t>
            </a:r>
            <a:r>
              <a:rPr lang="en-US" dirty="0">
                <a:effectLst/>
              </a:rPr>
              <a:t>, D. K., </a:t>
            </a:r>
            <a:r>
              <a:rPr lang="en-US" dirty="0" err="1">
                <a:effectLst/>
              </a:rPr>
              <a:t>Tavakkolmoghaddam</a:t>
            </a:r>
            <a:r>
              <a:rPr lang="en-US" dirty="0">
                <a:effectLst/>
              </a:rPr>
              <a:t>, F., Munawar, A., &amp; Fischer, G. S. (2022). AMBF-RL: A real-time simulation based Reinforcement Learning Toolkit for Medical Robotics. </a:t>
            </a:r>
            <a:r>
              <a:rPr lang="en-US" i="1" dirty="0">
                <a:effectLst/>
              </a:rPr>
              <a:t>2022 International Symposium on Medical Robotics (ISMR)</a:t>
            </a:r>
            <a:r>
              <a:rPr lang="en-US" dirty="0">
                <a:effectLst/>
              </a:rPr>
              <a:t>. https://doi.org/10.1109/ismr48347.2022.9807609 </a:t>
            </a:r>
          </a:p>
          <a:p>
            <a:pPr marL="0" indent="0">
              <a:buNone/>
            </a:pPr>
            <a:endParaRPr lang="en-US" dirty="0">
              <a:effectLst/>
            </a:endParaRPr>
          </a:p>
          <a:p>
            <a:endParaRPr lang="en-US" dirty="0">
              <a:effectLst/>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16</a:t>
            </a:fld>
            <a:endParaRPr lang="en-US" sz="1600" b="1" dirty="0"/>
          </a:p>
        </p:txBody>
      </p:sp>
    </p:spTree>
    <p:extLst>
      <p:ext uri="{BB962C8B-B14F-4D97-AF65-F5344CB8AC3E}">
        <p14:creationId xmlns:p14="http://schemas.microsoft.com/office/powerpoint/2010/main" val="381912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Project Introduction</a:t>
            </a: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199" y="1555954"/>
            <a:ext cx="7015543" cy="4564355"/>
          </a:xfrm>
        </p:spPr>
        <p:txBody>
          <a:bodyPr>
            <a:normAutofit/>
          </a:bodyPr>
          <a:lstStyle/>
          <a:p>
            <a:pPr marL="0" indent="0">
              <a:buNone/>
            </a:pPr>
            <a:r>
              <a:rPr lang="en-US" sz="2000" dirty="0">
                <a:ea typeface="ＭＳ Ｐゴシック"/>
              </a:rPr>
              <a:t>The outcome of this project is a new functional frequency domain-based admittance controller that optimizes the transparency of the current Galen robot system in the mock OR while maintaining system stability. </a:t>
            </a:r>
          </a:p>
          <a:p>
            <a:pPr marL="0" indent="0">
              <a:buNone/>
            </a:pPr>
            <a:endParaRPr lang="en-US" sz="2000" dirty="0">
              <a:ea typeface="ＭＳ Ｐゴシック"/>
            </a:endParaRPr>
          </a:p>
          <a:p>
            <a:pPr marL="0" indent="0">
              <a:buNone/>
            </a:pPr>
            <a:r>
              <a:rPr lang="en-US" sz="2000" dirty="0">
                <a:ea typeface="ＭＳ Ｐゴシック"/>
              </a:rPr>
              <a:t>This will be accomplished by reimagining the current control system entirely with basic linear models and then introducing an admittance controller with loop-shaping to better compensate for stability issues that are presently experienced when forces are applied to the robot by the environment.</a:t>
            </a:r>
          </a:p>
          <a:p>
            <a:pPr marL="0" indent="0">
              <a:buNone/>
            </a:pPr>
            <a:endParaRPr lang="en-US" sz="2000" dirty="0">
              <a:ea typeface="ＭＳ Ｐゴシック"/>
            </a:endParaRPr>
          </a:p>
          <a:p>
            <a:pPr marL="0" indent="0">
              <a:buNone/>
            </a:pPr>
            <a:r>
              <a:rPr lang="en-US" sz="2000" dirty="0">
                <a:ea typeface="ＭＳ Ｐゴシック"/>
              </a:rPr>
              <a:t>Furthermore, the controller will be designed and optimized with hand over hand transparency in mind and allow for the application of virtual fixtures.</a:t>
            </a:r>
            <a:endParaRPr lang="tr-TR" sz="2000" dirty="0">
              <a:ea typeface="ＭＳ Ｐゴシック"/>
            </a:endParaRPr>
          </a:p>
          <a:p>
            <a:pPr marL="0" indent="0">
              <a:buNone/>
            </a:pPr>
            <a:endParaRPr lang="en-US" sz="2000"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2</a:t>
            </a:fld>
            <a:endParaRPr lang="en-US" sz="1600" b="1" dirty="0"/>
          </a:p>
        </p:txBody>
      </p:sp>
      <p:grpSp>
        <p:nvGrpSpPr>
          <p:cNvPr id="8" name="Group 7">
            <a:extLst>
              <a:ext uri="{FF2B5EF4-FFF2-40B4-BE49-F238E27FC236}">
                <a16:creationId xmlns:a16="http://schemas.microsoft.com/office/drawing/2014/main" id="{0B0BF769-60CC-BF91-AC8F-0607558DE62E}"/>
              </a:ext>
            </a:extLst>
          </p:cNvPr>
          <p:cNvGrpSpPr/>
          <p:nvPr/>
        </p:nvGrpSpPr>
        <p:grpSpPr>
          <a:xfrm>
            <a:off x="7803714" y="1555954"/>
            <a:ext cx="4207962" cy="3126232"/>
            <a:chOff x="4582886" y="620052"/>
            <a:chExt cx="3810000" cy="2418292"/>
          </a:xfrm>
        </p:grpSpPr>
        <p:pic>
          <p:nvPicPr>
            <p:cNvPr id="9" name="Picture 4" descr="Galen Robotics – Start-Up Profile – Single Platform Solution for Supporting  Delicate Surgical Procedures - Robotics Business Review">
              <a:extLst>
                <a:ext uri="{FF2B5EF4-FFF2-40B4-BE49-F238E27FC236}">
                  <a16:creationId xmlns:a16="http://schemas.microsoft.com/office/drawing/2014/main" id="{9BC9E229-3BC4-A49B-025F-CFBC4BBF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886" y="620052"/>
              <a:ext cx="3810000" cy="24182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9BCE607-55B5-532E-85AE-BA650BF1A01B}"/>
                </a:ext>
              </a:extLst>
            </p:cNvPr>
            <p:cNvSpPr/>
            <p:nvPr/>
          </p:nvSpPr>
          <p:spPr bwMode="auto">
            <a:xfrm>
              <a:off x="7543800" y="687944"/>
              <a:ext cx="685800" cy="5312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TR" sz="2400" b="0" i="0" u="none" strike="noStrike" cap="none" normalizeH="0" baseline="0">
                <a:ln>
                  <a:noFill/>
                </a:ln>
                <a:solidFill>
                  <a:schemeClr val="tx1"/>
                </a:solidFill>
                <a:effectLst/>
                <a:latin typeface="Arial" pitchFamily="-65" charset="0"/>
              </a:endParaRPr>
            </a:p>
          </p:txBody>
        </p:sp>
      </p:grpSp>
      <p:sp>
        <p:nvSpPr>
          <p:cNvPr id="11" name="TextBox 10">
            <a:extLst>
              <a:ext uri="{FF2B5EF4-FFF2-40B4-BE49-F238E27FC236}">
                <a16:creationId xmlns:a16="http://schemas.microsoft.com/office/drawing/2014/main" id="{0A32A4A0-0DEE-EF10-D280-0E93A51DFC6D}"/>
              </a:ext>
            </a:extLst>
          </p:cNvPr>
          <p:cNvSpPr txBox="1"/>
          <p:nvPr/>
        </p:nvSpPr>
        <p:spPr>
          <a:xfrm>
            <a:off x="7991604" y="4727213"/>
            <a:ext cx="4648200" cy="307777"/>
          </a:xfrm>
          <a:prstGeom prst="rect">
            <a:avLst/>
          </a:prstGeom>
          <a:noFill/>
        </p:spPr>
        <p:txBody>
          <a:bodyPr wrap="square">
            <a:spAutoFit/>
          </a:bodyPr>
          <a:lstStyle/>
          <a:p>
            <a:r>
              <a:rPr lang="en-TR" sz="140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https://www.galenrobotics.com/about-galen-robotics/</a:t>
            </a:r>
            <a:endParaRPr lang="en-TR" sz="1400">
              <a:solidFill>
                <a:schemeClr val="accent1">
                  <a:lumMod val="60000"/>
                  <a:lumOff val="40000"/>
                </a:schemeClr>
              </a:solidFill>
            </a:endParaRPr>
          </a:p>
        </p:txBody>
      </p:sp>
    </p:spTree>
    <p:extLst>
      <p:ext uri="{BB962C8B-B14F-4D97-AF65-F5344CB8AC3E}">
        <p14:creationId xmlns:p14="http://schemas.microsoft.com/office/powerpoint/2010/main" val="269718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Background</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200" y="1259032"/>
            <a:ext cx="10515600" cy="435133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prstClr val="black"/>
              </a:solidFill>
              <a:latin typeface="Verdana"/>
              <a:ea typeface="ＭＳ Ｐゴシック"/>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prstClr val="black"/>
              </a:solidFill>
              <a:latin typeface="Verdana"/>
              <a:ea typeface="ＭＳ Ｐゴシック"/>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Verdana"/>
                <a:ea typeface="ＭＳ Ｐゴシック"/>
              </a:rPr>
              <a:t>The current Galen campus robot controller faces performance and stability issues when forces are applied.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prstClr val="black"/>
              </a:solidFill>
              <a:latin typeface="Verdana"/>
              <a:ea typeface="ＭＳ Ｐゴシック"/>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Verdana"/>
                <a:ea typeface="ＭＳ Ｐゴシック"/>
              </a:rPr>
              <a:t>In addition to controller stability improvement, we want to optimize the transparency with a new controller.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000" dirty="0">
              <a:solidFill>
                <a:prstClr val="black"/>
              </a:solidFill>
              <a:latin typeface="Verdana"/>
              <a:ea typeface="ＭＳ Ｐゴシック"/>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prstClr val="black"/>
                </a:solidFill>
                <a:latin typeface="Verdana"/>
                <a:ea typeface="ＭＳ Ｐゴシック"/>
              </a:rPr>
              <a:t>Stability innately affects the transparency of the control system and cannot be easily adjusted by simply tuning gains. There is much work to be done in the field of transparency optimization.</a:t>
            </a:r>
            <a:endParaRPr lang="en-US" dirty="0"/>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3</a:t>
            </a:fld>
            <a:endParaRPr lang="en-US" sz="1600" b="1" dirty="0"/>
          </a:p>
        </p:txBody>
      </p:sp>
    </p:spTree>
    <p:extLst>
      <p:ext uri="{BB962C8B-B14F-4D97-AF65-F5344CB8AC3E}">
        <p14:creationId xmlns:p14="http://schemas.microsoft.com/office/powerpoint/2010/main" val="257808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7602F-ED6E-AB8B-AED8-895B95A3213C}"/>
              </a:ext>
            </a:extLst>
          </p:cNvPr>
          <p:cNvSpPr>
            <a:spLocks noGrp="1"/>
          </p:cNvSpPr>
          <p:nvPr>
            <p:ph type="title"/>
          </p:nvPr>
        </p:nvSpPr>
        <p:spPr/>
        <p:txBody>
          <a:bodyPr/>
          <a:lstStyle/>
          <a:p>
            <a:r>
              <a:rPr lang="en-US" sz="4400" b="1" dirty="0">
                <a:solidFill>
                  <a:srgbClr val="0F0FFF"/>
                </a:solidFill>
                <a:latin typeface="Verdana" panose="020B0604030504040204" pitchFamily="34" charset="0"/>
                <a:ea typeface="Verdana" panose="020B0604030504040204" pitchFamily="34" charset="0"/>
              </a:rPr>
              <a:t>Significance</a:t>
            </a:r>
            <a:endParaRPr lang="en-US" dirty="0"/>
          </a:p>
        </p:txBody>
      </p:sp>
      <p:sp>
        <p:nvSpPr>
          <p:cNvPr id="3" name="Content Placeholder 2">
            <a:extLst>
              <a:ext uri="{FF2B5EF4-FFF2-40B4-BE49-F238E27FC236}">
                <a16:creationId xmlns:a16="http://schemas.microsoft.com/office/drawing/2014/main" id="{E748AD50-5E65-87D3-7C92-41503769E700}"/>
              </a:ext>
            </a:extLst>
          </p:cNvPr>
          <p:cNvSpPr>
            <a:spLocks noGrp="1"/>
          </p:cNvSpPr>
          <p:nvPr>
            <p:ph idx="1"/>
          </p:nvPr>
        </p:nvSpPr>
        <p:spPr/>
        <p:txBody>
          <a:bodyPr/>
          <a:lstStyle/>
          <a:p>
            <a:endParaRPr lang="en-US" dirty="0"/>
          </a:p>
          <a:p>
            <a:r>
              <a:rPr lang="en-US" dirty="0"/>
              <a:t>Natural and Steady Movements in the Operating Room</a:t>
            </a:r>
          </a:p>
          <a:p>
            <a:endParaRPr lang="en-US" dirty="0"/>
          </a:p>
          <a:p>
            <a:r>
              <a:rPr lang="en-US" dirty="0"/>
              <a:t>Easy application of Virtual fixtures</a:t>
            </a:r>
          </a:p>
          <a:p>
            <a:endParaRPr lang="en-US" dirty="0"/>
          </a:p>
          <a:p>
            <a:r>
              <a:rPr lang="en-US" dirty="0"/>
              <a:t>Could be Adapted to Make Quicker and More Accurate Procedures</a:t>
            </a:r>
          </a:p>
        </p:txBody>
      </p:sp>
      <p:sp>
        <p:nvSpPr>
          <p:cNvPr id="5" name="Slide Number Placeholder 4">
            <a:extLst>
              <a:ext uri="{FF2B5EF4-FFF2-40B4-BE49-F238E27FC236}">
                <a16:creationId xmlns:a16="http://schemas.microsoft.com/office/drawing/2014/main" id="{397420ED-97CD-E9D4-6F75-62B46F9E3F20}"/>
              </a:ext>
            </a:extLst>
          </p:cNvPr>
          <p:cNvSpPr>
            <a:spLocks noGrp="1"/>
          </p:cNvSpPr>
          <p:nvPr>
            <p:ph type="sldNum" sz="quarter" idx="12"/>
          </p:nvPr>
        </p:nvSpPr>
        <p:spPr/>
        <p:txBody>
          <a:bodyPr/>
          <a:lstStyle/>
          <a:p>
            <a:fld id="{C0521710-CE4D-49AE-8C86-F0A7E3DFEF1E}" type="slidenum">
              <a:rPr lang="en-US" smtClean="0"/>
              <a:t>4</a:t>
            </a:fld>
            <a:endParaRPr lang="en-US" dirty="0"/>
          </a:p>
        </p:txBody>
      </p:sp>
    </p:spTree>
    <p:extLst>
      <p:ext uri="{BB962C8B-B14F-4D97-AF65-F5344CB8AC3E}">
        <p14:creationId xmlns:p14="http://schemas.microsoft.com/office/powerpoint/2010/main" val="271991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Deliverables</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p:txBody>
          <a:bodyPr>
            <a:normAutofit fontScale="92500" lnSpcReduction="20000"/>
          </a:bodyPr>
          <a:lstStyle/>
          <a:p>
            <a:pPr marL="0" indent="0">
              <a:buNone/>
            </a:pPr>
            <a:r>
              <a:rPr lang="en-US" sz="2000" b="1" u="sng" dirty="0">
                <a:solidFill>
                  <a:srgbClr val="FF0000"/>
                </a:solidFill>
                <a:ea typeface="Verdana" panose="020B0604030504040204" pitchFamily="34" charset="0"/>
              </a:rPr>
              <a:t>Minimum: </a:t>
            </a:r>
          </a:p>
          <a:p>
            <a:r>
              <a:rPr lang="en-US" sz="2000" dirty="0">
                <a:ea typeface="Verdana" panose="020B0604030504040204" pitchFamily="34" charset="0"/>
              </a:rPr>
              <a:t>A stable frequency domain admittance controller in MATLAB code for the Galen surgical robot in the AMBF simulation environment</a:t>
            </a:r>
          </a:p>
          <a:p>
            <a:r>
              <a:rPr lang="en-US" sz="2000" dirty="0">
                <a:ea typeface="Verdana" panose="020B0604030504040204" pitchFamily="34" charset="0"/>
              </a:rPr>
              <a:t>A simulated control system package with optimized transparency containing code files that can be used in AMBF and MATLAB and is transferable to hardware</a:t>
            </a:r>
          </a:p>
          <a:p>
            <a:endParaRPr lang="en-US" sz="2000" dirty="0">
              <a:ea typeface="Verdana" panose="020B0604030504040204" pitchFamily="34" charset="0"/>
            </a:endParaRPr>
          </a:p>
          <a:p>
            <a:pPr marL="0" indent="0">
              <a:buNone/>
            </a:pPr>
            <a:r>
              <a:rPr lang="en-US" sz="2000" b="1" u="sng" dirty="0">
                <a:solidFill>
                  <a:srgbClr val="00B050"/>
                </a:solidFill>
                <a:ea typeface="Verdana" panose="020B0604030504040204" pitchFamily="34" charset="0"/>
              </a:rPr>
              <a:t>Expected: </a:t>
            </a:r>
          </a:p>
          <a:p>
            <a:r>
              <a:rPr lang="en-US" sz="2000" dirty="0">
                <a:ea typeface="Verdana" panose="020B0604030504040204" pitchFamily="34" charset="0"/>
              </a:rPr>
              <a:t>An applied control system package to the low-level Galen controller that is stable and optimized for transparency including virtual fixtures</a:t>
            </a:r>
          </a:p>
          <a:p>
            <a:r>
              <a:rPr lang="en-US" sz="2000" dirty="0">
                <a:ea typeface="Verdana" panose="020B0604030504040204" pitchFamily="34" charset="0"/>
              </a:rPr>
              <a:t>A validated objective improvement in transparency according to specified metrics</a:t>
            </a:r>
          </a:p>
          <a:p>
            <a:endParaRPr lang="en-US" sz="2000" dirty="0">
              <a:ea typeface="Verdana" panose="020B0604030504040204" pitchFamily="34" charset="0"/>
            </a:endParaRPr>
          </a:p>
          <a:p>
            <a:pPr marL="0" indent="0">
              <a:buNone/>
            </a:pPr>
            <a:r>
              <a:rPr lang="en-US" sz="2000" b="1" u="sng" dirty="0">
                <a:solidFill>
                  <a:srgbClr val="FFC000"/>
                </a:solidFill>
                <a:ea typeface="Verdana" panose="020B0604030504040204" pitchFamily="34" charset="0"/>
              </a:rPr>
              <a:t>Maximum: </a:t>
            </a:r>
          </a:p>
          <a:p>
            <a:r>
              <a:rPr lang="en-US" sz="2000" dirty="0">
                <a:ea typeface="Verdana" panose="020B0604030504040204" pitchFamily="34" charset="0"/>
              </a:rPr>
              <a:t>A completed user study to investigate subjective transparency preference with different controllers on the Galen robot</a:t>
            </a:r>
          </a:p>
          <a:p>
            <a:pPr marL="0" indent="0">
              <a:buNone/>
            </a:pPr>
            <a:endParaRPr lang="en-US" sz="2000" dirty="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5</a:t>
            </a:fld>
            <a:endParaRPr lang="en-US" sz="1600" b="1" dirty="0"/>
          </a:p>
        </p:txBody>
      </p:sp>
    </p:spTree>
    <p:extLst>
      <p:ext uri="{BB962C8B-B14F-4D97-AF65-F5344CB8AC3E}">
        <p14:creationId xmlns:p14="http://schemas.microsoft.com/office/powerpoint/2010/main" val="375711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Technical Approach</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6</a:t>
            </a:fld>
            <a:endParaRPr lang="en-US" sz="1600" b="1" dirty="0"/>
          </a:p>
        </p:txBody>
      </p:sp>
      <p:pic>
        <p:nvPicPr>
          <p:cNvPr id="9" name="Picture 8">
            <a:extLst>
              <a:ext uri="{FF2B5EF4-FFF2-40B4-BE49-F238E27FC236}">
                <a16:creationId xmlns:a16="http://schemas.microsoft.com/office/drawing/2014/main" id="{738827E7-FCA5-5587-FD7F-998E8A830977}"/>
              </a:ext>
            </a:extLst>
          </p:cNvPr>
          <p:cNvPicPr>
            <a:picLocks noChangeAspect="1"/>
          </p:cNvPicPr>
          <p:nvPr/>
        </p:nvPicPr>
        <p:blipFill>
          <a:blip r:embed="rId2"/>
          <a:stretch>
            <a:fillRect/>
          </a:stretch>
        </p:blipFill>
        <p:spPr>
          <a:xfrm>
            <a:off x="4015729" y="1513305"/>
            <a:ext cx="8073213" cy="4725783"/>
          </a:xfrm>
          <a:prstGeom prst="rect">
            <a:avLst/>
          </a:prstGeom>
        </p:spPr>
      </p:pic>
      <p:sp>
        <p:nvSpPr>
          <p:cNvPr id="10" name="TextBox 9">
            <a:extLst>
              <a:ext uri="{FF2B5EF4-FFF2-40B4-BE49-F238E27FC236}">
                <a16:creationId xmlns:a16="http://schemas.microsoft.com/office/drawing/2014/main" id="{7723221B-24CC-D170-FE09-9424924790DB}"/>
              </a:ext>
            </a:extLst>
          </p:cNvPr>
          <p:cNvSpPr txBox="1"/>
          <p:nvPr/>
        </p:nvSpPr>
        <p:spPr>
          <a:xfrm>
            <a:off x="262875" y="1769224"/>
            <a:ext cx="4017415" cy="535531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Start with a basic linear system for the robot in simulation to develop controller architecture (Either Velocity or Position Control)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Include environment and human impedance factors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Apply Admittance Controller and Frequency based filters to tune the controller performance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Identify robot dynamics for plant with LTI approach or similar method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420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Technical Approach</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7</a:t>
            </a:fld>
            <a:endParaRPr lang="en-US" sz="1600" b="1" dirty="0"/>
          </a:p>
        </p:txBody>
      </p:sp>
      <p:pic>
        <p:nvPicPr>
          <p:cNvPr id="9" name="Picture 8">
            <a:extLst>
              <a:ext uri="{FF2B5EF4-FFF2-40B4-BE49-F238E27FC236}">
                <a16:creationId xmlns:a16="http://schemas.microsoft.com/office/drawing/2014/main" id="{738827E7-FCA5-5587-FD7F-998E8A830977}"/>
              </a:ext>
            </a:extLst>
          </p:cNvPr>
          <p:cNvPicPr>
            <a:picLocks noChangeAspect="1"/>
          </p:cNvPicPr>
          <p:nvPr/>
        </p:nvPicPr>
        <p:blipFill>
          <a:blip r:embed="rId2"/>
          <a:stretch>
            <a:fillRect/>
          </a:stretch>
        </p:blipFill>
        <p:spPr>
          <a:xfrm>
            <a:off x="4015729" y="1513305"/>
            <a:ext cx="8073213" cy="4725783"/>
          </a:xfrm>
          <a:prstGeom prst="rect">
            <a:avLst/>
          </a:prstGeom>
        </p:spPr>
      </p:pic>
      <p:sp>
        <p:nvSpPr>
          <p:cNvPr id="10" name="TextBox 9">
            <a:extLst>
              <a:ext uri="{FF2B5EF4-FFF2-40B4-BE49-F238E27FC236}">
                <a16:creationId xmlns:a16="http://schemas.microsoft.com/office/drawing/2014/main" id="{7723221B-24CC-D170-FE09-9424924790DB}"/>
              </a:ext>
            </a:extLst>
          </p:cNvPr>
          <p:cNvSpPr txBox="1"/>
          <p:nvPr/>
        </p:nvSpPr>
        <p:spPr>
          <a:xfrm>
            <a:off x="262875" y="1769224"/>
            <a:ext cx="4017415" cy="424731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Bound the human impedance and environment impedance with estimated values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Aim for High Admittance a high impedance while maintaining stability and watching the effects of damping</a:t>
            </a:r>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5978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Technical Approach Continued</a:t>
            </a:r>
            <a:endParaRPr lang="en-US" sz="4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05EECAD-63A8-5A16-B32E-7EEAB1AC1C41}"/>
              </a:ext>
            </a:extLst>
          </p:cNvPr>
          <p:cNvSpPr>
            <a:spLocks noGrp="1"/>
          </p:cNvSpPr>
          <p:nvPr>
            <p:ph idx="1"/>
          </p:nvPr>
        </p:nvSpPr>
        <p:spPr>
          <a:xfrm>
            <a:off x="838200" y="1825625"/>
            <a:ext cx="5105400" cy="4351338"/>
          </a:xfrm>
        </p:spPr>
        <p:txBody>
          <a:bodyPr/>
          <a:lstStyle/>
          <a:p>
            <a:endParaRPr lang="en-US" dirty="0">
              <a:solidFill>
                <a:schemeClr val="bg1">
                  <a:lumMod val="50000"/>
                </a:schemeClr>
              </a:solidFill>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8</a:t>
            </a:fld>
            <a:endParaRPr lang="en-US" sz="1600" b="1" dirty="0"/>
          </a:p>
        </p:txBody>
      </p:sp>
      <p:pic>
        <p:nvPicPr>
          <p:cNvPr id="9" name="Picture 8">
            <a:extLst>
              <a:ext uri="{FF2B5EF4-FFF2-40B4-BE49-F238E27FC236}">
                <a16:creationId xmlns:a16="http://schemas.microsoft.com/office/drawing/2014/main" id="{7D0D189A-175C-CD7D-58C3-0915ED7C8BA0}"/>
              </a:ext>
            </a:extLst>
          </p:cNvPr>
          <p:cNvPicPr>
            <a:picLocks noChangeAspect="1"/>
          </p:cNvPicPr>
          <p:nvPr/>
        </p:nvPicPr>
        <p:blipFill>
          <a:blip r:embed="rId2"/>
          <a:stretch>
            <a:fillRect/>
          </a:stretch>
        </p:blipFill>
        <p:spPr>
          <a:xfrm>
            <a:off x="528676" y="1566398"/>
            <a:ext cx="10573666" cy="4667654"/>
          </a:xfrm>
          <a:prstGeom prst="rect">
            <a:avLst/>
          </a:prstGeom>
        </p:spPr>
      </p:pic>
    </p:spTree>
    <p:extLst>
      <p:ext uri="{BB962C8B-B14F-4D97-AF65-F5344CB8AC3E}">
        <p14:creationId xmlns:p14="http://schemas.microsoft.com/office/powerpoint/2010/main" val="276837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0648-851A-D176-AEC4-A94091991B0E}"/>
              </a:ext>
            </a:extLst>
          </p:cNvPr>
          <p:cNvSpPr>
            <a:spLocks noGrp="1"/>
          </p:cNvSpPr>
          <p:nvPr>
            <p:ph type="title"/>
          </p:nvPr>
        </p:nvSpPr>
        <p:spPr/>
        <p:txBody>
          <a:bodyPr>
            <a:normAutofit/>
          </a:bodyPr>
          <a:lstStyle/>
          <a:p>
            <a:r>
              <a:rPr lang="en-US" sz="4000" b="1" dirty="0">
                <a:solidFill>
                  <a:srgbClr val="0F0FFF"/>
                </a:solidFill>
                <a:latin typeface="Verdana" panose="020B0604030504040204" pitchFamily="34" charset="0"/>
                <a:ea typeface="Verdana" panose="020B0604030504040204" pitchFamily="34" charset="0"/>
              </a:rPr>
              <a:t>Project Dependencies</a:t>
            </a:r>
            <a:endParaRPr lang="en-US" sz="4000" dirty="0">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5214448E-ABE9-7BCA-975C-966902D6AC3A}"/>
              </a:ext>
            </a:extLst>
          </p:cNvPr>
          <p:cNvSpPr>
            <a:spLocks noGrp="1"/>
          </p:cNvSpPr>
          <p:nvPr>
            <p:ph type="sldNum" sz="quarter" idx="12"/>
          </p:nvPr>
        </p:nvSpPr>
        <p:spPr/>
        <p:txBody>
          <a:bodyPr/>
          <a:lstStyle/>
          <a:p>
            <a:fld id="{C0521710-CE4D-49AE-8C86-F0A7E3DFEF1E}" type="slidenum">
              <a:rPr lang="en-US" sz="1600" b="1" smtClean="0"/>
              <a:t>9</a:t>
            </a:fld>
            <a:endParaRPr lang="en-US" sz="1600" b="1" dirty="0"/>
          </a:p>
        </p:txBody>
      </p:sp>
      <p:graphicFrame>
        <p:nvGraphicFramePr>
          <p:cNvPr id="4" name="Table 3">
            <a:extLst>
              <a:ext uri="{FF2B5EF4-FFF2-40B4-BE49-F238E27FC236}">
                <a16:creationId xmlns:a16="http://schemas.microsoft.com/office/drawing/2014/main" id="{A1C8F890-81F6-FFF0-A148-707D1A690E9C}"/>
              </a:ext>
            </a:extLst>
          </p:cNvPr>
          <p:cNvGraphicFramePr>
            <a:graphicFrameLocks noGrp="1"/>
          </p:cNvGraphicFramePr>
          <p:nvPr>
            <p:extLst>
              <p:ext uri="{D42A27DB-BD31-4B8C-83A1-F6EECF244321}">
                <p14:modId xmlns:p14="http://schemas.microsoft.com/office/powerpoint/2010/main" val="3374711112"/>
              </p:ext>
            </p:extLst>
          </p:nvPr>
        </p:nvGraphicFramePr>
        <p:xfrm>
          <a:off x="769306" y="1819048"/>
          <a:ext cx="10584494" cy="4036001"/>
        </p:xfrm>
        <a:graphic>
          <a:graphicData uri="http://schemas.openxmlformats.org/drawingml/2006/table">
            <a:tbl>
              <a:tblPr>
                <a:tableStyleId>{7DF18680-E054-41AD-8BC1-D1AEF772440D}</a:tableStyleId>
              </a:tblPr>
              <a:tblGrid>
                <a:gridCol w="1714249">
                  <a:extLst>
                    <a:ext uri="{9D8B030D-6E8A-4147-A177-3AD203B41FA5}">
                      <a16:colId xmlns:a16="http://schemas.microsoft.com/office/drawing/2014/main" val="3835971107"/>
                    </a:ext>
                  </a:extLst>
                </a:gridCol>
                <a:gridCol w="1774049">
                  <a:extLst>
                    <a:ext uri="{9D8B030D-6E8A-4147-A177-3AD203B41FA5}">
                      <a16:colId xmlns:a16="http://schemas.microsoft.com/office/drawing/2014/main" val="3227165940"/>
                    </a:ext>
                  </a:extLst>
                </a:gridCol>
                <a:gridCol w="1774049">
                  <a:extLst>
                    <a:ext uri="{9D8B030D-6E8A-4147-A177-3AD203B41FA5}">
                      <a16:colId xmlns:a16="http://schemas.microsoft.com/office/drawing/2014/main" val="3622577709"/>
                    </a:ext>
                  </a:extLst>
                </a:gridCol>
                <a:gridCol w="1774049">
                  <a:extLst>
                    <a:ext uri="{9D8B030D-6E8A-4147-A177-3AD203B41FA5}">
                      <a16:colId xmlns:a16="http://schemas.microsoft.com/office/drawing/2014/main" val="2235180840"/>
                    </a:ext>
                  </a:extLst>
                </a:gridCol>
                <a:gridCol w="1774049">
                  <a:extLst>
                    <a:ext uri="{9D8B030D-6E8A-4147-A177-3AD203B41FA5}">
                      <a16:colId xmlns:a16="http://schemas.microsoft.com/office/drawing/2014/main" val="1157948026"/>
                    </a:ext>
                  </a:extLst>
                </a:gridCol>
                <a:gridCol w="1774049">
                  <a:extLst>
                    <a:ext uri="{9D8B030D-6E8A-4147-A177-3AD203B41FA5}">
                      <a16:colId xmlns:a16="http://schemas.microsoft.com/office/drawing/2014/main" val="3534402571"/>
                    </a:ext>
                  </a:extLst>
                </a:gridCol>
              </a:tblGrid>
              <a:tr h="206853">
                <a:tc>
                  <a:txBody>
                    <a:bodyPr/>
                    <a:lstStyle/>
                    <a:p>
                      <a:pPr algn="ctr" fontAlgn="b"/>
                      <a:r>
                        <a:rPr lang="en-US" sz="1000" b="1" i="0" u="none" strike="noStrike">
                          <a:solidFill>
                            <a:srgbClr val="000000"/>
                          </a:solidFill>
                          <a:effectLst/>
                          <a:latin typeface="Verdana" panose="020B0604030504040204" pitchFamily="34" charset="0"/>
                        </a:rPr>
                        <a:t>Dependency</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Need </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Contingency Plan</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Planned Deadline</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Hard Deadline</a:t>
                      </a:r>
                    </a:p>
                  </a:txBody>
                  <a:tcPr marL="3810" marR="3810" marT="3810" marB="0" anchor="b">
                    <a:solidFill>
                      <a:schemeClr val="accent1">
                        <a:lumMod val="40000"/>
                        <a:lumOff val="60000"/>
                      </a:schemeClr>
                    </a:solidFill>
                  </a:tcPr>
                </a:tc>
                <a:tc>
                  <a:txBody>
                    <a:bodyPr/>
                    <a:lstStyle/>
                    <a:p>
                      <a:pPr algn="ctr" fontAlgn="b"/>
                      <a:r>
                        <a:rPr lang="en-US" sz="1000" b="1" i="0" u="none" strike="noStrike">
                          <a:solidFill>
                            <a:srgbClr val="000000"/>
                          </a:solidFill>
                          <a:effectLst/>
                          <a:latin typeface="Verdana" panose="020B0604030504040204" pitchFamily="34" charset="0"/>
                        </a:rPr>
                        <a:t>Status</a:t>
                      </a:r>
                    </a:p>
                  </a:txBody>
                  <a:tcPr marL="3810" marR="3810" marT="3810" marB="0" anchor="b">
                    <a:solidFill>
                      <a:schemeClr val="accent1">
                        <a:lumMod val="40000"/>
                        <a:lumOff val="60000"/>
                      </a:schemeClr>
                    </a:solidFill>
                  </a:tcPr>
                </a:tc>
                <a:extLst>
                  <a:ext uri="{0D108BD9-81ED-4DB2-BD59-A6C34878D82A}">
                    <a16:rowId xmlns:a16="http://schemas.microsoft.com/office/drawing/2014/main" val="89155321"/>
                  </a:ext>
                </a:extLst>
              </a:tr>
              <a:tr h="567282">
                <a:tc>
                  <a:txBody>
                    <a:bodyPr/>
                    <a:lstStyle/>
                    <a:p>
                      <a:pPr algn="l" fontAlgn="ctr"/>
                      <a:r>
                        <a:rPr lang="en-US" sz="1000" b="0" i="0" u="none" strike="noStrike">
                          <a:solidFill>
                            <a:srgbClr val="000000"/>
                          </a:solidFill>
                          <a:effectLst/>
                          <a:latin typeface="Verdana" panose="020B0604030504040204" pitchFamily="34" charset="0"/>
                        </a:rPr>
                        <a:t>Access to Computer </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Need a computer with a Linux platform</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Use a lab computer</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8-Feb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13-Feb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2663416297"/>
                  </a:ext>
                </a:extLst>
              </a:tr>
              <a:tr h="425461">
                <a:tc>
                  <a:txBody>
                    <a:bodyPr/>
                    <a:lstStyle/>
                    <a:p>
                      <a:pPr algn="l" fontAlgn="ctr"/>
                      <a:r>
                        <a:rPr lang="en-US" sz="1000" b="0" i="0" u="none" strike="noStrike">
                          <a:solidFill>
                            <a:srgbClr val="000000"/>
                          </a:solidFill>
                          <a:effectLst/>
                          <a:latin typeface="Verdana" panose="020B0604030504040204" pitchFamily="34" charset="0"/>
                        </a:rPr>
                        <a:t>Access to Galen AMBF Model</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File access and editing permissions</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Create a basic 3D model and crude dynamics</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14-Feb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20-Feb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Awaiting Files</a:t>
                      </a:r>
                    </a:p>
                  </a:txBody>
                  <a:tcPr marL="3810" marR="3810" marT="3810" marB="0" anchor="ctr"/>
                </a:tc>
                <a:extLst>
                  <a:ext uri="{0D108BD9-81ED-4DB2-BD59-A6C34878D82A}">
                    <a16:rowId xmlns:a16="http://schemas.microsoft.com/office/drawing/2014/main" val="3977088543"/>
                  </a:ext>
                </a:extLst>
              </a:tr>
              <a:tr h="567282">
                <a:tc>
                  <a:txBody>
                    <a:bodyPr/>
                    <a:lstStyle/>
                    <a:p>
                      <a:pPr algn="l" fontAlgn="ctr"/>
                      <a:r>
                        <a:rPr lang="en-US" sz="1000" b="0" i="0" u="none" strike="noStrike">
                          <a:solidFill>
                            <a:srgbClr val="000000"/>
                          </a:solidFill>
                          <a:effectLst/>
                          <a:latin typeface="Verdana" panose="020B0604030504040204" pitchFamily="34" charset="0"/>
                        </a:rPr>
                        <a:t>Software Installation MATLAB SIMULINK</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License</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Use Lab Computer with preinstalled software</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8-Feb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13-Feb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2388660220"/>
                  </a:ext>
                </a:extLst>
              </a:tr>
              <a:tr h="709101">
                <a:tc>
                  <a:txBody>
                    <a:bodyPr/>
                    <a:lstStyle/>
                    <a:p>
                      <a:pPr algn="l" fontAlgn="ctr"/>
                      <a:r>
                        <a:rPr lang="en-US" sz="1000" b="0" i="0" u="none" strike="noStrike">
                          <a:solidFill>
                            <a:srgbClr val="000000"/>
                          </a:solidFill>
                          <a:effectLst/>
                          <a:latin typeface="Verdana" panose="020B0604030504040204" pitchFamily="34" charset="0"/>
                        </a:rPr>
                        <a:t>Software Blender and AMBF Addon</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Installation Instructions</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Use Lab Computer with preinstalled software</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8-Feb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13-Feb</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Completed</a:t>
                      </a:r>
                    </a:p>
                  </a:txBody>
                  <a:tcPr marL="3810" marR="3810" marT="3810" marB="0" anchor="ctr"/>
                </a:tc>
                <a:extLst>
                  <a:ext uri="{0D108BD9-81ED-4DB2-BD59-A6C34878D82A}">
                    <a16:rowId xmlns:a16="http://schemas.microsoft.com/office/drawing/2014/main" val="4056910788"/>
                  </a:ext>
                </a:extLst>
              </a:tr>
              <a:tr h="850921">
                <a:tc>
                  <a:txBody>
                    <a:bodyPr/>
                    <a:lstStyle/>
                    <a:p>
                      <a:pPr algn="l" fontAlgn="ctr"/>
                      <a:r>
                        <a:rPr lang="en-US" sz="1000" b="0" i="0" u="none" strike="noStrike">
                          <a:solidFill>
                            <a:srgbClr val="000000"/>
                          </a:solidFill>
                          <a:effectLst/>
                          <a:latin typeface="Verdana" panose="020B0604030504040204" pitchFamily="34" charset="0"/>
                        </a:rPr>
                        <a:t>Galen Robot and Controller Access</a:t>
                      </a:r>
                    </a:p>
                  </a:txBody>
                  <a:tcPr marL="3810" marR="3810" marT="3810" marB="0" anchor="ctr"/>
                </a:tc>
                <a:tc>
                  <a:txBody>
                    <a:bodyPr/>
                    <a:lstStyle/>
                    <a:p>
                      <a:pPr algn="l" fontAlgn="ctr"/>
                      <a:r>
                        <a:rPr lang="en-US" sz="1000" b="0" i="0" u="none" strike="noStrike" dirty="0">
                          <a:solidFill>
                            <a:srgbClr val="000000"/>
                          </a:solidFill>
                          <a:effectLst/>
                          <a:latin typeface="Verdana" panose="020B0604030504040204" pitchFamily="34" charset="0"/>
                        </a:rPr>
                        <a:t>Anton and Adnan complete controller pipeline for Galen task space and joint space control</a:t>
                      </a:r>
                    </a:p>
                  </a:txBody>
                  <a:tcPr marL="3810" marR="3810" marT="3810" marB="0" anchor="ctr"/>
                </a:tc>
                <a:tc>
                  <a:txBody>
                    <a:bodyPr/>
                    <a:lstStyle/>
                    <a:p>
                      <a:pPr algn="l" fontAlgn="ctr"/>
                      <a:r>
                        <a:rPr lang="en-US" sz="1000" b="0" i="0" u="none" strike="noStrike" dirty="0">
                          <a:solidFill>
                            <a:srgbClr val="000000"/>
                          </a:solidFill>
                          <a:effectLst/>
                          <a:latin typeface="Verdana" panose="020B0604030504040204" pitchFamily="34" charset="0"/>
                        </a:rPr>
                        <a:t>Go without Galen hardware implementation. Implement on similar robot or move on without implementation</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15-Mar</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15-Apr</a:t>
                      </a:r>
                    </a:p>
                  </a:txBody>
                  <a:tcPr marL="3810" marR="3810" marT="3810" marB="0" anchor="ctr"/>
                </a:tc>
                <a:tc>
                  <a:txBody>
                    <a:bodyPr/>
                    <a:lstStyle/>
                    <a:p>
                      <a:pPr algn="ctr" fontAlgn="ctr"/>
                      <a:r>
                        <a:rPr lang="en-US" sz="1000" b="0" i="0" u="none" strike="noStrike">
                          <a:solidFill>
                            <a:srgbClr val="000000"/>
                          </a:solidFill>
                          <a:effectLst/>
                          <a:latin typeface="Verdana" panose="020B0604030504040204" pitchFamily="34" charset="0"/>
                        </a:rPr>
                        <a:t>waiting</a:t>
                      </a:r>
                    </a:p>
                  </a:txBody>
                  <a:tcPr marL="3810" marR="3810" marT="3810" marB="0" anchor="ctr"/>
                </a:tc>
                <a:extLst>
                  <a:ext uri="{0D108BD9-81ED-4DB2-BD59-A6C34878D82A}">
                    <a16:rowId xmlns:a16="http://schemas.microsoft.com/office/drawing/2014/main" val="3004340336"/>
                  </a:ext>
                </a:extLst>
              </a:tr>
              <a:tr h="709101">
                <a:tc>
                  <a:txBody>
                    <a:bodyPr/>
                    <a:lstStyle/>
                    <a:p>
                      <a:pPr algn="l" fontAlgn="ctr"/>
                      <a:r>
                        <a:rPr lang="en-US" sz="1000" b="0" i="0" u="none" strike="noStrike">
                          <a:solidFill>
                            <a:srgbClr val="000000"/>
                          </a:solidFill>
                          <a:effectLst/>
                          <a:latin typeface="Verdana" panose="020B0604030504040204" pitchFamily="34" charset="0"/>
                        </a:rPr>
                        <a:t>IRB for user study</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IRB Approval</a:t>
                      </a:r>
                    </a:p>
                  </a:txBody>
                  <a:tcPr marL="3810" marR="3810" marT="3810" marB="0" anchor="ctr"/>
                </a:tc>
                <a:tc>
                  <a:txBody>
                    <a:bodyPr/>
                    <a:lstStyle/>
                    <a:p>
                      <a:pPr algn="l" fontAlgn="ctr"/>
                      <a:r>
                        <a:rPr lang="en-US" sz="1000" b="0" i="0" u="none" strike="noStrike">
                          <a:solidFill>
                            <a:srgbClr val="000000"/>
                          </a:solidFill>
                          <a:effectLst/>
                          <a:latin typeface="Verdana" panose="020B0604030504040204" pitchFamily="34" charset="0"/>
                        </a:rPr>
                        <a:t>Go without the User Study</a:t>
                      </a:r>
                    </a:p>
                  </a:txBody>
                  <a:tcPr marL="3810" marR="3810" marT="3810" marB="0" anchor="ctr"/>
                </a:tc>
                <a:tc>
                  <a:txBody>
                    <a:bodyPr/>
                    <a:lstStyle/>
                    <a:p>
                      <a:pPr algn="ctr" fontAlgn="ctr"/>
                      <a:r>
                        <a:rPr lang="en-US" sz="1000" b="0" i="0" u="none" strike="noStrike" dirty="0">
                          <a:solidFill>
                            <a:srgbClr val="000000"/>
                          </a:solidFill>
                          <a:effectLst/>
                          <a:latin typeface="Verdana" panose="020B0604030504040204" pitchFamily="34" charset="0"/>
                        </a:rPr>
                        <a:t>(Submission 20-Feb) </a:t>
                      </a:r>
                    </a:p>
                    <a:p>
                      <a:pPr algn="ctr" fontAlgn="ctr"/>
                      <a:r>
                        <a:rPr lang="en-US" sz="1000" b="0" i="0" u="none" strike="noStrike" dirty="0">
                          <a:solidFill>
                            <a:srgbClr val="000000"/>
                          </a:solidFill>
                          <a:effectLst/>
                          <a:latin typeface="Verdana" panose="020B0604030504040204" pitchFamily="34" charset="0"/>
                        </a:rPr>
                        <a:t>3-Apr</a:t>
                      </a:r>
                    </a:p>
                  </a:txBody>
                  <a:tcPr marL="3810" marR="3810" marT="381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Verdana" panose="020B0604030504040204" pitchFamily="34" charset="0"/>
                        </a:rPr>
                        <a:t>(Submission 24-Feb) </a:t>
                      </a:r>
                    </a:p>
                    <a:p>
                      <a:pPr algn="ctr" fontAlgn="ctr"/>
                      <a:r>
                        <a:rPr lang="en-US" sz="1000" b="0" i="0" u="none" strike="noStrike" dirty="0">
                          <a:solidFill>
                            <a:srgbClr val="000000"/>
                          </a:solidFill>
                          <a:effectLst/>
                          <a:latin typeface="Verdana" panose="020B0604030504040204" pitchFamily="34" charset="0"/>
                        </a:rPr>
                        <a:t>17-Apr</a:t>
                      </a:r>
                    </a:p>
                  </a:txBody>
                  <a:tcPr marL="3810" marR="3810" marT="3810" marB="0" anchor="ctr"/>
                </a:tc>
                <a:tc>
                  <a:txBody>
                    <a:bodyPr/>
                    <a:lstStyle/>
                    <a:p>
                      <a:pPr algn="ctr" fontAlgn="ctr"/>
                      <a:r>
                        <a:rPr lang="en-US" sz="1000" b="0" i="0" u="none" strike="noStrike" dirty="0">
                          <a:solidFill>
                            <a:srgbClr val="000000"/>
                          </a:solidFill>
                          <a:effectLst/>
                          <a:latin typeface="Verdana" panose="020B0604030504040204" pitchFamily="34" charset="0"/>
                        </a:rPr>
                        <a:t>Waiting</a:t>
                      </a:r>
                    </a:p>
                  </a:txBody>
                  <a:tcPr marL="3810" marR="3810" marT="3810" marB="0" anchor="ctr"/>
                </a:tc>
                <a:extLst>
                  <a:ext uri="{0D108BD9-81ED-4DB2-BD59-A6C34878D82A}">
                    <a16:rowId xmlns:a16="http://schemas.microsoft.com/office/drawing/2014/main" val="2175452262"/>
                  </a:ext>
                </a:extLst>
              </a:tr>
            </a:tbl>
          </a:graphicData>
        </a:graphic>
      </p:graphicFrame>
    </p:spTree>
    <p:extLst>
      <p:ext uri="{BB962C8B-B14F-4D97-AF65-F5344CB8AC3E}">
        <p14:creationId xmlns:p14="http://schemas.microsoft.com/office/powerpoint/2010/main" val="222549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4366</TotalTime>
  <Words>1447</Words>
  <Application>Microsoft Office PowerPoint</Application>
  <PresentationFormat>Widescreen</PresentationFormat>
  <Paragraphs>178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Office Theme</vt:lpstr>
      <vt:lpstr>Transparency Optimization of the Galen Surgical System with a Frequency Domain Admittance Controller Design</vt:lpstr>
      <vt:lpstr>Project Introduction</vt:lpstr>
      <vt:lpstr>Background</vt:lpstr>
      <vt:lpstr>Significance</vt:lpstr>
      <vt:lpstr>Deliverables</vt:lpstr>
      <vt:lpstr>Technical Approach</vt:lpstr>
      <vt:lpstr>Technical Approach</vt:lpstr>
      <vt:lpstr>Technical Approach Continued</vt:lpstr>
      <vt:lpstr>Project Dependencies</vt:lpstr>
      <vt:lpstr>Project Timeline</vt:lpstr>
      <vt:lpstr>Key Milestones</vt:lpstr>
      <vt:lpstr>Testing Plan</vt:lpstr>
      <vt:lpstr>Team</vt:lpstr>
      <vt:lpstr>Meetings and Data Management</vt:lpstr>
      <vt:lpstr>Readings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Optimization of the Galen Surgical System with a Frequency Domain Admittance Controller Design</dc:title>
  <dc:creator>Brevin Banks</dc:creator>
  <cp:lastModifiedBy>Brevin Banks</cp:lastModifiedBy>
  <cp:revision>7</cp:revision>
  <dcterms:created xsi:type="dcterms:W3CDTF">2023-02-09T01:26:09Z</dcterms:created>
  <dcterms:modified xsi:type="dcterms:W3CDTF">2023-02-14T00:24:49Z</dcterms:modified>
</cp:coreProperties>
</file>