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7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2477" autoAdjust="0"/>
  </p:normalViewPr>
  <p:slideViewPr>
    <p:cSldViewPr>
      <p:cViewPr>
        <p:scale>
          <a:sx n="94" d="100"/>
          <a:sy n="94" d="100"/>
        </p:scale>
        <p:origin x="-1168" y="1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68AF6D-A730-401E-938D-2A84BCF75C99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12992D-8F8B-463F-A3AD-08C8BA07DA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382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12992D-8F8B-463F-A3AD-08C8BA07DA0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tmcnutt1@jhmi.edu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>
            <a:no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User interface to extract radio-morphologic features for </a:t>
            </a:r>
            <a:r>
              <a:rPr lang="en-US" sz="20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r</a:t>
            </a:r>
            <a:r>
              <a:rPr lang="en-US" sz="2000" b="1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efined </a:t>
            </a:r>
            <a:r>
              <a:rPr lang="en-US" sz="20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</a:t>
            </a:r>
            <a:r>
              <a:rPr lang="en-US" sz="2000" b="1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ose-toxicity </a:t>
            </a:r>
            <a:r>
              <a:rPr lang="en-US" sz="20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</a:t>
            </a:r>
            <a:r>
              <a:rPr lang="en-US" sz="2000" b="1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nalysis in radiotherapy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610600" cy="57912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To develop a user interface to a library of methods that create spatially dependent dose features to identify specific areas of anatomy that are more or less  critical and sensitive to radiation damage. </a:t>
            </a:r>
          </a:p>
          <a:p>
            <a:pPr lvl="1">
              <a:lnSpc>
                <a:spcPct val="90000"/>
              </a:lnSpc>
            </a:pPr>
            <a:endParaRPr lang="en-US" sz="14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11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What Students Will Do:</a:t>
            </a:r>
          </a:p>
          <a:p>
            <a:pPr lvl="1">
              <a:lnSpc>
                <a:spcPct val="110000"/>
              </a:lnSpc>
            </a:pPr>
            <a:r>
              <a:rPr lang="en-US" sz="17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Design a user interface to enable a user to:</a:t>
            </a:r>
          </a:p>
          <a:p>
            <a:pPr lvl="2">
              <a:lnSpc>
                <a:spcPct val="110000"/>
              </a:lnSpc>
            </a:pPr>
            <a:r>
              <a:rPr lang="en-US" sz="15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Specify an anatomy normalization method and relevant parameters</a:t>
            </a:r>
          </a:p>
          <a:p>
            <a:pPr lvl="2">
              <a:lnSpc>
                <a:spcPct val="110000"/>
              </a:lnSpc>
            </a:pPr>
            <a:r>
              <a:rPr lang="en-US" sz="15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Select anatomy to be used</a:t>
            </a:r>
          </a:p>
          <a:p>
            <a:pPr lvl="2">
              <a:lnSpc>
                <a:spcPct val="110000"/>
              </a:lnSpc>
            </a:pPr>
            <a:r>
              <a:rPr lang="en-US" sz="15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Specify planes, shells and other attributes related to carving the anatomy into zones</a:t>
            </a:r>
          </a:p>
          <a:p>
            <a:pPr lvl="2">
              <a:lnSpc>
                <a:spcPct val="110000"/>
              </a:lnSpc>
            </a:pPr>
            <a:r>
              <a:rPr lang="en-US" sz="15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Specify dose features to be calculated</a:t>
            </a:r>
          </a:p>
          <a:p>
            <a:pPr lvl="2">
              <a:lnSpc>
                <a:spcPct val="110000"/>
              </a:lnSpc>
            </a:pPr>
            <a:r>
              <a:rPr lang="en-US" sz="15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Process model across a SQL database of over 1000 patients</a:t>
            </a:r>
          </a:p>
          <a:p>
            <a:pPr lvl="1">
              <a:lnSpc>
                <a:spcPct val="110000"/>
              </a:lnSpc>
            </a:pPr>
            <a:r>
              <a:rPr lang="en-US" sz="16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Provide programmatic interface for adding new anatomy normalization methods, new geometric zoning methods and feature calculations </a:t>
            </a:r>
          </a:p>
          <a:p>
            <a:pPr marL="457200" lvl="1" indent="0">
              <a:lnSpc>
                <a:spcPct val="110000"/>
              </a:lnSpc>
              <a:buNone/>
            </a:pPr>
            <a:endParaRPr lang="en-US" sz="17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11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Deliverables:</a:t>
            </a: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110000"/>
              </a:lnSpc>
            </a:pPr>
            <a:r>
              <a:rPr lang="en-US" sz="1400" dirty="0" smtClean="0">
                <a:latin typeface="Verdana" pitchFamily="1" charset="0"/>
              </a:rPr>
              <a:t>Functioning user interface</a:t>
            </a:r>
          </a:p>
          <a:p>
            <a:pPr lvl="1">
              <a:lnSpc>
                <a:spcPct val="110000"/>
              </a:lnSpc>
            </a:pPr>
            <a:r>
              <a:rPr lang="en-US" sz="1400" dirty="0" smtClean="0">
                <a:latin typeface="Verdana" pitchFamily="1" charset="0"/>
              </a:rPr>
              <a:t>User documentation</a:t>
            </a:r>
          </a:p>
          <a:p>
            <a:pPr lvl="1">
              <a:lnSpc>
                <a:spcPct val="110000"/>
              </a:lnSpc>
            </a:pPr>
            <a:r>
              <a:rPr lang="en-US" sz="1400" dirty="0" smtClean="0">
                <a:latin typeface="Verdana" pitchFamily="1" charset="0"/>
              </a:rPr>
              <a:t>Software design documentation with programmatic interface</a:t>
            </a:r>
          </a:p>
          <a:p>
            <a:pPr marL="457200" lvl="1" indent="0">
              <a:lnSpc>
                <a:spcPct val="110000"/>
              </a:lnSpc>
              <a:buNone/>
            </a:pPr>
            <a:endParaRPr lang="en-US" sz="1400" dirty="0" smtClean="0">
              <a:latin typeface="Verdana" pitchFamily="1" charset="0"/>
            </a:endParaRPr>
          </a:p>
          <a:p>
            <a:pPr>
              <a:lnSpc>
                <a:spcPct val="11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Size group: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1-3</a:t>
            </a:r>
          </a:p>
          <a:p>
            <a:pPr lvl="1">
              <a:lnSpc>
                <a:spcPct val="110000"/>
              </a:lnSpc>
            </a:pPr>
            <a:endParaRPr lang="en-US" sz="1400" b="1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11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Skills:</a:t>
            </a:r>
          </a:p>
          <a:p>
            <a:pPr lvl="1">
              <a:lnSpc>
                <a:spcPct val="110000"/>
              </a:lnSpc>
            </a:pPr>
            <a:r>
              <a:rPr lang="en-US" sz="14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UI design, 3D </a:t>
            </a:r>
            <a:r>
              <a:rPr lang="en-US" sz="14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shapes, Volumetric Image Segmentation </a:t>
            </a:r>
            <a:endParaRPr lang="en-US" sz="14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110000"/>
              </a:lnSpc>
            </a:pPr>
            <a:r>
              <a:rPr lang="en-US" sz="14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Programming experience (SQL, python)</a:t>
            </a:r>
          </a:p>
          <a:p>
            <a:pPr lvl="1">
              <a:lnSpc>
                <a:spcPct val="90000"/>
              </a:lnSpc>
            </a:pPr>
            <a:endParaRPr lang="en-US" sz="14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marL="342900" lvl="1" indent="-342900">
              <a:lnSpc>
                <a:spcPct val="90000"/>
              </a:lnSpc>
              <a:buFont typeface="Arial" pitchFamily="34" charset="0"/>
              <a:buChar char="•"/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Mentors: </a:t>
            </a:r>
            <a:r>
              <a:rPr lang="en-US" sz="14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Todd McNutt (</a:t>
            </a:r>
            <a:r>
              <a:rPr lang="en-US" sz="14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  <a:hlinkClick r:id="rId3"/>
              </a:rPr>
              <a:t>tmcnutt1@jhmi.edu</a:t>
            </a:r>
            <a:r>
              <a:rPr lang="en-US" sz="14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) </a:t>
            </a:r>
            <a:r>
              <a:rPr lang="en-US" sz="1300" dirty="0" err="1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Pranav</a:t>
            </a:r>
            <a:r>
              <a:rPr lang="en-US" sz="13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  <a:r>
              <a:rPr lang="en-US" sz="1300" dirty="0" err="1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Lakshminarayanan</a:t>
            </a:r>
            <a:r>
              <a:rPr lang="en-US" sz="13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  <a:r>
              <a:rPr lang="en-US" sz="13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(plakshm1</a:t>
            </a:r>
            <a:r>
              <a:rPr lang="en-US" sz="13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@</a:t>
            </a:r>
            <a:r>
              <a:rPr lang="en-US" sz="13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jhu.edu)</a:t>
            </a:r>
            <a:r>
              <a:rPr lang="en-US" sz="7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	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User interface for radio-morphology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76401"/>
            <a:ext cx="3971129" cy="2362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2369" y="1447800"/>
            <a:ext cx="4493031" cy="26797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4191000"/>
            <a:ext cx="7899400" cy="249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9865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173</Words>
  <Application>Microsoft Macintosh PowerPoint</Application>
  <PresentationFormat>On-screen Show (4:3)</PresentationFormat>
  <Paragraphs>26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ＭＳ Ｐゴシック</vt:lpstr>
      <vt:lpstr>Verdana</vt:lpstr>
      <vt:lpstr>Arial</vt:lpstr>
      <vt:lpstr>Office Theme</vt:lpstr>
      <vt:lpstr>User interface to extract radio-morphologic features for refined dose-toxicity analysis in radiotherapy</vt:lpstr>
      <vt:lpstr>User interface for radio-morphology</vt:lpstr>
    </vt:vector>
  </TitlesOfParts>
  <Company>Microsoft</Company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Automatic Identification of Critical Organ Subregions for Refined Dose-Toxicity Analysis in Radiotherapy</dc:title>
  <dc:creator>Scott Robertson</dc:creator>
  <cp:lastModifiedBy>Russell Taylor</cp:lastModifiedBy>
  <cp:revision>23</cp:revision>
  <dcterms:created xsi:type="dcterms:W3CDTF">2014-01-16T13:12:37Z</dcterms:created>
  <dcterms:modified xsi:type="dcterms:W3CDTF">2018-01-28T17:12:27Z</dcterms:modified>
</cp:coreProperties>
</file>